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D399-3317-409C-ABD2-82598D3E06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EA2F-0635-4F42-8676-CB413CD0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EA2F-0635-4F42-8676-CB413CD0AD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078" y="1304229"/>
            <a:ext cx="9357895" cy="5085919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r>
              <a:rPr lang="en-US" sz="1904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2303" y="226009"/>
            <a:ext cx="9414933" cy="5038413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2302" y="1304230"/>
            <a:ext cx="7921235" cy="39601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pic>
        <p:nvPicPr>
          <p:cNvPr id="7" name="Picture 11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9" y="287910"/>
            <a:ext cx="957180" cy="6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261938" y="1400680"/>
            <a:ext cx="7559396" cy="781496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5503" y="2848864"/>
            <a:ext cx="3596996" cy="1619489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904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33FF-52B7-4371-9A57-7ACCE9BD9B5E}" type="datetime1">
              <a:rPr lang="en-US" smtClean="0"/>
              <a:t>2/7/2022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16"/>
            </a:lvl1pPr>
          </a:lstStyle>
          <a:p>
            <a:fld id="{761EFAF6-4E74-4E60-A214-5913C86A4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8263-5F97-4509-AB88-0BC306C22B81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C79C6-B90D-4C44-8264-AF9083A04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9837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047" y="256240"/>
            <a:ext cx="1395010" cy="612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3" y="256240"/>
            <a:ext cx="8464884" cy="612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0BE9-B16E-4860-A6A6-39135D484E5A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B39FB-7281-4679-BDDC-C85041A576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34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" y="256240"/>
            <a:ext cx="11512884" cy="4535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EA303-3EB7-4113-8FA2-EC9A8849EBEB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4E78-A0A4-43FA-B6FD-4A782BE37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172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C24CF-3C7C-4C17-AA34-6D4A316C31C6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4B6A-80EE-42E6-A24C-241343ACC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05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7" y="4406453"/>
            <a:ext cx="10363200" cy="620932"/>
          </a:xfrm>
        </p:spPr>
        <p:txBody>
          <a:bodyPr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527" y="2906445"/>
            <a:ext cx="10363200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7B7A-8F31-45FC-B7BF-A82FB4493C2F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1813-C645-4581-9C8F-B01378F637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4422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48529-0F8C-40AD-BD99-69D3D79E34F1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A2A1-6D74-41B4-8E86-4035EFD42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26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4"/>
            <a:ext cx="10972800" cy="4535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57"/>
            <a:ext cx="5386582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5156"/>
            <a:ext cx="5386582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36" y="1534557"/>
            <a:ext cx="5388364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036" y="2175156"/>
            <a:ext cx="5388364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01BD-83BC-4B67-831F-132B6950456A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20087-322C-4B4D-B3D6-7F719575BB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620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03AE-F1D1-4FA8-BFAF-FD9915BBAE50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6FFB9-E933-48B1-98B2-2E15F659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71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484F-08F3-4C11-B8BC-F43814AC69DD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76C26-DD85-4C44-BEB2-0AC74DD9FD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192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3284"/>
            <a:ext cx="4010526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88" y="273515"/>
            <a:ext cx="6816112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228"/>
            <a:ext cx="4010526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9ED58-5EF3-442D-8A87-A70B7F2EEBE2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4EFDA-893F-4D4F-8DCA-95BC9748B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467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74" y="5024685"/>
            <a:ext cx="7315200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274" y="613247"/>
            <a:ext cx="7315200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274" y="5366630"/>
            <a:ext cx="7315200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0C5E-F8B5-48D1-B4C5-D52CAF10757C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1F27-7159-421E-8224-42D9A8248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80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594" y="1309988"/>
            <a:ext cx="10327551" cy="50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2" y="256240"/>
            <a:ext cx="11512884" cy="453514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94550" tIns="6215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579" y="6466444"/>
            <a:ext cx="1438442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t" anchorCtr="0" compatLnSpc="1">
            <a:prstTxWarp prst="textNoShape">
              <a:avLst/>
            </a:prstTxWarp>
          </a:bodyPr>
          <a:lstStyle>
            <a:lvl1pPr algn="ctr">
              <a:defRPr sz="816"/>
            </a:lvl1pPr>
          </a:lstStyle>
          <a:p>
            <a:fld id="{51EE0974-E05F-4973-8552-C154A8FF8BE9}" type="datetime1">
              <a:rPr lang="en-US" smtClean="0"/>
              <a:t>2/7/2022</a:t>
            </a:fld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305" y="6466444"/>
            <a:ext cx="356491" cy="16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b" anchorCtr="0" compatLnSpc="1">
            <a:prstTxWarp prst="textNoShape">
              <a:avLst/>
            </a:prstTxWarp>
          </a:bodyPr>
          <a:lstStyle>
            <a:lvl1pPr algn="r">
              <a:defRPr sz="907"/>
            </a:lvl1pPr>
          </a:lstStyle>
          <a:p>
            <a:fld id="{CC1DDA6C-451E-4BF1-AE59-FA63DBFDB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7291" y="6466444"/>
            <a:ext cx="3358147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2628" numCol="1" anchor="t" anchorCtr="0" compatLnSpc="1">
            <a:prstTxWarp prst="textNoShape">
              <a:avLst/>
            </a:prstTxWarp>
          </a:bodyPr>
          <a:lstStyle>
            <a:lvl1pPr>
              <a:defRPr sz="816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2pPr>
      <a:lvl3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3pPr>
      <a:lvl4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4pPr>
      <a:lvl5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5pPr>
      <a:lvl6pPr marL="414589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6pPr>
      <a:lvl7pPr marL="829178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7pPr>
      <a:lvl8pPr marL="1243767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8pPr>
      <a:lvl9pPr marL="1658356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9pPr>
    </p:titleStyle>
    <p:bodyStyle>
      <a:lvl1pPr marL="296546" indent="-29654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Clr>
          <a:schemeClr val="tx2"/>
        </a:buClr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594533" indent="-20153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</a:defRPr>
      </a:lvl2pPr>
      <a:lvl3pPr marL="994726" indent="-194339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381963" indent="-188581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1270">
          <a:solidFill>
            <a:schemeClr val="tx1"/>
          </a:solidFill>
          <a:latin typeface="+mn-lt"/>
          <a:ea typeface="ＭＳ Ｐゴシック" pitchFamily="-110" charset="-128"/>
        </a:defRPr>
      </a:lvl4pPr>
      <a:lvl5pPr marL="2147801" indent="-238964" algn="l" defTabSz="95441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86">
          <a:solidFill>
            <a:schemeClr val="tx1"/>
          </a:solidFill>
          <a:latin typeface="+mn-lt"/>
          <a:ea typeface="ＭＳ Ｐゴシック" pitchFamily="-110" charset="-128"/>
        </a:defRPr>
      </a:lvl5pPr>
      <a:lvl6pPr marL="2562390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6pPr>
      <a:lvl7pPr marL="2976979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7pPr>
      <a:lvl8pPr marL="3391568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8pPr>
      <a:lvl9pPr marL="3806157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0617200" cy="370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latin typeface="Futura Medium" panose="00000400000000000000" pitchFamily="2" charset="0"/>
              </a:rPr>
              <a:t>Opex</a:t>
            </a:r>
            <a:r>
              <a:rPr lang="en-US" sz="2000" b="1" dirty="0">
                <a:latin typeface="Futura Medium" panose="00000400000000000000" pitchFamily="2" charset="0"/>
              </a:rPr>
              <a:t> reduction- Certified Electrical Equipment  Optimization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508000" y="1119203"/>
            <a:ext cx="10617200" cy="238184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endParaRPr lang="en-GB" sz="1200" b="1" u="sng" dirty="0">
              <a:solidFill>
                <a:srgbClr val="EEECE1">
                  <a:lumMod val="50000"/>
                </a:srgbClr>
              </a:solidFill>
            </a:endParaRPr>
          </a:p>
          <a:p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</a:rPr>
              <a:t>Business Case:</a:t>
            </a:r>
            <a:endParaRPr lang="en-GB" sz="1200" b="1" dirty="0">
              <a:solidFill>
                <a:srgbClr val="EEECE1">
                  <a:lumMod val="50000"/>
                </a:srgbClr>
              </a:solidFill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 challenge of </a:t>
            </a:r>
            <a:r>
              <a:rPr lang="en-GB" sz="1100" dirty="0"/>
              <a:t>OPEX cuts constraining cash availability to fully execute Certified Electrical equipment in </a:t>
            </a:r>
            <a:r>
              <a:rPr lang="en-GB" sz="1100" dirty="0" err="1"/>
              <a:t>SCiN</a:t>
            </a:r>
            <a:r>
              <a:rPr lang="en-GB" sz="1100" dirty="0"/>
              <a:t> installations 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100" dirty="0"/>
              <a:t>In addition , the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minimum site manning (limited personnel) as part of the covid control measures being taken as well as the limited available spaces in OTC/ETC (quarantine area) 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Asset are currently  having limited number of personnel on duty ( post Reshape) and this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</a:rPr>
              <a:t>may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  to  l</a:t>
            </a:r>
            <a:r>
              <a:rPr lang="en-US" sz="1100" dirty="0">
                <a:latin typeface="Calibri" panose="020F0502020204030204" pitchFamily="34" charset="0"/>
              </a:rPr>
              <a:t>arge-scale maintenance activities  constantly being deviated 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</a:rPr>
              <a:t> It is necessary to carry out further optimization to deliver within 0P 21 budget without compromising to the safety and Security of personnel and Asset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</a:rPr>
              <a:t>Objective:</a:t>
            </a:r>
            <a:endParaRPr lang="en-US" sz="1200" dirty="0">
              <a:solidFill>
                <a:schemeClr val="tx1">
                  <a:lumMod val="50000"/>
                </a:schemeClr>
              </a:solidFill>
              <a:cs typeface="Times New Roman"/>
            </a:endParaRPr>
          </a:p>
          <a:p>
            <a:pPr indent="-1714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Optimized Preventative Maintenance tasks including scope, frequency (time or condition), production criticality and pass/fail criteria </a:t>
            </a:r>
          </a:p>
          <a:p>
            <a:pPr indent="-1714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Achieving  cash preservation on EX lighting spend ,4 -8 yearly  ex Motors PMs  </a:t>
            </a:r>
            <a:r>
              <a:rPr lang="en-US" sz="1100" dirty="0" err="1">
                <a:latin typeface="Calibri" panose="020F0502020204030204" pitchFamily="34" charset="0"/>
              </a:rPr>
              <a:t>etc</a:t>
            </a:r>
            <a:r>
              <a:rPr lang="en-US" sz="1100" dirty="0">
                <a:latin typeface="Calibri" panose="020F0502020204030204" pitchFamily="34" charset="0"/>
              </a:rPr>
              <a:t> 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US" sz="14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54CCCD-8D85-4E79-B603-F63DE409FBB4}"/>
              </a:ext>
            </a:extLst>
          </p:cNvPr>
          <p:cNvSpPr txBox="1">
            <a:spLocks/>
          </p:cNvSpPr>
          <p:nvPr/>
        </p:nvSpPr>
        <p:spPr>
          <a:xfrm>
            <a:off x="8804135" y="3512270"/>
            <a:ext cx="2320484" cy="15340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L0- L1:  March 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L2: June  ,2022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L3:   August 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L4:  October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L5: December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Initiative End</a:t>
            </a:r>
            <a:endParaRPr lang="en-GB" sz="1100" dirty="0">
              <a:latin typeface="Calibri" panose="020F0502020204030204" pitchFamily="34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507999" y="3523487"/>
            <a:ext cx="3571193" cy="15147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Cost savings circa $ 200k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Improve Asset Reliability and availability </a:t>
            </a:r>
          </a:p>
          <a:p>
            <a:pPr defTabSz="914400"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F6B34-383E-487B-AB79-E4FCA701386E}"/>
              </a:ext>
            </a:extLst>
          </p:cNvPr>
          <p:cNvSpPr txBox="1">
            <a:spLocks/>
          </p:cNvSpPr>
          <p:nvPr/>
        </p:nvSpPr>
        <p:spPr>
          <a:xfrm>
            <a:off x="507999" y="5046303"/>
            <a:ext cx="7604811" cy="1649294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Scope/Actions : 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Develop implementation plan. 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Review of </a:t>
            </a:r>
            <a:r>
              <a:rPr lang="en-US" sz="1100">
                <a:latin typeface="Calibri" panose="020F0502020204030204" pitchFamily="34" charset="0"/>
              </a:rPr>
              <a:t>Historical  /data </a:t>
            </a:r>
            <a:r>
              <a:rPr lang="en-US" sz="1100" dirty="0">
                <a:latin typeface="Calibri" panose="020F0502020204030204" pitchFamily="34" charset="0"/>
              </a:rPr>
              <a:t>in SAP –</a:t>
            </a:r>
          </a:p>
          <a:p>
            <a:pPr marL="171450" lvl="0" indent="-171450" algn="just"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Replacement strategy / Ex Lighting Selection</a:t>
            </a:r>
          </a:p>
          <a:p>
            <a:pPr marL="171450" lvl="0" indent="-171450" algn="just"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Update / adoption of  Maintenance plans</a:t>
            </a:r>
            <a:r>
              <a:rPr lang="en-US" sz="1200" kern="0" dirty="0">
                <a:latin typeface="Calibri" panose="020F0502020204030204" pitchFamily="34" charset="0"/>
                <a:cs typeface="Arial" charset="0"/>
              </a:rPr>
              <a:t>)</a:t>
            </a:r>
            <a:endParaRPr lang="en-US" sz="1200" kern="0" dirty="0">
              <a:solidFill>
                <a:srgbClr val="FF0000"/>
              </a:solidFill>
              <a:cs typeface="Arial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36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4079192" y="3523487"/>
            <a:ext cx="4724943" cy="1522817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Critical Success Factors: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sz="1100" dirty="0">
                <a:latin typeface="Calibri" panose="020F0502020204030204" pitchFamily="34" charset="0"/>
              </a:rPr>
              <a:t>Availability of  SAP-data from Asset Teams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sz="1100" dirty="0">
                <a:latin typeface="Calibri" panose="020F0502020204030204" pitchFamily="34" charset="0"/>
              </a:rPr>
              <a:t>Engage Asset Managers on expected benefits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AC6C5B-5AAC-447A-8C03-162908F8B050}"/>
              </a:ext>
            </a:extLst>
          </p:cNvPr>
          <p:cNvSpPr txBox="1">
            <a:spLocks/>
          </p:cNvSpPr>
          <p:nvPr/>
        </p:nvSpPr>
        <p:spPr>
          <a:xfrm>
            <a:off x="8112810" y="5057521"/>
            <a:ext cx="3011809" cy="1638075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Sponsor: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lang="en-US" altLang="en-US" sz="1100" dirty="0">
                <a:latin typeface="Calibri" panose="020F0502020204030204" pitchFamily="34" charset="0"/>
              </a:rPr>
              <a:t>Fraeijhoven John </a:t>
            </a:r>
          </a:p>
          <a:p>
            <a:pPr marL="0" lvl="1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Implementation Lead: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</a:rPr>
              <a:t>Chibuzo Onumadu</a:t>
            </a:r>
            <a:r>
              <a:rPr lang="en-US" altLang="en-US" sz="1200" dirty="0">
                <a:solidFill>
                  <a:schemeClr val="tx1">
                    <a:lumMod val="50000"/>
                  </a:schemeClr>
                </a:solidFill>
                <a:cs typeface="Times New Roman"/>
              </a:rPr>
              <a:t> </a:t>
            </a: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Team: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Diana Osaigbovo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Chukwu Vivian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Field Electrical supervisors across PUs</a:t>
            </a: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_2010_Template">
  <a:themeElements>
    <a:clrScheme name="Shell_2010_Template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_Template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_2010_Template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269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Wingdings</vt:lpstr>
      <vt:lpstr>Shell_2010_Template</vt:lpstr>
      <vt:lpstr>Opex reduction- Certified Electrical Equipment  Optimization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CHARTER: PARTIAL DISCHARGE TESTING DEPLOYMENT ACROSS SPDC FACILITIES</dc:title>
  <dc:creator>Salami, Tayo J SPDC-UPO/G/ULM</dc:creator>
  <cp:lastModifiedBy>Onumadu, Chibuzo S SPDC-PTP/O/NE</cp:lastModifiedBy>
  <cp:revision>48</cp:revision>
  <dcterms:created xsi:type="dcterms:W3CDTF">2019-04-02T08:47:57Z</dcterms:created>
  <dcterms:modified xsi:type="dcterms:W3CDTF">2022-02-07T11:50:44Z</dcterms:modified>
</cp:coreProperties>
</file>