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1" r:id="rId5"/>
    <p:sldMasterId id="2147483713" r:id="rId6"/>
  </p:sldMasterIdLst>
  <p:notesMasterIdLst>
    <p:notesMasterId r:id="rId8"/>
  </p:notesMasterIdLst>
  <p:handoutMasterIdLst>
    <p:handoutMasterId r:id="rId9"/>
  </p:handoutMasterIdLst>
  <p:sldIdLst>
    <p:sldId id="470" r:id="rId7"/>
  </p:sldIdLst>
  <p:sldSz cx="12192000" cy="6858000"/>
  <p:notesSz cx="6797675" cy="987425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Futura" panose="020B0604020202020204" charset="0"/>
      <p:regular r:id="rId14"/>
      <p:bold r:id="rId15"/>
      <p:italic r:id="rId16"/>
      <p:boldItalic r:id="rId17"/>
    </p:embeddedFont>
    <p:embeddedFont>
      <p:font typeface="Futura Medium" panose="00000400000000000000" pitchFamily="2" charset="0"/>
      <p:regular r:id="rId18"/>
      <p:bold r:id="rId19"/>
      <p:italic r:id="rId20"/>
      <p:boldItalic r:id="rId21"/>
    </p:embeddedFont>
  </p:embeddedFontLst>
  <p:custDataLst>
    <p:tags r:id="rId22"/>
  </p:custData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110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FFE9"/>
    <a:srgbClr val="339B6E"/>
    <a:srgbClr val="FFFFFF"/>
    <a:srgbClr val="CCE9DB"/>
    <a:srgbClr val="99CDB7"/>
    <a:srgbClr val="66B492"/>
    <a:srgbClr val="DFD1DE"/>
    <a:srgbClr val="C0A2BD"/>
    <a:srgbClr val="A0749B"/>
    <a:srgbClr val="8145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551" autoAdjust="0"/>
  </p:normalViewPr>
  <p:slideViewPr>
    <p:cSldViewPr showGuides="1">
      <p:cViewPr varScale="1">
        <p:scale>
          <a:sx n="68" d="100"/>
          <a:sy n="68" d="100"/>
        </p:scale>
        <p:origin x="616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3" d="100"/>
        <a:sy n="73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160" y="72"/>
      </p:cViewPr>
      <p:guideLst>
        <p:guide orient="horz" pos="3127"/>
        <p:guide pos="2141"/>
        <p:guide orient="horz" pos="3110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12.fntdata"/><Relationship Id="rId7" Type="http://schemas.openxmlformats.org/officeDocument/2006/relationships/slide" Target="slides/slide1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customXml" Target="../customXml/item4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Futura Medium" pitchFamily="2" charset="0"/>
              </a:rPr>
              <a:pPr/>
              <a:t>02/04/2019</a:t>
            </a:fld>
            <a:endParaRPr lang="en-GB" dirty="0">
              <a:latin typeface="Futura Medium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378823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378823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Futura Medium" pitchFamily="2" charset="0"/>
              </a:rPr>
              <a:pPr/>
              <a:t>‹#›</a:t>
            </a:fld>
            <a:endParaRPr lang="en-GB" dirty="0"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/>
              <a:pPr/>
              <a:t>02/04/2019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41363"/>
            <a:ext cx="658177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378823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378823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Futura Medium" pitchFamily="2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97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236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368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624418" y="225425"/>
            <a:ext cx="10856383" cy="6167438"/>
            <a:chOff x="468313" y="226142"/>
            <a:chExt cx="8142959" cy="6167226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 flipH="1">
              <a:off x="468313" y="1307193"/>
              <a:ext cx="7020504" cy="50861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GB" sz="2400" dirty="0"/>
                <a:t> </a:t>
              </a: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 flipH="1">
              <a:off x="1547902" y="226142"/>
              <a:ext cx="7063370" cy="50401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 sz="2400" dirty="0"/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 flipH="1">
              <a:off x="1547902" y="1307193"/>
              <a:ext cx="5942502" cy="3959089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 sz="2400" dirty="0"/>
            </a:p>
          </p:txBody>
        </p:sp>
        <p:pic>
          <p:nvPicPr>
            <p:cNvPr id="10" name="Picture 34" descr="Shell-2010-Pecten-RGBpc.wmf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468313" y="290934"/>
              <a:ext cx="720000" cy="6678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Text Box 11" descr="Text Box 11"/>
          <p:cNvSpPr txBox="1">
            <a:spLocks noChangeArrowheads="1"/>
          </p:cNvSpPr>
          <p:nvPr/>
        </p:nvSpPr>
        <p:spPr bwMode="auto">
          <a:xfrm>
            <a:off x="624418" y="6470650"/>
            <a:ext cx="3359149" cy="3238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/>
          <a:lstStyle/>
          <a:p>
            <a:pPr>
              <a:defRPr/>
            </a:pPr>
            <a:r>
              <a:rPr lang="en-GB" sz="800" dirty="0"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12" name="Rectangle 6" descr="Rectangle 6"/>
          <p:cNvSpPr txBox="1">
            <a:spLocks noChangeArrowheads="1"/>
          </p:cNvSpPr>
          <p:nvPr/>
        </p:nvSpPr>
        <p:spPr bwMode="auto">
          <a:xfrm>
            <a:off x="11169651" y="6470651"/>
            <a:ext cx="35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9659698-564C-4459-BD6E-6C205F2D6321}" type="slidenum">
              <a:rPr lang="en-GB" sz="8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sz="800" dirty="0"/>
          </a:p>
        </p:txBody>
      </p:sp>
      <p:sp>
        <p:nvSpPr>
          <p:cNvPr id="13" name="Rectangle 4" descr="Rectangle 4"/>
          <p:cNvSpPr txBox="1">
            <a:spLocks noChangeArrowheads="1"/>
          </p:cNvSpPr>
          <p:nvPr/>
        </p:nvSpPr>
        <p:spPr bwMode="auto">
          <a:xfrm>
            <a:off x="9493251" y="6470650"/>
            <a:ext cx="1439333" cy="323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l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F6F1AC0A-2E30-48FB-914D-8877925F5FE1}" type="datetime3">
              <a:rPr lang="en-US" sz="800" smtClean="0"/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2 April 2019</a:t>
            </a:fld>
            <a:endParaRPr lang="en-GB" sz="800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63709" y="1400847"/>
            <a:ext cx="7560000" cy="1206000"/>
          </a:xfrm>
          <a:noFill/>
        </p:spPr>
        <p:txBody>
          <a:bodyPr/>
          <a:lstStyle>
            <a:lvl1pPr>
              <a:defRPr kern="1200" cap="none" spc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63709" y="2851342"/>
            <a:ext cx="3600000" cy="1620000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2263709" y="5357825"/>
            <a:ext cx="7680000" cy="216000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2263709" y="5627539"/>
            <a:ext cx="7680000" cy="216000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9988448"/>
      </p:ext>
    </p:extLst>
  </p:cSld>
  <p:clrMapOvr>
    <a:masterClrMapping/>
  </p:clrMapOvr>
  <p:transition>
    <p:fade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1 Line Heading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228600"/>
            <a:ext cx="11567584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sz="2400" b="1" dirty="0">
              <a:solidFill>
                <a:schemeClr val="tx2"/>
              </a:solidFill>
              <a:latin typeface="Futura" pitchFamily="18" charset="0"/>
            </a:endParaRPr>
          </a:p>
        </p:txBody>
      </p:sp>
      <p:sp>
        <p:nvSpPr>
          <p:cNvPr id="5" name="Rectangle 6" descr="Rectangle 6"/>
          <p:cNvSpPr txBox="1">
            <a:spLocks noChangeArrowheads="1"/>
          </p:cNvSpPr>
          <p:nvPr/>
        </p:nvSpPr>
        <p:spPr bwMode="auto">
          <a:xfrm>
            <a:off x="11169651" y="6470651"/>
            <a:ext cx="35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9EAA5E8-11F6-4506-A68A-0D78EEC738FF}" type="slidenum">
              <a:rPr lang="en-GB" sz="8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sz="800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0149" y="295200"/>
            <a:ext cx="102672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>
          <a:xfrm>
            <a:off x="1206500" y="1310400"/>
            <a:ext cx="10363200" cy="5071350"/>
          </a:xfrm>
        </p:spPr>
        <p:txBody>
          <a:bodyPr/>
          <a:lstStyle>
            <a:lvl1pPr marL="269875" indent="-269875">
              <a:lnSpc>
                <a:spcPct val="120000"/>
              </a:lnSpc>
              <a:buSzPct val="75000"/>
              <a:buFontTx/>
              <a:buBlip>
                <a:blip r:embed="rId2"/>
              </a:buBlip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2434" y="6470650"/>
            <a:ext cx="3359151" cy="323850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/>
            </a:lvl1pPr>
          </a:lstStyle>
          <a:p>
            <a:pPr>
              <a:defRPr/>
            </a:pPr>
            <a:r>
              <a:rPr lang="en-GB"/>
              <a:t>Footer: Title may be placed here or disclaimer if required. May sit up to two lines in depth.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08453"/>
      </p:ext>
    </p:extLst>
  </p:cSld>
  <p:clrMapOvr>
    <a:masterClrMapping/>
  </p:clrMapOvr>
  <p:transition>
    <p:fade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- 1 Line Heading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228600"/>
            <a:ext cx="11567584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sz="2400" b="1" dirty="0">
              <a:solidFill>
                <a:schemeClr val="tx2"/>
              </a:solidFill>
              <a:latin typeface="Futura" pitchFamily="18" charset="0"/>
            </a:endParaRPr>
          </a:p>
        </p:txBody>
      </p:sp>
      <p:sp>
        <p:nvSpPr>
          <p:cNvPr id="5" name="Rectangle 6" descr="Rectangle 6"/>
          <p:cNvSpPr txBox="1">
            <a:spLocks noChangeArrowheads="1"/>
          </p:cNvSpPr>
          <p:nvPr/>
        </p:nvSpPr>
        <p:spPr bwMode="auto">
          <a:xfrm>
            <a:off x="11169651" y="6470651"/>
            <a:ext cx="35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A2E9371-0D19-4440-B036-68FBAB548044}" type="slidenum">
              <a:rPr lang="en-GB" sz="8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sz="800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0149" y="295200"/>
            <a:ext cx="102672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>
          <a:xfrm>
            <a:off x="1206500" y="1310400"/>
            <a:ext cx="10363200" cy="5071350"/>
          </a:xfrm>
        </p:spPr>
        <p:txBody>
          <a:bodyPr/>
          <a:lstStyle>
            <a:lvl1pPr marL="269875" indent="-269875">
              <a:lnSpc>
                <a:spcPct val="120000"/>
              </a:lnSpc>
              <a:buSzPct val="75000"/>
              <a:buFontTx/>
              <a:buBlip>
                <a:blip r:embed="rId2"/>
              </a:buBlip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2434" y="6470650"/>
            <a:ext cx="3359151" cy="323850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/>
            </a:lvl1pPr>
          </a:lstStyle>
          <a:p>
            <a:pPr>
              <a:defRPr/>
            </a:pPr>
            <a:r>
              <a:rPr lang="en-GB"/>
              <a:t>Footer: Title may be placed here or disclaimer if required. May sit up to two lines in depth.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08843"/>
      </p:ext>
    </p:extLst>
  </p:cSld>
  <p:clrMapOvr>
    <a:masterClrMapping/>
  </p:clrMapOvr>
  <p:transition>
    <p:fade/>
  </p:transition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2 Line Heading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228601"/>
            <a:ext cx="11567584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sz="2400" b="1" dirty="0">
              <a:solidFill>
                <a:schemeClr val="tx2"/>
              </a:solidFill>
              <a:latin typeface="Futura Medium" pitchFamily="2" charset="0"/>
            </a:endParaRPr>
          </a:p>
        </p:txBody>
      </p:sp>
      <p:sp>
        <p:nvSpPr>
          <p:cNvPr id="5" name="Rectangle 6" descr="Rectangle 6"/>
          <p:cNvSpPr txBox="1">
            <a:spLocks noChangeArrowheads="1"/>
          </p:cNvSpPr>
          <p:nvPr/>
        </p:nvSpPr>
        <p:spPr bwMode="auto">
          <a:xfrm>
            <a:off x="11169651" y="6470651"/>
            <a:ext cx="35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C0C03D0-719F-4489-BE4F-24584326C8C6}" type="slidenum">
              <a:rPr lang="en-GB" sz="8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sz="800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0149" y="295200"/>
            <a:ext cx="102672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>
          <a:xfrm>
            <a:off x="1206500" y="1310400"/>
            <a:ext cx="10363200" cy="507331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2434" y="6470650"/>
            <a:ext cx="3359151" cy="323850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/>
            </a:lvl1pPr>
          </a:lstStyle>
          <a:p>
            <a:pPr>
              <a:defRPr/>
            </a:pPr>
            <a:r>
              <a:rPr lang="en-GB"/>
              <a:t>Footer: Title may be placed here or disclaimer if required. May sit up to two lines in depth.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81720"/>
      </p:ext>
    </p:extLst>
  </p:cSld>
  <p:clrMapOvr>
    <a:masterClrMapping/>
  </p:clrMapOvr>
  <p:transition>
    <p:fade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1 Line Heading and 2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28600"/>
            <a:ext cx="11567584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sz="2400" b="1" dirty="0">
              <a:solidFill>
                <a:schemeClr val="tx2"/>
              </a:solidFill>
              <a:latin typeface="Futura" pitchFamily="18" charset="0"/>
            </a:endParaRPr>
          </a:p>
        </p:txBody>
      </p:sp>
      <p:sp>
        <p:nvSpPr>
          <p:cNvPr id="6" name="Rectangle 6" descr="Rectangle 6"/>
          <p:cNvSpPr txBox="1">
            <a:spLocks noChangeArrowheads="1"/>
          </p:cNvSpPr>
          <p:nvPr/>
        </p:nvSpPr>
        <p:spPr bwMode="auto">
          <a:xfrm>
            <a:off x="11169651" y="6470651"/>
            <a:ext cx="35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846DF5D-26EB-4284-A8A1-240212366A80}" type="slidenum">
              <a:rPr lang="en-GB" sz="8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sz="800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0149" y="295200"/>
            <a:ext cx="102672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593418" y="1310400"/>
            <a:ext cx="4976284" cy="5072400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1200791" y="1310400"/>
            <a:ext cx="4984751" cy="507331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4"/>
          </p:nvPr>
        </p:nvSpPr>
        <p:spPr>
          <a:xfrm>
            <a:off x="4652434" y="6470650"/>
            <a:ext cx="3359151" cy="323850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/>
            </a:lvl1pPr>
          </a:lstStyle>
          <a:p>
            <a:pPr>
              <a:defRPr/>
            </a:pPr>
            <a:r>
              <a:rPr lang="en-GB"/>
              <a:t>Footer: Title may be placed here or disclaimer if required. May sit up to two lines in depth.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86261"/>
      </p:ext>
    </p:extLst>
  </p:cSld>
  <p:clrMapOvr>
    <a:masterClrMapping/>
  </p:clrMapOvr>
  <p:transition>
    <p:fade/>
  </p:transition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2 Line Heading and 2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28601"/>
            <a:ext cx="11567584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sz="2400" b="1" dirty="0">
              <a:solidFill>
                <a:schemeClr val="tx2"/>
              </a:solidFill>
              <a:latin typeface="Futura Medium" pitchFamily="2" charset="0"/>
            </a:endParaRPr>
          </a:p>
        </p:txBody>
      </p:sp>
      <p:sp>
        <p:nvSpPr>
          <p:cNvPr id="6" name="Rectangle 6" descr="Rectangle 6"/>
          <p:cNvSpPr txBox="1">
            <a:spLocks noChangeArrowheads="1"/>
          </p:cNvSpPr>
          <p:nvPr/>
        </p:nvSpPr>
        <p:spPr bwMode="auto">
          <a:xfrm>
            <a:off x="11169651" y="6470651"/>
            <a:ext cx="35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D5243B0-BEF6-4C03-BA02-7F746BD7DD0C}" type="slidenum">
              <a:rPr lang="en-GB" sz="8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sz="800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0149" y="295200"/>
            <a:ext cx="102672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4"/>
          <p:cNvSpPr>
            <a:spLocks noGrp="1"/>
          </p:cNvSpPr>
          <p:nvPr>
            <p:ph sz="quarter" idx="13"/>
          </p:nvPr>
        </p:nvSpPr>
        <p:spPr>
          <a:xfrm>
            <a:off x="6593418" y="1310400"/>
            <a:ext cx="4976284" cy="5072400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1200791" y="1310400"/>
            <a:ext cx="4984751" cy="507331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289037200"/>
      </p:ext>
    </p:extLst>
  </p:cSld>
  <p:clrMapOvr>
    <a:masterClrMapping/>
  </p:clrMapOvr>
  <p:transition>
    <p:fade/>
  </p:transition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 descr="Rectangle 6"/>
          <p:cNvSpPr txBox="1">
            <a:spLocks noChangeArrowheads="1"/>
          </p:cNvSpPr>
          <p:nvPr/>
        </p:nvSpPr>
        <p:spPr bwMode="auto">
          <a:xfrm>
            <a:off x="11169651" y="6470651"/>
            <a:ext cx="35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4B317C9-EF84-43E7-9CF1-B3017A3977CB}" type="slidenum">
              <a:rPr lang="en-GB" sz="8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3730120431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 descr="Rectangle 6"/>
          <p:cNvSpPr txBox="1">
            <a:spLocks noChangeArrowheads="1"/>
          </p:cNvSpPr>
          <p:nvPr/>
        </p:nvSpPr>
        <p:spPr bwMode="auto">
          <a:xfrm>
            <a:off x="11169651" y="6470651"/>
            <a:ext cx="35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748D908-FA6A-4028-8A53-8F913B2EC193}" type="slidenum">
              <a:rPr lang="en-GB" sz="8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sz="800" dirty="0"/>
          </a:p>
        </p:txBody>
      </p:sp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64308" y="898525"/>
            <a:ext cx="11291277" cy="5708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461975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8953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61995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403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2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62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944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742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54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953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ags" Target="../tags/tag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B366BC10-884D-4E57-8643-7E1FA7D1F91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4/2/2019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A0EAC093-3AB5-49B9-A23D-D5B211A269C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894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228600"/>
            <a:ext cx="11567584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sz="2400" b="1" dirty="0">
              <a:solidFill>
                <a:schemeClr val="tx2"/>
              </a:solidFill>
              <a:latin typeface="Futura" pitchFamily="18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0151" y="1309688"/>
            <a:ext cx="10329333" cy="50720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0151" y="295275"/>
            <a:ext cx="10267949" cy="419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3" name="Text Box 11" descr="Text Box 11"/>
          <p:cNvSpPr txBox="1">
            <a:spLocks noChangeArrowheads="1"/>
          </p:cNvSpPr>
          <p:nvPr/>
        </p:nvSpPr>
        <p:spPr bwMode="auto">
          <a:xfrm>
            <a:off x="1200151" y="6470650"/>
            <a:ext cx="3359149" cy="3238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/>
          <a:lstStyle/>
          <a:p>
            <a:pPr>
              <a:defRPr/>
            </a:pPr>
            <a:r>
              <a:rPr lang="en-GB" sz="800" dirty="0"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4" name="Rectangle 6" descr="Rectangle 6"/>
          <p:cNvSpPr txBox="1">
            <a:spLocks noChangeArrowheads="1"/>
          </p:cNvSpPr>
          <p:nvPr/>
        </p:nvSpPr>
        <p:spPr bwMode="auto">
          <a:xfrm>
            <a:off x="11169651" y="6470651"/>
            <a:ext cx="35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AF7D279-2055-4050-AA61-6140BFD02F29}" type="slidenum">
              <a:rPr lang="en-GB" sz="8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sz="800" dirty="0"/>
          </a:p>
        </p:txBody>
      </p:sp>
      <p:sp>
        <p:nvSpPr>
          <p:cNvPr id="11" name="GabGood"/>
          <p:cNvSpPr>
            <a:spLocks noChangeArrowheads="1"/>
          </p:cNvSpPr>
          <p:nvPr/>
        </p:nvSpPr>
        <p:spPr bwMode="auto">
          <a:xfrm>
            <a:off x="-12192000" y="495300"/>
            <a:ext cx="1219200" cy="495300"/>
          </a:xfrm>
          <a:prstGeom prst="cube">
            <a:avLst>
              <a:gd name="adj" fmla="val 25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dirty="0"/>
          </a:p>
        </p:txBody>
      </p:sp>
      <p:sp>
        <p:nvSpPr>
          <p:cNvPr id="13" name="GabBad"/>
          <p:cNvSpPr>
            <a:spLocks noChangeArrowheads="1"/>
          </p:cNvSpPr>
          <p:nvPr/>
        </p:nvSpPr>
        <p:spPr bwMode="auto">
          <a:xfrm>
            <a:off x="-12192000" y="1485900"/>
            <a:ext cx="1219200" cy="495300"/>
          </a:xfrm>
          <a:prstGeom prst="cube">
            <a:avLst>
              <a:gd name="adj" fmla="val 25000"/>
            </a:avLst>
          </a:prstGeom>
          <a:solidFill>
            <a:srgbClr val="005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dirty="0"/>
          </a:p>
        </p:txBody>
      </p:sp>
      <p:sp>
        <p:nvSpPr>
          <p:cNvPr id="14" name="GabNul"/>
          <p:cNvSpPr>
            <a:spLocks noChangeArrowheads="1"/>
          </p:cNvSpPr>
          <p:nvPr/>
        </p:nvSpPr>
        <p:spPr bwMode="auto">
          <a:xfrm>
            <a:off x="-12192000" y="2476500"/>
            <a:ext cx="1219200" cy="495300"/>
          </a:xfrm>
          <a:prstGeom prst="cube">
            <a:avLst>
              <a:gd name="adj" fmla="val 25000"/>
            </a:avLst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dirty="0"/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10917768" y="6107113"/>
            <a:ext cx="918633" cy="5461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dirty="0"/>
          </a:p>
        </p:txBody>
      </p:sp>
      <p:sp>
        <p:nvSpPr>
          <p:cNvPr id="19" name="GabGood"/>
          <p:cNvSpPr>
            <a:spLocks noChangeArrowheads="1"/>
          </p:cNvSpPr>
          <p:nvPr/>
        </p:nvSpPr>
        <p:spPr bwMode="auto">
          <a:xfrm>
            <a:off x="-12192000" y="495300"/>
            <a:ext cx="1219200" cy="495300"/>
          </a:xfrm>
          <a:prstGeom prst="cube">
            <a:avLst>
              <a:gd name="adj" fmla="val 25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dirty="0"/>
          </a:p>
        </p:txBody>
      </p:sp>
      <p:sp>
        <p:nvSpPr>
          <p:cNvPr id="20" name="GabBad"/>
          <p:cNvSpPr>
            <a:spLocks noChangeArrowheads="1"/>
          </p:cNvSpPr>
          <p:nvPr/>
        </p:nvSpPr>
        <p:spPr bwMode="auto">
          <a:xfrm>
            <a:off x="-12192000" y="1485900"/>
            <a:ext cx="1219200" cy="495300"/>
          </a:xfrm>
          <a:prstGeom prst="cube">
            <a:avLst>
              <a:gd name="adj" fmla="val 25000"/>
            </a:avLst>
          </a:prstGeom>
          <a:solidFill>
            <a:srgbClr val="005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dirty="0"/>
          </a:p>
        </p:txBody>
      </p:sp>
      <p:sp>
        <p:nvSpPr>
          <p:cNvPr id="21" name="GabNul"/>
          <p:cNvSpPr>
            <a:spLocks noChangeArrowheads="1"/>
          </p:cNvSpPr>
          <p:nvPr/>
        </p:nvSpPr>
        <p:spPr bwMode="auto">
          <a:xfrm>
            <a:off x="-12192000" y="2476500"/>
            <a:ext cx="1219200" cy="495300"/>
          </a:xfrm>
          <a:prstGeom prst="cube">
            <a:avLst>
              <a:gd name="adj" fmla="val 25000"/>
            </a:avLst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dirty="0"/>
          </a:p>
        </p:txBody>
      </p:sp>
      <p:sp>
        <p:nvSpPr>
          <p:cNvPr id="22" name="GabGood"/>
          <p:cNvSpPr>
            <a:spLocks noChangeArrowheads="1"/>
          </p:cNvSpPr>
          <p:nvPr/>
        </p:nvSpPr>
        <p:spPr bwMode="auto">
          <a:xfrm>
            <a:off x="-12192000" y="495300"/>
            <a:ext cx="1219200" cy="495300"/>
          </a:xfrm>
          <a:prstGeom prst="cube">
            <a:avLst>
              <a:gd name="adj" fmla="val 25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dirty="0"/>
          </a:p>
        </p:txBody>
      </p:sp>
      <p:sp>
        <p:nvSpPr>
          <p:cNvPr id="26" name="GabBad"/>
          <p:cNvSpPr>
            <a:spLocks noChangeArrowheads="1"/>
          </p:cNvSpPr>
          <p:nvPr/>
        </p:nvSpPr>
        <p:spPr bwMode="auto">
          <a:xfrm>
            <a:off x="-12192000" y="1485900"/>
            <a:ext cx="1219200" cy="495300"/>
          </a:xfrm>
          <a:prstGeom prst="cube">
            <a:avLst>
              <a:gd name="adj" fmla="val 25000"/>
            </a:avLst>
          </a:prstGeom>
          <a:solidFill>
            <a:srgbClr val="005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dirty="0"/>
          </a:p>
        </p:txBody>
      </p:sp>
      <p:sp>
        <p:nvSpPr>
          <p:cNvPr id="27" name="GabNul"/>
          <p:cNvSpPr>
            <a:spLocks noChangeArrowheads="1"/>
          </p:cNvSpPr>
          <p:nvPr/>
        </p:nvSpPr>
        <p:spPr bwMode="auto">
          <a:xfrm>
            <a:off x="-12192000" y="2476500"/>
            <a:ext cx="1219200" cy="495300"/>
          </a:xfrm>
          <a:prstGeom prst="cube">
            <a:avLst>
              <a:gd name="adj" fmla="val 25000"/>
            </a:avLst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dirty="0"/>
          </a:p>
        </p:txBody>
      </p:sp>
      <p:sp>
        <p:nvSpPr>
          <p:cNvPr id="28" name="AcnStamp_ID_1052" hidden="1"/>
          <p:cNvSpPr>
            <a:spLocks noChangeArrowheads="1"/>
          </p:cNvSpPr>
          <p:nvPr>
            <p:custDataLst>
              <p:tags r:id="rId11"/>
            </p:custDataLst>
          </p:nvPr>
        </p:nvSpPr>
        <p:spPr bwMode="gray">
          <a:xfrm>
            <a:off x="10738191" y="1387475"/>
            <a:ext cx="1216743" cy="266740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25400" rIns="0" bIns="25400">
            <a:spAutoFit/>
          </a:bodyPr>
          <a:lstStyle/>
          <a:p>
            <a:pPr algn="r">
              <a:defRPr/>
            </a:pPr>
            <a:r>
              <a:rPr lang="en-GB" sz="1400" b="1" dirty="0"/>
              <a:t>MASTER STAMP</a:t>
            </a:r>
          </a:p>
        </p:txBody>
      </p:sp>
      <p:cxnSp>
        <p:nvCxnSpPr>
          <p:cNvPr id="1042" name="AcnStpConnector_ID_1053" hidden="1"/>
          <p:cNvCxnSpPr>
            <a:cxnSpLocks noChangeShapeType="1"/>
          </p:cNvCxnSpPr>
          <p:nvPr>
            <p:custDataLst>
              <p:tags r:id="rId12"/>
            </p:custDataLst>
          </p:nvPr>
        </p:nvCxnSpPr>
        <p:spPr bwMode="gray">
          <a:xfrm>
            <a:off x="10204451" y="1387475"/>
            <a:ext cx="175048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043" name="AcnStpConnector_ID_1054" hidden="1"/>
          <p:cNvCxnSpPr>
            <a:cxnSpLocks noChangeShapeType="1"/>
          </p:cNvCxnSpPr>
          <p:nvPr>
            <p:custDataLst>
              <p:tags r:id="rId13"/>
            </p:custDataLst>
          </p:nvPr>
        </p:nvCxnSpPr>
        <p:spPr bwMode="gray">
          <a:xfrm>
            <a:off x="10204451" y="1651000"/>
            <a:ext cx="175048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31" name="Rectangle 4" descr="Rectangle 4"/>
          <p:cNvSpPr txBox="1">
            <a:spLocks noChangeArrowheads="1"/>
          </p:cNvSpPr>
          <p:nvPr/>
        </p:nvSpPr>
        <p:spPr bwMode="auto">
          <a:xfrm>
            <a:off x="9493251" y="6470650"/>
            <a:ext cx="1439333" cy="323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l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F6F1AC0A-2E30-48FB-914D-8877925F5FE1}" type="datetime3">
              <a:rPr lang="en-US" sz="800" smtClean="0"/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2 April 2019</a:t>
            </a:fld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3523026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Futura Medium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Futura Medium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Futura Medium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Futura Medium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9pPr>
    </p:titleStyle>
    <p:bodyStyle>
      <a:lvl1pPr marL="265113" indent="-265113" algn="l" rtl="0" eaLnBrk="0" fontAlgn="base" hangingPunct="0">
        <a:lnSpc>
          <a:spcPct val="140000"/>
        </a:lnSpc>
        <a:spcBef>
          <a:spcPct val="0"/>
        </a:spcBef>
        <a:spcAft>
          <a:spcPts val="600"/>
        </a:spcAft>
        <a:buClr>
          <a:schemeClr val="accent2"/>
        </a:buClr>
        <a:buSzPct val="75000"/>
        <a:buBlip>
          <a:blip r:embed="rId1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rtl="0" eaLnBrk="0" fontAlgn="base" hangingPunct="0">
        <a:lnSpc>
          <a:spcPct val="140000"/>
        </a:lnSpc>
        <a:spcBef>
          <a:spcPct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5350" indent="-180975" algn="l" rtl="0" eaLnBrk="0" fontAlgn="base" hangingPunct="0">
        <a:lnSpc>
          <a:spcPct val="140000"/>
        </a:lnSpc>
        <a:spcBef>
          <a:spcPct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n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57300" indent="-180975" algn="l" rtl="0" eaLnBrk="0" fontAlgn="base" hangingPunct="0">
        <a:lnSpc>
          <a:spcPct val="140000"/>
        </a:lnSpc>
        <a:spcBef>
          <a:spcPct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n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70781" y="662262"/>
            <a:ext cx="11537072" cy="307975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b="1" dirty="0">
                <a:latin typeface="Futura Medium" panose="00000400000000000000" pitchFamily="2" charset="0"/>
              </a:rPr>
              <a:t>Project Title: Provision of Instrument Air Compressor to </a:t>
            </a:r>
            <a:r>
              <a:rPr lang="en-US" sz="2000" b="1" dirty="0" err="1">
                <a:latin typeface="Futura Medium" panose="00000400000000000000" pitchFamily="2" charset="0"/>
              </a:rPr>
              <a:t>Umuechem</a:t>
            </a:r>
            <a:r>
              <a:rPr lang="en-US" sz="2000" b="1" dirty="0">
                <a:latin typeface="Futura Medium" panose="00000400000000000000" pitchFamily="2" charset="0"/>
              </a:rPr>
              <a:t> FS to Save Daily Diesel Consumption of 100 </a:t>
            </a:r>
            <a:r>
              <a:rPr lang="en-US" sz="2000" b="1" dirty="0" err="1">
                <a:latin typeface="Futura Medium" panose="00000400000000000000" pitchFamily="2" charset="0"/>
              </a:rPr>
              <a:t>Ltrs</a:t>
            </a:r>
            <a:r>
              <a:rPr lang="en-US" sz="2000" b="1" dirty="0">
                <a:latin typeface="Futura Medium" panose="00000400000000000000" pitchFamily="2" charset="0"/>
              </a:rPr>
              <a:t>  </a:t>
            </a:r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129119" y="1104529"/>
            <a:ext cx="11893551" cy="1949607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GB" sz="1200" b="1" u="sng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Business Case/objectives</a:t>
            </a:r>
            <a:r>
              <a:rPr lang="en-GB" sz="1200" b="1" dirty="0">
                <a:solidFill>
                  <a:srgbClr val="EEECE1">
                    <a:lumMod val="50000"/>
                  </a:srgbClr>
                </a:solidFill>
                <a:latin typeface="Futura Medium" pitchFamily="2" charset="0"/>
                <a:cs typeface="Arial" charset="0"/>
              </a:rPr>
              <a:t>: </a:t>
            </a:r>
          </a:p>
          <a:p>
            <a:pPr algn="just" defTabSz="914400">
              <a:spcAft>
                <a:spcPts val="500"/>
              </a:spcAft>
              <a:defRPr/>
            </a:pPr>
            <a:r>
              <a:rPr lang="en-GB" sz="1200" dirty="0">
                <a:latin typeface="Futura Medium" panose="00000400000000000000" pitchFamily="2" charset="0"/>
              </a:rPr>
              <a:t>Currently, we are running a mobile air compressor at Umuechem Flow Station with a daily diesel consumption of 100 Litres because the diesel engine powering the plant’s main compressor(GA37+)  is down and has been taken out for repairs (lead time of greater than 6 months).We are currently installing a lower capacity G3306 gas Generator and this cannot  accommodate the power requirement of the existing GA37+ Atlas Copco instrument air compressor. However we have 3 compressors at the NAG plant that is undergoing a process of re-routing.</a:t>
            </a:r>
          </a:p>
          <a:p>
            <a:pPr algn="just" defTabSz="914400">
              <a:spcAft>
                <a:spcPts val="500"/>
              </a:spcAft>
              <a:defRPr/>
            </a:pPr>
            <a:r>
              <a:rPr lang="en-GB" sz="1200" dirty="0">
                <a:latin typeface="Futura Medium" panose="00000400000000000000" pitchFamily="2" charset="0"/>
              </a:rPr>
              <a:t>This initiatives seeks execute an 8k inspection on one of the compressors and then move it to </a:t>
            </a:r>
            <a:r>
              <a:rPr lang="en-GB" sz="1200" dirty="0" err="1">
                <a:latin typeface="Futura Medium" panose="00000400000000000000" pitchFamily="2" charset="0"/>
              </a:rPr>
              <a:t>Umuechem</a:t>
            </a:r>
            <a:r>
              <a:rPr lang="en-GB" sz="1200" dirty="0">
                <a:latin typeface="Futura Medium" panose="00000400000000000000" pitchFamily="2" charset="0"/>
              </a:rPr>
              <a:t> FS to save a daily diesel consumption of 100 </a:t>
            </a:r>
            <a:r>
              <a:rPr lang="en-GB" sz="1200" dirty="0" err="1">
                <a:latin typeface="Futura Medium" panose="00000400000000000000" pitchFamily="2" charset="0"/>
              </a:rPr>
              <a:t>Ltrs</a:t>
            </a:r>
            <a:r>
              <a:rPr lang="en-GB" sz="1200" dirty="0">
                <a:latin typeface="Futura Medium" panose="00000400000000000000" pitchFamily="2" charset="0"/>
              </a:rPr>
              <a:t>.</a:t>
            </a:r>
          </a:p>
          <a:p>
            <a:pPr algn="just" defTabSz="914400">
              <a:spcAft>
                <a:spcPts val="500"/>
              </a:spcAft>
              <a:defRPr/>
            </a:pPr>
            <a:r>
              <a:rPr lang="en-GB" sz="1200" b="1" u="sng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Objective:</a:t>
            </a:r>
          </a:p>
          <a:p>
            <a:pPr algn="just" defTabSz="914400">
              <a:spcAft>
                <a:spcPts val="500"/>
              </a:spcAft>
              <a:defRPr/>
            </a:pPr>
            <a:r>
              <a:rPr lang="en-GB" sz="1200" dirty="0">
                <a:latin typeface="Futura Medium" panose="00000400000000000000" pitchFamily="2" charset="0"/>
              </a:rPr>
              <a:t>Savings of circa 30,000 USD spent on Diesel consumption and provision of Instrument air to Umuechem Flow Station.</a:t>
            </a:r>
          </a:p>
          <a:p>
            <a:pPr algn="just" defTabSz="914400">
              <a:spcAft>
                <a:spcPts val="500"/>
              </a:spcAft>
              <a:defRPr/>
            </a:pPr>
            <a:r>
              <a:rPr lang="en-GB" sz="1200" dirty="0">
                <a:latin typeface="Futura Medium" panose="00000400000000000000" pitchFamily="2" charset="0"/>
              </a:rPr>
              <a:t>Cost of Implementation Circa 5,000 USD</a:t>
            </a:r>
            <a:r>
              <a:rPr lang="en-GB" sz="1200" b="1" dirty="0">
                <a:solidFill>
                  <a:srgbClr val="EEECE1">
                    <a:lumMod val="50000"/>
                  </a:srgbClr>
                </a:solidFill>
                <a:latin typeface="Futura Medium" pitchFamily="2" charset="0"/>
                <a:cs typeface="Arial" charset="0"/>
              </a:rPr>
              <a:t> </a:t>
            </a:r>
          </a:p>
          <a:p>
            <a:pPr algn="just" defTabSz="914400">
              <a:spcAft>
                <a:spcPts val="500"/>
              </a:spcAft>
              <a:defRPr/>
            </a:pPr>
            <a:r>
              <a:rPr lang="en-GB" sz="1200" b="1" dirty="0">
                <a:solidFill>
                  <a:srgbClr val="EEECE1">
                    <a:lumMod val="50000"/>
                  </a:srgbClr>
                </a:solidFill>
                <a:latin typeface="Futura Medium" pitchFamily="2" charset="0"/>
                <a:cs typeface="Arial" charset="0"/>
              </a:rPr>
              <a:t>       </a:t>
            </a:r>
            <a:endParaRPr lang="en-US" sz="1100" b="1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3647728" y="3211300"/>
            <a:ext cx="5378749" cy="3443003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US" sz="1200" b="1" u="sng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Project Scope/Actions :</a:t>
            </a:r>
          </a:p>
          <a:p>
            <a:pPr marL="228600" indent="-228600" algn="just" defTabSz="914400">
              <a:spcAft>
                <a:spcPts val="500"/>
              </a:spcAft>
              <a:buAutoNum type="arabicParenR"/>
              <a:defRPr/>
            </a:pPr>
            <a:r>
              <a:rPr lang="en-US" sz="1200" dirty="0">
                <a:latin typeface="Futura Medium" panose="00000400000000000000" pitchFamily="2" charset="0"/>
              </a:rPr>
              <a:t>Execute 8K Inspection on GA30 Instrument Air Compressor.</a:t>
            </a:r>
          </a:p>
          <a:p>
            <a:pPr marL="228600" indent="-228600" algn="just" defTabSz="914400">
              <a:spcAft>
                <a:spcPts val="500"/>
              </a:spcAft>
              <a:buAutoNum type="arabicParenR"/>
              <a:defRPr/>
            </a:pPr>
            <a:r>
              <a:rPr lang="en-US" sz="1200" dirty="0">
                <a:latin typeface="Futura Medium" panose="00000400000000000000" pitchFamily="2" charset="0"/>
              </a:rPr>
              <a:t>Raise MOC for the change</a:t>
            </a:r>
          </a:p>
          <a:p>
            <a:pPr marL="228600" indent="-228600" algn="just" defTabSz="914400">
              <a:spcAft>
                <a:spcPts val="500"/>
              </a:spcAft>
              <a:buAutoNum type="arabicParenR"/>
              <a:defRPr/>
            </a:pPr>
            <a:r>
              <a:rPr lang="en-GB" sz="1200" dirty="0">
                <a:latin typeface="Futura Medium" panose="00000400000000000000" pitchFamily="2" charset="0"/>
              </a:rPr>
              <a:t>Engage logistics for Self-loader and move Compressor to Umuechem FS.</a:t>
            </a:r>
            <a:endParaRPr lang="en-US" sz="1200" dirty="0">
              <a:latin typeface="Futura Medium" panose="00000400000000000000" pitchFamily="2" charset="0"/>
            </a:endParaRPr>
          </a:p>
          <a:p>
            <a:pPr marL="228600" indent="-228600" algn="just" defTabSz="914400">
              <a:spcAft>
                <a:spcPts val="500"/>
              </a:spcAft>
              <a:buAutoNum type="arabicParenR"/>
              <a:defRPr/>
            </a:pPr>
            <a:r>
              <a:rPr lang="en-GB" sz="1200" dirty="0" err="1">
                <a:latin typeface="Futura Medium" panose="00000400000000000000" pitchFamily="2" charset="0"/>
              </a:rPr>
              <a:t>Scoping,Site</a:t>
            </a:r>
            <a:r>
              <a:rPr lang="en-GB" sz="1200" dirty="0">
                <a:latin typeface="Futura Medium" panose="00000400000000000000" pitchFamily="2" charset="0"/>
              </a:rPr>
              <a:t> preparation, Fabrication &amp; Hook up of Compressor at Umuechem FS.</a:t>
            </a:r>
          </a:p>
          <a:p>
            <a:pPr marL="228600" indent="-228600" algn="just" defTabSz="914400">
              <a:spcAft>
                <a:spcPts val="500"/>
              </a:spcAft>
              <a:buAutoNum type="arabicParenR"/>
              <a:defRPr/>
            </a:pPr>
            <a:r>
              <a:rPr lang="en-GB" sz="1200" dirty="0">
                <a:latin typeface="Futura Medium" panose="00000400000000000000" pitchFamily="2" charset="0"/>
              </a:rPr>
              <a:t>Raise Z6 to capture Compressor in Asset Register.</a:t>
            </a:r>
          </a:p>
          <a:p>
            <a:pPr marL="228600" indent="-228600" algn="just" defTabSz="914400">
              <a:spcAft>
                <a:spcPts val="500"/>
              </a:spcAft>
              <a:buAutoNum type="arabicParenR"/>
              <a:defRPr/>
            </a:pPr>
            <a:r>
              <a:rPr lang="en-GB" sz="1200" dirty="0">
                <a:latin typeface="Futura Medium" panose="00000400000000000000" pitchFamily="2" charset="0"/>
              </a:rPr>
              <a:t>Create Maintenance Plan for Compressor.</a:t>
            </a:r>
          </a:p>
          <a:p>
            <a:pPr marL="228600" indent="-228600" algn="just" defTabSz="914400">
              <a:spcAft>
                <a:spcPts val="500"/>
              </a:spcAft>
              <a:buAutoNum type="arabicParenR"/>
              <a:defRPr/>
            </a:pPr>
            <a:r>
              <a:rPr lang="en-GB" sz="1200" dirty="0">
                <a:latin typeface="Futura Medium" panose="00000400000000000000" pitchFamily="2" charset="0"/>
              </a:rPr>
              <a:t>Installation &amp; commissioning of Gas Generator G3306 @ Umuechem FS.</a:t>
            </a:r>
            <a:endParaRPr lang="en-US" sz="1200" dirty="0">
              <a:latin typeface="Futura Medium" panose="00000400000000000000" pitchFamily="2" charset="0"/>
            </a:endParaRPr>
          </a:p>
          <a:p>
            <a:pPr defTabSz="914400">
              <a:defRPr/>
            </a:pPr>
            <a:endParaRPr lang="en-US" sz="14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9116487" y="5124260"/>
            <a:ext cx="2891367" cy="1530043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marL="0" lvl="1" defTabSz="914400">
              <a:spcBef>
                <a:spcPts val="30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Project Sponsor: </a:t>
            </a:r>
            <a:r>
              <a:rPr lang="en-US" altLang="en-US" sz="1400" dirty="0">
                <a:latin typeface="Futura Medium" panose="00000400000000000000" pitchFamily="2" charset="0"/>
              </a:rPr>
              <a:t>Alepaye Babatunde</a:t>
            </a:r>
          </a:p>
          <a:p>
            <a:pPr marL="0" lvl="1" defTabSz="914400">
              <a:spcBef>
                <a:spcPts val="30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Implementation Lead: </a:t>
            </a:r>
            <a:r>
              <a:rPr lang="en-US" altLang="en-US" sz="1400" dirty="0">
                <a:latin typeface="Futura Medium" panose="00000400000000000000" pitchFamily="2" charset="0"/>
              </a:rPr>
              <a:t>Musa Nabage</a:t>
            </a:r>
            <a:r>
              <a:rPr lang="en-US" altLang="en-US" sz="1200" dirty="0">
                <a:latin typeface="Futura Medium" panose="00000400000000000000" pitchFamily="2" charset="0"/>
              </a:rPr>
              <a:t>.</a:t>
            </a:r>
            <a:endParaRPr lang="en-US" altLang="en-US" sz="1400" dirty="0">
              <a:latin typeface="Futura Medium" panose="00000400000000000000" pitchFamily="2" charset="0"/>
            </a:endParaRPr>
          </a:p>
          <a:p>
            <a:pPr marL="0" lvl="1" defTabSz="914400">
              <a:spcBef>
                <a:spcPts val="30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Project Team:</a:t>
            </a:r>
          </a:p>
          <a:p>
            <a:pPr marL="171450" indent="-171450" defTabSz="914400">
              <a:defRPr/>
            </a:pPr>
            <a:r>
              <a:rPr lang="en-GB" sz="1200" dirty="0">
                <a:latin typeface="Futura Medium" panose="00000400000000000000" pitchFamily="2" charset="0"/>
              </a:rPr>
              <a:t>Washington U., Nyam A. &amp; Eyo E.</a:t>
            </a:r>
          </a:p>
          <a:p>
            <a:pPr defTabSz="914400">
              <a:defRPr/>
            </a:pPr>
            <a:endParaRPr lang="en-US" sz="18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marL="171450" indent="-171450" algn="just" defTabSz="914400">
              <a:spcBef>
                <a:spcPts val="200"/>
              </a:spcBef>
              <a:spcAft>
                <a:spcPts val="200"/>
              </a:spcAft>
              <a:buClr>
                <a:srgbClr val="9BBB59">
                  <a:lumMod val="50000"/>
                </a:srgbClr>
              </a:buClr>
              <a:buSzPct val="125000"/>
              <a:buFont typeface="Wingdings" pitchFamily="2" charset="2"/>
              <a:buChar char="§"/>
              <a:defRPr/>
            </a:pPr>
            <a:endParaRPr lang="en-US" sz="18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48065" y="4893234"/>
            <a:ext cx="3355647" cy="176106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GB" sz="1200" b="1" u="sng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High-level Timeline:</a:t>
            </a:r>
            <a:endParaRPr lang="en-GB" sz="12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GB" sz="14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L0-L1:  </a:t>
            </a:r>
            <a:r>
              <a:rPr lang="en-GB" sz="12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April</a:t>
            </a:r>
            <a:r>
              <a:rPr lang="en-GB" sz="1200" dirty="0">
                <a:latin typeface="Futura Medium" panose="00000400000000000000" pitchFamily="2" charset="0"/>
              </a:rPr>
              <a:t> 2019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GB" sz="14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L2:  </a:t>
            </a:r>
            <a:r>
              <a:rPr lang="en-GB" sz="12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April</a:t>
            </a:r>
            <a:r>
              <a:rPr lang="en-GB" sz="1200" dirty="0">
                <a:latin typeface="Futura Medium" panose="00000400000000000000" pitchFamily="2" charset="0"/>
              </a:rPr>
              <a:t> 2019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GB" sz="14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L3:  </a:t>
            </a:r>
            <a:r>
              <a:rPr lang="en-GB" sz="12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April</a:t>
            </a:r>
            <a:r>
              <a:rPr lang="en-GB" sz="1200" dirty="0">
                <a:latin typeface="Futura Medium" panose="00000400000000000000" pitchFamily="2" charset="0"/>
              </a:rPr>
              <a:t>2019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GB" sz="14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L4:  </a:t>
            </a:r>
            <a:r>
              <a:rPr lang="en-GB" sz="12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May</a:t>
            </a:r>
            <a:r>
              <a:rPr lang="en-GB" sz="1200" dirty="0">
                <a:latin typeface="Futura Medium" panose="00000400000000000000" pitchFamily="2" charset="0"/>
              </a:rPr>
              <a:t> 2019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L5:  </a:t>
            </a:r>
            <a:r>
              <a:rPr lang="en-US" sz="12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May</a:t>
            </a:r>
            <a:r>
              <a:rPr lang="en-US" sz="1200" dirty="0">
                <a:latin typeface="Futura Medium" panose="00000400000000000000" pitchFamily="2" charset="0"/>
              </a:rPr>
              <a:t> 2019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Initiative End</a:t>
            </a:r>
            <a:endParaRPr lang="en-GB" sz="14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algn="just" defTabSz="914400">
              <a:spcBef>
                <a:spcPts val="200"/>
              </a:spcBef>
              <a:spcAft>
                <a:spcPts val="200"/>
              </a:spcAft>
              <a:buClr>
                <a:srgbClr val="9BBB59">
                  <a:lumMod val="50000"/>
                </a:srgbClr>
              </a:buClr>
              <a:buSzPct val="125000"/>
              <a:defRPr/>
            </a:pPr>
            <a:endParaRPr lang="en-US" sz="18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116487" y="3222704"/>
            <a:ext cx="2906183" cy="18291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US" sz="1200" b="1" u="sng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Critical Success Factors:</a:t>
            </a:r>
            <a:endParaRPr lang="en-GB" sz="12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GB" sz="1200" dirty="0">
                <a:latin typeface="Futura Medium" panose="00000400000000000000" pitchFamily="2" charset="0"/>
              </a:rPr>
              <a:t>Engagement with CMMS Team.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GB" sz="1200" dirty="0">
                <a:latin typeface="Futura Medium" panose="00000400000000000000" pitchFamily="2" charset="0"/>
              </a:rPr>
              <a:t>Support from </a:t>
            </a:r>
            <a:r>
              <a:rPr lang="en-GB" sz="1200">
                <a:latin typeface="Futura Medium" panose="00000400000000000000" pitchFamily="2" charset="0"/>
              </a:rPr>
              <a:t>Maintenance execution.</a:t>
            </a:r>
            <a:endParaRPr lang="en-GB" sz="1200" dirty="0">
              <a:latin typeface="Futura Medium" panose="00000400000000000000" pitchFamily="2" charset="0"/>
            </a:endParaRP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GB" sz="1200" dirty="0">
                <a:latin typeface="Futura Medium" panose="00000400000000000000" pitchFamily="2" charset="0"/>
              </a:rPr>
              <a:t>Logistics request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48065" y="3198275"/>
            <a:ext cx="3355647" cy="155082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US" sz="1200" b="1" u="sng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Potential Benefits &amp; Measurement:</a:t>
            </a:r>
          </a:p>
          <a:p>
            <a:pPr defTabSz="914400">
              <a:defRPr/>
            </a:pPr>
            <a:r>
              <a:rPr lang="en-GB" sz="1200" dirty="0">
                <a:latin typeface="Futura Medium" panose="00000400000000000000" pitchFamily="2" charset="0"/>
              </a:rPr>
              <a:t>Circa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latin typeface="Futura Medium" panose="00000400000000000000" pitchFamily="2" charset="0"/>
                <a:cs typeface="Times New Roman" panose="02020603050405020304" pitchFamily="18" charset="0"/>
              </a:rPr>
              <a:t>30,00</a:t>
            </a:r>
            <a:r>
              <a:rPr lang="en-GB" sz="1200" dirty="0">
                <a:latin typeface="Futura Medium" panose="00000400000000000000" pitchFamily="2" charset="0"/>
              </a:rPr>
              <a:t> USD. Annual Cost of running Mobile air compressor 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a daily consumption rate of 100 litters of diesel.</a:t>
            </a:r>
            <a:endParaRPr lang="en-GB" sz="1200" dirty="0">
              <a:latin typeface="Futura Medium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4435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090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13&quot;&gt;&lt;elem m_fUsage=&quot;3.49063974154627576496E+00&quot;&gt;&lt;m_msothmcolidx val=&quot;0&quot;/&gt;&lt;m_rgb r=&quot;00&quot; g=&quot;70&quot; b=&quot;F9&quot;/&gt;&lt;m_nBrightness val=&quot;0&quot;/&gt;&lt;/elem&gt;&lt;elem m_fUsage=&quot;1.77914565010000025325E+00&quot;&gt;&lt;m_msothmcolidx val=&quot;0&quot;/&gt;&lt;m_rgb r=&quot;48&quot; g=&quot;FF&quot; b=&quot;A4&quot;/&gt;&lt;m_nBrightness val=&quot;0&quot;/&gt;&lt;/elem&gt;&lt;elem m_fUsage=&quot;8.65717389000000170363E-01&quot;&gt;&lt;m_msothmcolidx val=&quot;0&quot;/&gt;&lt;m_rgb r=&quot;EB&quot; g=&quot;6D&quot; b=&quot;71&quot;/&gt;&lt;m_nBrightness val=&quot;0&quot;/&gt;&lt;/elem&gt;&lt;elem m_fUsage=&quot;7.96381132094649113462E-01&quot;&gt;&lt;m_msothmcolidx val=&quot;0&quot;/&gt;&lt;m_rgb r=&quot;3C&quot; g=&quot;FF&quot; b=&quot;9D&quot;/&gt;&lt;m_nBrightness val=&quot;0&quot;/&gt;&lt;/elem&gt;&lt;elem m_fUsage=&quot;5.31441000000000163261E-01&quot;&gt;&lt;m_msothmcolidx val=&quot;0&quot;/&gt;&lt;m_rgb r=&quot;F1&quot; g=&quot;96&quot; b=&quot;98&quot;/&gt;&lt;m_nBrightness val=&quot;0&quot;/&gt;&lt;/elem&gt;&lt;elem m_fUsage=&quot;4.09016571849008470085E-01&quot;&gt;&lt;m_msothmcolidx val=&quot;0&quot;/&gt;&lt;m_rgb r=&quot;1C&quot; g=&quot;83&quot; b=&quot;F4&quot;/&gt;&lt;m_nBrightness val=&quot;0&quot;/&gt;&lt;/elem&gt;&lt;elem m_fUsage=&quot;3.13810596090000171188E-01&quot;&gt;&lt;m_msothmcolidx val=&quot;0&quot;/&gt;&lt;m_rgb r=&quot;B7&quot; g=&quot;FF&quot; b=&quot;DB&quot;/&gt;&lt;m_nBrightness val=&quot;0&quot;/&gt;&lt;/elem&gt;&lt;elem m_fUsage=&quot;2.82429536481000165171E-01&quot;&gt;&lt;m_msothmcolidx val=&quot;0&quot;/&gt;&lt;m_rgb r=&quot;F5&quot; g=&quot;B8&quot; b=&quot;B9&quot;/&gt;&lt;m_nBrightness val=&quot;0&quot;/&gt;&lt;/elem&gt;&lt;elem m_fUsage=&quot;2.71671289887568501165E-01&quot;&gt;&lt;m_msothmcolidx val=&quot;0&quot;/&gt;&lt;m_rgb r=&quot;7B&quot; g=&quot;1C&quot; b=&quot;93&quot;/&gt;&lt;m_nBrightness val=&quot;0&quot;/&gt;&lt;/elem&gt;&lt;elem m_fUsage=&quot;2.54186582832900132001E-01&quot;&gt;&lt;m_msothmcolidx val=&quot;0&quot;/&gt;&lt;m_rgb r=&quot;F8&quot; g=&quot;C2&quot; b=&quot;C4&quot;/&gt;&lt;m_nBrightness val=&quot;0&quot;/&gt;&lt;/elem&gt;&lt;elem m_fUsage=&quot;2.19903489437288629516E-01&quot;&gt;&lt;m_msothmcolidx val=&quot;0&quot;/&gt;&lt;m_rgb r=&quot;FD&quot; g=&quot;E4&quot; b=&quot;71&quot;/&gt;&lt;m_nBrightness val=&quot;0&quot;/&gt;&lt;/elem&gt;&lt;elem m_fUsage=&quot;2.16167060738324673386E-01&quot;&gt;&lt;m_msothmcolidx val=&quot;0&quot;/&gt;&lt;m_rgb r=&quot;FE&quot; g=&quot;F5&quot; b=&quot;CD&quot;/&gt;&lt;m_nBrightness val=&quot;0&quot;/&gt;&lt;/elem&gt;&lt;elem m_fUsage=&quot;9.84770902183611934744E-02&quot;&gt;&lt;m_msothmcolidx val=&quot;0&quot;/&gt;&lt;m_rgb r=&quot;09&quot; g=&quot;5E&quot; b=&quot;BB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30-5-2008 13:54:5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30-5-2008 13:54:5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30-5-2008 13:54:5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terim PowerPoint Template Vista April2010">
  <a:themeElements>
    <a:clrScheme name="Shell - Colours">
      <a:dk1>
        <a:srgbClr val="595959"/>
      </a:dk1>
      <a:lt1>
        <a:srgbClr val="FFFFFF"/>
      </a:lt1>
      <a:dk2>
        <a:srgbClr val="999999"/>
      </a:dk2>
      <a:lt2>
        <a:srgbClr val="CCCCCC"/>
      </a:lt2>
      <a:accent1>
        <a:srgbClr val="F7D117"/>
      </a:accent1>
      <a:accent2>
        <a:srgbClr val="D42E12"/>
      </a:accent2>
      <a:accent3>
        <a:srgbClr val="003882"/>
      </a:accent3>
      <a:accent4>
        <a:srgbClr val="611759"/>
      </a:accent4>
      <a:accent5>
        <a:srgbClr val="00824A"/>
      </a:accent5>
      <a:accent6>
        <a:srgbClr val="DE8703"/>
      </a:accent6>
      <a:hlink>
        <a:srgbClr val="000000"/>
      </a:hlink>
      <a:folHlink>
        <a:srgbClr val="000000"/>
      </a:folHlink>
    </a:clrScheme>
    <a:fontScheme name="Shell - Fonts">
      <a:majorFont>
        <a:latin typeface="Futura Medium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ts val="2100"/>
          </a:lnSpc>
          <a:spcAft>
            <a:spcPts val="1200"/>
          </a:spcAft>
          <a:defRPr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Shell Document" ma:contentTypeID="0x0101006F0A470EEB1140E7AA14F4CE8A50B54C0001CB1477F4DD432AA86DD56CC3887AF40084C9E4099BB40D419C271D8B4FFA2B5B" ma:contentTypeVersion="265" ma:contentTypeDescription="Shell Document Content Type" ma:contentTypeScope="" ma:versionID="51a0192ed02ba1772607e1c838599c1b">
  <xsd:schema xmlns:xsd="http://www.w3.org/2001/XMLSchema" xmlns:xs="http://www.w3.org/2001/XMLSchema" xmlns:p="http://schemas.microsoft.com/office/2006/metadata/properties" xmlns:ns1="http://schemas.microsoft.com/sharepoint/v3" xmlns:ns2="94fa94db-9f68-4db9-8aad-b353dd6cd207" xmlns:ns4="d37dc61e-6134-4f77-a092-981fcd794f3a" xmlns:ns5="http://schemas.microsoft.com/sharepoint/v4" targetNamespace="http://schemas.microsoft.com/office/2006/metadata/properties" ma:root="true" ma:fieldsID="cd74e9421e095a73aa722c0fc1815f2a" ns1:_="" ns2:_="" ns4:_="" ns5:_="">
    <xsd:import namespace="http://schemas.microsoft.com/sharepoint/v3"/>
    <xsd:import namespace="94fa94db-9f68-4db9-8aad-b353dd6cd207"/>
    <xsd:import namespace="d37dc61e-6134-4f77-a092-981fcd794f3a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_dlc_DocIdUrl" minOccurs="0"/>
                <xsd:element ref="ns1:Shell_x0020_SharePoint_x0020_SAEF_x0020_SecurityClassificationTaxHTField0" minOccurs="0"/>
                <xsd:element ref="ns1:Shell_x0020_SharePoint_x0020_SAEF_x0020_ExportControlClassificationTaxHTField0" minOccurs="0"/>
                <xsd:element ref="ns1:Shell_x0020_SharePoint_x0020_SAEF_x0020_DocumentStatusTaxHTField0" minOccurs="0"/>
                <xsd:element ref="ns1:Shell_x0020_SharePoint_x0020_SAEF_x0020_DocumentTypeTaxHTField0" minOccurs="0"/>
                <xsd:element ref="ns1:Shell_x0020_SharePoint_x0020_SAEF_x0020_Owner" minOccurs="0"/>
                <xsd:element ref="ns1:Shell_x0020_SharePoint_x0020_SAEF_x0020_BusinessTaxHTField0" minOccurs="0"/>
                <xsd:element ref="ns1:Shell_x0020_SharePoint_x0020_SAEF_x0020_BusinessUnitRegionTaxHTField0" minOccurs="0"/>
                <xsd:element ref="ns1:Shell_x0020_SharePoint_x0020_SAEF_x0020_GlobalFunctionTaxHTField0" minOccurs="0"/>
                <xsd:element ref="ns1:Shell_x0020_SharePoint_x0020_SAEF_x0020_BusinessProcessTaxHTField0" minOccurs="0"/>
                <xsd:element ref="ns1:Shell_x0020_SharePoint_x0020_SAEF_x0020_LegalEntityTaxHTField0" minOccurs="0"/>
                <xsd:element ref="ns1:Shell_x0020_SharePoint_x0020_SAEF_x0020_WorkgroupIDTaxHTField0" minOccurs="0"/>
                <xsd:element ref="ns1:Shell_x0020_SharePoint_x0020_SAEF_x0020_SiteCollectionName"/>
                <xsd:element ref="ns1:Shell_x0020_SharePoint_x0020_SAEF_x0020_SiteOwner"/>
                <xsd:element ref="ns1:Shell_x0020_SharePoint_x0020_SAEF_x0020_LanguageTaxHTField0" minOccurs="0"/>
                <xsd:element ref="ns1:Shell_x0020_SharePoint_x0020_SAEF_x0020_CountryOfJurisdictionTaxHTField0" minOccurs="0"/>
                <xsd:element ref="ns1:Shell_x0020_SharePoint_x0020_SAEF_x0020_Collection"/>
                <xsd:element ref="ns1:Shell_x0020_SharePoint_x0020_SAEF_x0020_KeepFileLocal"/>
                <xsd:element ref="ns1:Shell_x0020_SharePoint_x0020_SAEF_x0020_AssetIdentifier" minOccurs="0"/>
                <xsd:element ref="ns2:_dlc_DocId" minOccurs="0"/>
                <xsd:element ref="ns2:_dlc_DocIdPersistId" minOccurs="0"/>
                <xsd:element ref="ns1:Shell_x0020_SharePoint_x0020_SAEF_x0020_FilePlanRecordType" minOccurs="0"/>
                <xsd:element ref="ns1:Shell_x0020_SharePoint_x0020_SAEF_x0020_RecordStatus" minOccurs="0"/>
                <xsd:element ref="ns1:Shell_x0020_SharePoint_x0020_SAEF_x0020_Declarer" minOccurs="0"/>
                <xsd:element ref="ns1:Shell_x0020_SharePoint_x0020_SAEF_x0020_IsRecord" minOccurs="0"/>
                <xsd:element ref="ns1:Shell_x0020_SharePoint_x0020_SAEF_x0020_TRIMRecordNumber" minOccurs="0"/>
                <xsd:element ref="ns1:_dlc_Exempt" minOccurs="0"/>
                <xsd:element ref="ns1:_dlc_ExpireDateSaved" minOccurs="0"/>
                <xsd:element ref="ns1:_dlc_ExpireDate" minOccurs="0"/>
                <xsd:element ref="ns2:TaxCatchAll" minOccurs="0"/>
                <xsd:element ref="ns2:TaxCatchAllLabel" minOccurs="0"/>
                <xsd:element ref="ns1:AverageRating" minOccurs="0"/>
                <xsd:element ref="ns1:RatingCount" minOccurs="0"/>
                <xsd:element ref="ns4:LivelinkID" minOccurs="0"/>
                <xsd:element ref="ns4:Folder_x0020_STRUCTURE" minOccurs="0"/>
                <xsd:element ref="ns4:Livelink_x0020_Instance_x0020_Column" minOccurs="0"/>
                <xsd:element ref="ns4:Issue_Date" minOccurs="0"/>
                <xsd:element ref="ns4:Review_Date" minOccurs="0"/>
                <xsd:element ref="ns4:Organisation" minOccurs="0"/>
                <xsd:element ref="ns4:Recipients" minOccurs="0"/>
                <xsd:element ref="ns4:Document_Numbers" minOccurs="0"/>
                <xsd:element ref="ns4:Cross_References" minOccurs="0"/>
                <xsd:element ref="ns4:Revision_Code" minOccurs="0"/>
                <xsd:element ref="ns4:Media" minOccurs="0"/>
                <xsd:element ref="ns4:Media_Location" minOccurs="0"/>
                <xsd:element ref="ns4:Language" minOccurs="0"/>
                <xsd:element ref="ns4:Volume_Number" minOccurs="0"/>
                <xsd:element ref="ns4:Records_x0020_Implicit_x0020_Declare_Origin" minOccurs="0"/>
                <xsd:element ref="ns4:Export_x0020_Control" minOccurs="0"/>
                <xsd:element ref="ns5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ell_x0020_SharePoint_x0020_SAEF_x0020_SecurityClassificationTaxHTField0" ma:index="3" ma:taxonomy="true" ma:internalName="Shell_x0020_SharePoint_x0020_SAEF_x0020_SecurityClassificationTaxHTField0" ma:taxonomyFieldName="Shell_x0020_SharePoint_x0020_SAEF_x0020_SecurityClassification" ma:displayName="Security Classification" ma:default="8;#Restricted|21aa7f98-4035-4019-a764-107acb7269af" ma:fieldId="{2ce2f798-4e95-48f9-a317-73f854109466}" ma:sspId="b9f46dd1-24cc-42ee-81c0-d22fe755409c" ma:termSetId="daf890f0-167e-4ee2-a9fd-a81536ed816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ExportControlClassificationTaxHTField0" ma:index="5" nillable="true" ma:taxonomy="true" ma:internalName="Shell_x0020_SharePoint_x0020_SAEF_x0020_ExportControlClassificationTaxHTField0" ma:taxonomyFieldName="Shell_x0020_SharePoint_x0020_SAEF_x0020_ExportControlClassification" ma:displayName="Export Control" ma:default="9;#Non-US content - Non Controlled|2ac8835e-0587-4096-a6e2-1f68da1e6cb3" ma:fieldId="{334f96ae-8e6f-4bca-bd92-9698e8369ad6}" ma:sspId="b9f46dd1-24cc-42ee-81c0-d22fe755409c" ma:termSetId="0a37200c-155d-4bd2-8a71-6ee4023d1aa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DocumentStatusTaxHTField0" ma:index="7" ma:taxonomy="true" ma:internalName="Shell_x0020_SharePoint_x0020_SAEF_x0020_DocumentStatusTaxHTField0" ma:taxonomyFieldName="Shell_x0020_SharePoint_x0020_SAEF_x0020_DocumentStatus" ma:displayName="Document Status" ma:default="11;#Draft|1c86f377-7d91-4c95-bd5b-c18c83fe0aa5" ma:fieldId="{627a77c6-2170-43dd-a0ef-eb6a3870ea75}" ma:sspId="b9f46dd1-24cc-42ee-81c0-d22fe755409c" ma:termSetId="935aba77-d2cb-414d-bb70-87b73a0515d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DocumentTypeTaxHTField0" ma:index="9" ma:taxonomy="true" ma:internalName="Shell_x0020_SharePoint_x0020_SAEF_x0020_DocumentTypeTaxHTField0" ma:taxonomyFieldName="Shell_x0020_SharePoint_x0020_SAEF_x0020_DocumentType" ma:displayName="Document Type" ma:default="" ma:fieldId="{566fdc14-b4fa-46ee-a88e-e2aac7ad2eac}" ma:sspId="b9f46dd1-24cc-42ee-81c0-d22fe755409c" ma:termSetId="c44bbaaa-530b-481e-814c-1a89fe9de40e" ma:anchorId="352dd3f6-c8ee-4c48-93af-e62c944275c3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Owner" ma:index="12" nillable="true" ma:displayName="Owner" ma:internalName="Shell_x0020_SharePoint_x0020_SAEF_x0020_Owner">
      <xsd:simpleType>
        <xsd:restriction base="dms:Text"/>
      </xsd:simpleType>
    </xsd:element>
    <xsd:element name="Shell_x0020_SharePoint_x0020_SAEF_x0020_BusinessTaxHTField0" ma:index="13" ma:taxonomy="true" ma:internalName="Shell_x0020_SharePoint_x0020_SAEF_x0020_BusinessTaxHTField0" ma:taxonomyFieldName="Shell_x0020_SharePoint_x0020_SAEF_x0020_Business" ma:displayName="Business" ma:default="1;#Upstream International|dabf15d9-4f75-4ed1-b8a1-a0c3e2a85888" ma:fieldId="{0d7acb72-5c17-4ee6-b184-d60d15597f6a}" ma:sspId="b9f46dd1-24cc-42ee-81c0-d22fe755409c" ma:termSetId="f928660f-a52c-4d0d-a7a1-af45e8e16d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BusinessUnitRegionTaxHTField0" ma:index="15" ma:taxonomy="true" ma:internalName="Shell_x0020_SharePoint_x0020_SAEF_x0020_BusinessUnitRegionTaxHTField0" ma:taxonomyFieldName="Shell_x0020_SharePoint_x0020_SAEF_x0020_BusinessUnitRegion" ma:displayName="Business Unit/Region" ma:default="2;#Sub-Saharan Africa|9d13514c-804d-40ff-8e8a-f6825f62fb70" ma:fieldId="{98984985-015b-4079-8918-b5a01b45e4b3}" ma:sspId="b9f46dd1-24cc-42ee-81c0-d22fe755409c" ma:termSetId="f928660f-a52c-4d0d-a7a1-af45e8e16d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GlobalFunctionTaxHTField0" ma:index="17" ma:taxonomy="true" ma:internalName="Shell_x0020_SharePoint_x0020_SAEF_x0020_GlobalFunctionTaxHTField0" ma:taxonomyFieldName="Shell_x0020_SharePoint_x0020_SAEF_x0020_GlobalFunction" ma:displayName="Business Function" ma:default="3;#Not Applicable|ddce64fb-3cb8-4cd9-8e3d-0fe554247fd1" ma:fieldId="{1284211f-8330-48b1-a5cc-ec1f0d9b0f7a}" ma:sspId="b9f46dd1-24cc-42ee-81c0-d22fe755409c" ma:termSetId="354c4cc3-2d4b-4608-9bbd-a538d7fca2d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BusinessProcessTaxHTField0" ma:index="19" nillable="true" ma:taxonomy="true" ma:internalName="Shell_x0020_SharePoint_x0020_SAEF_x0020_BusinessProcessTaxHTField0" ma:taxonomyFieldName="Shell_x0020_SharePoint_x0020_SAEF_x0020_BusinessProcess" ma:displayName="Business Process" ma:default="10;#All - Records Management|1f68a0f2-47ab-4887-8df5-7c0616d5ad90" ma:fieldId="{f7493bb9-5348-44de-a787-5c9f505950a2}" ma:sspId="b9f46dd1-24cc-42ee-81c0-d22fe755409c" ma:termSetId="f105a133-66fc-4406-afa4-8b472c9cdbb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LegalEntityTaxHTField0" ma:index="21" ma:taxonomy="true" ma:internalName="Shell_x0020_SharePoint_x0020_SAEF_x0020_LegalEntityTaxHTField0" ma:taxonomyFieldName="Shell_x0020_SharePoint_x0020_SAEF_x0020_LegalEntity" ma:displayName="Legal Entity" ma:default="4;#The Shell Petroleum Development Company Of Nigeria Limited|b482a97d-f8dd-41c8-ab1c-99b8408fd22e" ma:fieldId="{529dd253-148e-4d10-9b8c-1444f6695d3b}" ma:sspId="b9f46dd1-24cc-42ee-81c0-d22fe755409c" ma:termSetId="94b6dd6e-4329-4f68-907b-ed5bdd50f8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WorkgroupIDTaxHTField0" ma:index="23" ma:taxonomy="true" ma:internalName="Shell_x0020_SharePoint_x0020_SAEF_x0020_WorkgroupIDTaxHTField0" ma:taxonomyFieldName="Shell_x0020_SharePoint_x0020_SAEF_x0020_WorkgroupID" ma:displayName="TRIM Workgroup" ma:default="5;#Upstream _ Single File Plan - 22022|d3ed65c1-761d-4a84-a678-924ffd6ed182" ma:fieldId="{c47cabfe-a1bc-4e26-91b8-d95c8ce41647}" ma:sspId="b9f46dd1-24cc-42ee-81c0-d22fe755409c" ma:termSetId="85736b86-0546-4c3b-b21c-7ab07eee056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SiteCollectionName" ma:index="25" ma:displayName="Site Collection Name" ma:default="Asset Land 3 East" ma:hidden="true" ma:internalName="Shell_x0020_SharePoint_x0020_SAEF_x0020_SiteCollectionName">
      <xsd:simpleType>
        <xsd:restriction base="dms:Text"/>
      </xsd:simpleType>
    </xsd:element>
    <xsd:element name="Shell_x0020_SharePoint_x0020_SAEF_x0020_SiteOwner" ma:index="26" ma:displayName="Site Owner" ma:default="i:0#.w|africa-me\bisi.t.banigbe" ma:hidden="true" ma:internalName="Shell_x0020_SharePoint_x0020_SAEF_x0020_SiteOwner">
      <xsd:simpleType>
        <xsd:restriction base="dms:Text"/>
      </xsd:simpleType>
    </xsd:element>
    <xsd:element name="Shell_x0020_SharePoint_x0020_SAEF_x0020_LanguageTaxHTField0" ma:index="27" ma:taxonomy="true" ma:internalName="Shell_x0020_SharePoint_x0020_SAEF_x0020_LanguageTaxHTField0" ma:taxonomyFieldName="Shell_x0020_SharePoint_x0020_SAEF_x0020_Language" ma:displayName="Language" ma:default="6;#English|bd3ad5ee-f0c3-40aa-8cc8-36ef09940af3" ma:fieldId="{a99e316a-5158-4b34-9a98-5674ef8a1639}" ma:sspId="b9f46dd1-24cc-42ee-81c0-d22fe755409c" ma:termSetId="b2561cd2-09b2-4dce-b5be-021768df6da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CountryOfJurisdictionTaxHTField0" ma:index="29" ma:taxonomy="true" ma:internalName="Shell_x0020_SharePoint_x0020_SAEF_x0020_CountryOfJurisdictionTaxHTField0" ma:taxonomyFieldName="Shell_x0020_SharePoint_x0020_SAEF_x0020_CountryOfJurisdiction" ma:displayName="Country of Jurisdiction" ma:default="7;#NIGERIA|973e3eb3-a5f9-4712-a628-787e048af9f3" ma:fieldId="{dc07035f-7987-48f5-ba88-2d29e2b62c9e}" ma:sspId="b9f46dd1-24cc-42ee-81c0-d22fe755409c" ma:termSetId="a560ecad-89fd-4dcd-adad-4e15e7baec5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Collection" ma:index="31" ma:displayName="Collection" ma:default="0" ma:hidden="true" ma:internalName="Shell_x0020_SharePoint_x0020_SAEF_x0020_Collection">
      <xsd:simpleType>
        <xsd:restriction base="dms:Boolean"/>
      </xsd:simpleType>
    </xsd:element>
    <xsd:element name="Shell_x0020_SharePoint_x0020_SAEF_x0020_KeepFileLocal" ma:index="32" ma:displayName="Keep File Local" ma:default="0" ma:hidden="true" ma:internalName="Shell_x0020_SharePoint_x0020_SAEF_x0020_KeepFileLocal" ma:readOnly="false">
      <xsd:simpleType>
        <xsd:restriction base="dms:Boolean"/>
      </xsd:simpleType>
    </xsd:element>
    <xsd:element name="Shell_x0020_SharePoint_x0020_SAEF_x0020_AssetIdentifier" ma:index="33" nillable="true" ma:displayName="Asset Identifier" ma:hidden="true" ma:internalName="Shell_x0020_SharePoint_x0020_SAEF_x0020_AssetIdentifier">
      <xsd:simpleType>
        <xsd:restriction base="dms:Text"/>
      </xsd:simpleType>
    </xsd:element>
    <xsd:element name="Shell_x0020_SharePoint_x0020_SAEF_x0020_FilePlanRecordType" ma:index="42" nillable="true" ma:displayName="File Plan Record Type" ma:hidden="true" ma:internalName="Shell_x0020_SharePoint_x0020_SAEF_x0020_FilePlanRecordType">
      <xsd:simpleType>
        <xsd:restriction base="dms:Text"/>
      </xsd:simpleType>
    </xsd:element>
    <xsd:element name="Shell_x0020_SharePoint_x0020_SAEF_x0020_RecordStatus" ma:index="43" nillable="true" ma:displayName="Record Status" ma:hidden="true" ma:internalName="Shell_x0020_SharePoint_x0020_SAEF_x0020_RecordStatus">
      <xsd:simpleType>
        <xsd:restriction base="dms:Text"/>
      </xsd:simpleType>
    </xsd:element>
    <xsd:element name="Shell_x0020_SharePoint_x0020_SAEF_x0020_Declarer" ma:index="44" nillable="true" ma:displayName="Declarer" ma:hidden="true" ma:internalName="Shell_x0020_SharePoint_x0020_SAEF_x0020_Declarer">
      <xsd:simpleType>
        <xsd:restriction base="dms:Text"/>
      </xsd:simpleType>
    </xsd:element>
    <xsd:element name="Shell_x0020_SharePoint_x0020_SAEF_x0020_IsRecord" ma:index="45" nillable="true" ma:displayName="Is Record" ma:hidden="true" ma:internalName="Shell_x0020_SharePoint_x0020_SAEF_x0020_IsRecord">
      <xsd:simpleType>
        <xsd:restriction base="dms:Text"/>
      </xsd:simpleType>
    </xsd:element>
    <xsd:element name="Shell_x0020_SharePoint_x0020_SAEF_x0020_TRIMRecordNumber" ma:index="46" nillable="true" ma:displayName="TRIM Record Number" ma:hidden="true" ma:internalName="Shell_x0020_SharePoint_x0020_SAEF_x0020_TRIMRecordNumber">
      <xsd:simpleType>
        <xsd:restriction base="dms:Text"/>
      </xsd:simpleType>
    </xsd:element>
    <xsd:element name="_dlc_Exempt" ma:index="47" nillable="true" ma:displayName="Exempt from Policy" ma:hidden="true" ma:internalName="_dlc_Exempt" ma:readOnly="true">
      <xsd:simpleType>
        <xsd:restriction base="dms:Unknown"/>
      </xsd:simpleType>
    </xsd:element>
    <xsd:element name="_dlc_ExpireDateSaved" ma:index="48" nillable="true" ma:displayName="Original Expiration Date" ma:hidden="true" ma:internalName="_dlc_ExpireDateSaved" ma:readOnly="true">
      <xsd:simpleType>
        <xsd:restriction base="dms:DateTime"/>
      </xsd:simpleType>
    </xsd:element>
    <xsd:element name="_dlc_ExpireDate" ma:index="49" nillable="true" ma:displayName="Expiration Date" ma:description="" ma:hidden="true" ma:indexed="true" ma:internalName="_dlc_ExpireDate" ma:readOnly="true">
      <xsd:simpleType>
        <xsd:restriction base="dms:DateTime"/>
      </xsd:simpleType>
    </xsd:element>
    <xsd:element name="AverageRating" ma:index="52" nillable="true" ma:displayName="Rating (0-5)" ma:decimals="2" ma:description="Average value of all the ratings that have been submitted" ma:hidden="true" ma:internalName="AverageRating" ma:readOnly="true">
      <xsd:simpleType>
        <xsd:restriction base="dms:Number"/>
      </xsd:simpleType>
    </xsd:element>
    <xsd:element name="RatingCount" ma:index="53" nillable="true" ma:displayName="Number of Ratings" ma:decimals="0" ma:description="Number of ratings submitted" ma:hidden="true" ma:internalName="RatingCount" ma:readOnly="tru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fa94db-9f68-4db9-8aad-b353dd6cd207" elementFormDefault="qualified">
    <xsd:import namespace="http://schemas.microsoft.com/office/2006/documentManagement/types"/>
    <xsd:import namespace="http://schemas.microsoft.com/office/infopath/2007/PartnerControls"/>
    <xsd:element name="_dlc_DocIdUrl" ma:index="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" ma:index="3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PersistId" ma:index="41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50" nillable="true" ma:displayName="Taxonomy Catch All Column" ma:description="" ma:hidden="true" ma:list="{2b6ef348-ff1b-4b7f-b0c1-bbd6950dd36a}" ma:internalName="TaxCatchAll" ma:showField="CatchAllData" ma:web="94fa94db-9f68-4db9-8aad-b353dd6cd20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51" nillable="true" ma:displayName="Taxonomy Catch All Column1" ma:description="" ma:hidden="true" ma:list="{2b6ef348-ff1b-4b7f-b0c1-bbd6950dd36a}" ma:internalName="TaxCatchAllLabel" ma:readOnly="true" ma:showField="CatchAllDataLabel" ma:web="94fa94db-9f68-4db9-8aad-b353dd6cd20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7dc61e-6134-4f77-a092-981fcd794f3a" elementFormDefault="qualified">
    <xsd:import namespace="http://schemas.microsoft.com/office/2006/documentManagement/types"/>
    <xsd:import namespace="http://schemas.microsoft.com/office/infopath/2007/PartnerControls"/>
    <xsd:element name="LivelinkID" ma:index="54" nillable="true" ma:displayName="LivelinkID" ma:indexed="true" ma:internalName="LivelinkID">
      <xsd:simpleType>
        <xsd:restriction base="dms:Text"/>
      </xsd:simpleType>
    </xsd:element>
    <xsd:element name="Folder_x0020_STRUCTURE" ma:index="55" nillable="true" ma:displayName="Folder STRUCTURE" ma:internalName="Folder_x0020_STRUCTURE">
      <xsd:simpleType>
        <xsd:restriction base="dms:Text"/>
      </xsd:simpleType>
    </xsd:element>
    <xsd:element name="Livelink_x0020_Instance_x0020_Column" ma:index="56" nillable="true" ma:displayName="Livelink Instance Column" ma:internalName="Livelink_x0020_Instance_x0020_Column">
      <xsd:simpleType>
        <xsd:restriction base="dms:Text"/>
      </xsd:simpleType>
    </xsd:element>
    <xsd:element name="Issue_Date" ma:index="57" nillable="true" ma:displayName="Issue_Date" ma:format="DateOnly" ma:internalName="Issue_Date">
      <xsd:simpleType>
        <xsd:restriction base="dms:DateTime"/>
      </xsd:simpleType>
    </xsd:element>
    <xsd:element name="Review_Date" ma:index="58" nillable="true" ma:displayName="Review_Date" ma:format="DateOnly" ma:internalName="Review_Date">
      <xsd:simpleType>
        <xsd:restriction base="dms:DateTime"/>
      </xsd:simpleType>
    </xsd:element>
    <xsd:element name="Organisation" ma:index="59" nillable="true" ma:displayName="Organisation" ma:internalName="Organisation">
      <xsd:simpleType>
        <xsd:restriction base="dms:Text"/>
      </xsd:simpleType>
    </xsd:element>
    <xsd:element name="Recipients" ma:index="60" nillable="true" ma:displayName="Recipients" ma:internalName="Recipients">
      <xsd:simpleType>
        <xsd:restriction base="dms:Note"/>
      </xsd:simpleType>
    </xsd:element>
    <xsd:element name="Document_Numbers" ma:index="61" nillable="true" ma:displayName="Document_Numbers" ma:internalName="Document_Numbers">
      <xsd:simpleType>
        <xsd:restriction base="dms:Note"/>
      </xsd:simpleType>
    </xsd:element>
    <xsd:element name="Cross_References" ma:index="62" nillable="true" ma:displayName="Cross_References" ma:internalName="Cross_References">
      <xsd:simpleType>
        <xsd:restriction base="dms:Note"/>
      </xsd:simpleType>
    </xsd:element>
    <xsd:element name="Revision_Code" ma:index="63" nillable="true" ma:displayName="Revision_Code" ma:internalName="Revision_Code">
      <xsd:simpleType>
        <xsd:restriction base="dms:Text"/>
      </xsd:simpleType>
    </xsd:element>
    <xsd:element name="Media" ma:index="64" nillable="true" ma:displayName="Media" ma:default="Electronic File" ma:internalName="Media">
      <xsd:simpleType>
        <xsd:restriction base="dms:Choice">
          <xsd:enumeration value="Audio"/>
          <xsd:enumeration value="Cassette"/>
          <xsd:enumeration value="CD-ROM"/>
          <xsd:enumeration value="Disk"/>
          <xsd:enumeration value="Film"/>
          <xsd:enumeration value="Electronic File"/>
          <xsd:enumeration value="Microform"/>
          <xsd:enumeration value="Paper"/>
          <xsd:enumeration value="Photograph"/>
          <xsd:enumeration value="Radiograph"/>
          <xsd:enumeration value="Tape"/>
          <xsd:enumeration value="Video"/>
          <xsd:enumeration value="?"/>
        </xsd:restriction>
      </xsd:simpleType>
    </xsd:element>
    <xsd:element name="Media_Location" ma:index="65" nillable="true" ma:displayName="Media_Location" ma:default="Livelink" ma:internalName="Media_Location">
      <xsd:simpleType>
        <xsd:restriction base="dms:Note"/>
      </xsd:simpleType>
    </xsd:element>
    <xsd:element name="Language" ma:index="66" nillable="true" ma:displayName="Language" ma:default="English" ma:internalName="Language">
      <xsd:simpleType>
        <xsd:restriction base="dms:Choice">
          <xsd:enumeration value="English"/>
          <xsd:enumeration value="French"/>
          <xsd:enumeration value="German"/>
          <xsd:enumeration value="Italian"/>
          <xsd:enumeration value="Spanish"/>
          <xsd:enumeration value="Dutch"/>
          <xsd:enumeration value="Norwegian"/>
          <xsd:enumeration value="Chinese"/>
          <xsd:enumeration value="Russian"/>
          <xsd:enumeration value="Finnish"/>
          <xsd:enumeration value="?"/>
        </xsd:restriction>
      </xsd:simpleType>
    </xsd:element>
    <xsd:element name="Volume_Number" ma:index="67" nillable="true" ma:displayName="Volume_Number" ma:internalName="Volume_Number">
      <xsd:simpleType>
        <xsd:restriction base="dms:Text"/>
      </xsd:simpleType>
    </xsd:element>
    <xsd:element name="Records_x0020_Implicit_x0020_Declare_Origin" ma:index="68" nillable="true" ma:displayName="Records Implicit Declare_Origin" ma:internalName="Records_x0020_Implicit_x0020_Declare_Origin">
      <xsd:simpleType>
        <xsd:restriction base="dms:Choice">
          <xsd:enumeration value="EPCatalog"/>
          <xsd:enumeration value="Orchestra"/>
          <xsd:enumeration value="Assai"/>
          <xsd:enumeration value="LivelinkImplicit"/>
          <xsd:enumeration value="?"/>
        </xsd:restriction>
      </xsd:simpleType>
    </xsd:element>
    <xsd:element name="Export_x0020_Control" ma:index="69" nillable="true" ma:displayName="Export Control" ma:internalName="Export_x0020_Control">
      <xsd:simpleType>
        <xsd:restriction base="dms:Choice">
          <xsd:enumeration value="Not Subject to EAR - no disclosure of technology"/>
          <xsd:enumeration value="Not Subject to EAR - publicly available"/>
          <xsd:enumeration value="Not Subject to EAR - no US content"/>
          <xsd:enumeration value="US de minimis rule"/>
          <xsd:enumeration value="EAR99"/>
          <xsd:enumeration value="Non-US controlled technology"/>
          <xsd:enumeration value="US Controlled technology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70" nillable="true" ma:displayName="IconOverlay" ma:hidden="true" ma:internalName="IconOverlay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11" ma:displayName="Author"/>
        <xsd:element ref="dcterms:created" minOccurs="0" maxOccurs="1"/>
        <xsd:element ref="dc:identifier" minOccurs="0" maxOccurs="1"/>
        <xsd:element name="contentType" minOccurs="0" maxOccurs="1" type="xsd:string" ma:index="40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Microsoft.Office.RecordsManagement.PolicyFeatures.ExpirationEventReceiver</Name>
    <Synchronization>Synchronous</Synchronization>
    <Type>10001</Type>
    <SequenceNumber>101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10002</Type>
    <SequenceNumber>102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10004</Type>
    <SequenceNumber>103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10006</Type>
    <SequenceNumber>104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10009</Type>
    <SequenceNumber>105</SequenceNumber>
    <Url/>
    <Assembly>Microsoft.Office.Policy, Version=15.0.0.0, Culture=neutral, PublicKeyToken=71e9bce111e9429c</Assembly>
    <Class>Microsoft.Office.RecordsManagement.Internal.UpdateExpireDate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4fa94db-9f68-4db9-8aad-b353dd6cd207">
      <Value>2</Value>
      <Value>11</Value>
      <Value>10</Value>
      <Value>9</Value>
      <Value>8</Value>
      <Value>7</Value>
      <Value>6</Value>
      <Value>5</Value>
      <Value>4</Value>
      <Value>3</Value>
      <Value>70</Value>
      <Value>1</Value>
    </TaxCatchAll>
    <_dlc_DocId xmlns="94fa94db-9f68-4db9-8aad-b353dd6cd207">AFFAA0624-1326894789-74528</_dlc_DocId>
    <_dlc_DocIdUrl xmlns="94fa94db-9f68-4db9-8aad-b353dd6cd207">
      <Url>https://nga001-sp.shell.com/sites/AFFAA0624/_layouts/15/DocIdRedir.aspx?ID=AFFAA0624-1326894789-74528</Url>
      <Description>AFFAA0624-1326894789-74528</Description>
    </_dlc_DocIdUrl>
    <Recipients xmlns="d37dc61e-6134-4f77-a092-981fcd794f3a" xsi:nil="true"/>
    <LivelinkID xmlns="d37dc61e-6134-4f77-a092-981fcd794f3a" xsi:nil="true"/>
    <Livelink_x0020_Instance_x0020_Column xmlns="d37dc61e-6134-4f77-a092-981fcd794f3a" xsi:nil="true"/>
    <Shell_x0020_SharePoint_x0020_SAEF_x0020_LegalEntity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The Shell Petroleum Development Company Of Nigeria Limited</TermName>
          <TermId xmlns="http://schemas.microsoft.com/office/infopath/2007/PartnerControls">b482a97d-f8dd-41c8-ab1c-99b8408fd22e</TermId>
        </TermInfo>
      </Terms>
    </Shell_x0020_SharePoint_x0020_SAEF_x0020_LegalEntityTaxHTField0>
    <Shell_x0020_SharePoint_x0020_SAEF_x0020_CountryOfJurisdic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NIGERIA</TermName>
          <TermId xmlns="http://schemas.microsoft.com/office/infopath/2007/PartnerControls">973e3eb3-a5f9-4712-a628-787e048af9f3</TermId>
        </TermInfo>
      </Terms>
    </Shell_x0020_SharePoint_x0020_SAEF_x0020_CountryOfJurisdictionTaxHTField0>
    <Shell_x0020_SharePoint_x0020_SAEF_x0020_Busines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Upstream International</TermName>
          <TermId xmlns="http://schemas.microsoft.com/office/infopath/2007/PartnerControls">dabf15d9-4f75-4ed1-b8a1-a0c3e2a85888</TermId>
        </TermInfo>
      </Terms>
    </Shell_x0020_SharePoint_x0020_SAEF_x0020_BusinessTaxHTField0>
    <Shell_x0020_SharePoint_x0020_SAEF_x0020_Collection xmlns="http://schemas.microsoft.com/sharepoint/v3">false</Shell_x0020_SharePoint_x0020_SAEF_x0020_Collection>
    <Media_Location xmlns="d37dc61e-6134-4f77-a092-981fcd794f3a">Livelink</Media_Location>
    <Shell_x0020_SharePoint_x0020_SAEF_x0020_RecordStatus xmlns="http://schemas.microsoft.com/sharepoint/v3" xsi:nil="true"/>
    <Volume_Number xmlns="d37dc61e-6134-4f77-a092-981fcd794f3a" xsi:nil="true"/>
    <Shell_x0020_SharePoint_x0020_SAEF_x0020_ExportControl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Non-US content - Non Controlled</TermName>
          <TermId xmlns="http://schemas.microsoft.com/office/infopath/2007/PartnerControls">2ac8835e-0587-4096-a6e2-1f68da1e6cb3</TermId>
        </TermInfo>
      </Terms>
    </Shell_x0020_SharePoint_x0020_SAEF_x0020_ExportControlClassificationTaxHTField0>
    <Shell_x0020_SharePoint_x0020_SAEF_x0020_WorkgroupID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Upstream _ Single File Plan - 22022</TermName>
          <TermId xmlns="http://schemas.microsoft.com/office/infopath/2007/PartnerControls">d3ed65c1-761d-4a84-a678-924ffd6ed182</TermId>
        </TermInfo>
      </Terms>
    </Shell_x0020_SharePoint_x0020_SAEF_x0020_WorkgroupIDTaxHTField0>
    <IconOverlay xmlns="http://schemas.microsoft.com/sharepoint/v4" xsi:nil="true"/>
    <Shell_x0020_SharePoint_x0020_SAEF_x0020_FilePlanRecordType xmlns="http://schemas.microsoft.com/sharepoint/v3" xsi:nil="true"/>
    <Revision_Code xmlns="d37dc61e-6134-4f77-a092-981fcd794f3a" xsi:nil="true"/>
    <Shell_x0020_SharePoint_x0020_SAEF_x0020_BusinessUnitReg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Sub-Saharan Africa</TermName>
          <TermId xmlns="http://schemas.microsoft.com/office/infopath/2007/PartnerControls">9d13514c-804d-40ff-8e8a-f6825f62fb70</TermId>
        </TermInfo>
      </Terms>
    </Shell_x0020_SharePoint_x0020_SAEF_x0020_BusinessUnitRegionTaxHTField0>
    <Shell_x0020_SharePoint_x0020_SAEF_x0020_BusinessProces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All - Records Management</TermName>
          <TermId xmlns="http://schemas.microsoft.com/office/infopath/2007/PartnerControls">1f68a0f2-47ab-4887-8df5-7c0616d5ad90</TermId>
        </TermInfo>
      </Terms>
    </Shell_x0020_SharePoint_x0020_SAEF_x0020_BusinessProcessTaxHTField0>
    <Shell_x0020_SharePoint_x0020_SAEF_x0020_KeepFileLocal xmlns="http://schemas.microsoft.com/sharepoint/v3">false</Shell_x0020_SharePoint_x0020_SAEF_x0020_KeepFileLocal>
    <Folder_x0020_STRUCTURE xmlns="d37dc61e-6134-4f77-a092-981fcd794f3a" xsi:nil="true"/>
    <Shell_x0020_SharePoint_x0020_SAEF_x0020_DocumentStatu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Draft</TermName>
          <TermId xmlns="http://schemas.microsoft.com/office/infopath/2007/PartnerControls">1c86f377-7d91-4c95-bd5b-c18c83fe0aa5</TermId>
        </TermInfo>
      </Terms>
    </Shell_x0020_SharePoint_x0020_SAEF_x0020_DocumentStatusTaxHTField0>
    <Issue_Date xmlns="d37dc61e-6134-4f77-a092-981fcd794f3a" xsi:nil="true"/>
    <Shell_x0020_SharePoint_x0020_SAEF_x0020_Language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English</TermName>
          <TermId xmlns="http://schemas.microsoft.com/office/infopath/2007/PartnerControls">bd3ad5ee-f0c3-40aa-8cc8-36ef09940af3</TermId>
        </TermInfo>
      </Terms>
    </Shell_x0020_SharePoint_x0020_SAEF_x0020_LanguageTaxHTField0>
    <Media xmlns="d37dc61e-6134-4f77-a092-981fcd794f3a">Electronic File</Media>
    <Language xmlns="d37dc61e-6134-4f77-a092-981fcd794f3a">English</Language>
    <Records_x0020_Implicit_x0020_Declare_Origin xmlns="d37dc61e-6134-4f77-a092-981fcd794f3a" xsi:nil="true"/>
    <Shell_x0020_SharePoint_x0020_SAEF_x0020_SiteOwner xmlns="http://schemas.microsoft.com/sharepoint/v3">i:0#.w|africa-me\bisi.t.banigbe</Shell_x0020_SharePoint_x0020_SAEF_x0020_SiteOwner>
    <Shell_x0020_SharePoint_x0020_SAEF_x0020_TRIMRecordNumber xmlns="http://schemas.microsoft.com/sharepoint/v3" xsi:nil="true"/>
    <Review_Date xmlns="d37dc61e-6134-4f77-a092-981fcd794f3a" xsi:nil="true"/>
    <Organisation xmlns="d37dc61e-6134-4f77-a092-981fcd794f3a" xsi:nil="true"/>
    <Cross_References xmlns="d37dc61e-6134-4f77-a092-981fcd794f3a" xsi:nil="true"/>
    <Shell_x0020_SharePoint_x0020_SAEF_x0020_IsRecord xmlns="http://schemas.microsoft.com/sharepoint/v3" xsi:nil="true"/>
    <Shell_x0020_SharePoint_x0020_SAEF_x0020_DocumentType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Business Plans [ARM]</TermName>
          <TermId xmlns="http://schemas.microsoft.com/office/infopath/2007/PartnerControls">59d2480a-ae43-41cf-ab8c-fb8985b4f788</TermId>
        </TermInfo>
      </Terms>
    </Shell_x0020_SharePoint_x0020_SAEF_x0020_DocumentTypeTaxHTField0>
    <Shell_x0020_SharePoint_x0020_SAEF_x0020_SiteCollectionName xmlns="http://schemas.microsoft.com/sharepoint/v3">Asset Land 3 East</Shell_x0020_SharePoint_x0020_SAEF_x0020_SiteCollectionName>
    <Shell_x0020_SharePoint_x0020_SAEF_x0020_Security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Restricted</TermName>
          <TermId xmlns="http://schemas.microsoft.com/office/infopath/2007/PartnerControls">21aa7f98-4035-4019-a764-107acb7269af</TermId>
        </TermInfo>
      </Terms>
    </Shell_x0020_SharePoint_x0020_SAEF_x0020_SecurityClassificationTaxHTField0>
    <Export_x0020_Control xmlns="d37dc61e-6134-4f77-a092-981fcd794f3a" xsi:nil="true"/>
    <Shell_x0020_SharePoint_x0020_SAEF_x0020_Owner xmlns="http://schemas.microsoft.com/sharepoint/v3" xsi:nil="true"/>
    <Shell_x0020_SharePoint_x0020_SAEF_x0020_GlobalFunc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Not Applicable</TermName>
          <TermId xmlns="http://schemas.microsoft.com/office/infopath/2007/PartnerControls">ddce64fb-3cb8-4cd9-8e3d-0fe554247fd1</TermId>
        </TermInfo>
      </Terms>
    </Shell_x0020_SharePoint_x0020_SAEF_x0020_GlobalFunctionTaxHTField0>
    <Shell_x0020_SharePoint_x0020_SAEF_x0020_Declarer xmlns="http://schemas.microsoft.com/sharepoint/v3" xsi:nil="true"/>
    <Document_Numbers xmlns="d37dc61e-6134-4f77-a092-981fcd794f3a" xsi:nil="true"/>
    <Shell_x0020_SharePoint_x0020_SAEF_x0020_AssetIdentifier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6EC4025-A5C0-44FD-832A-79F024DB1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4fa94db-9f68-4db9-8aad-b353dd6cd207"/>
    <ds:schemaRef ds:uri="d37dc61e-6134-4f77-a092-981fcd794f3a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11D8B8E-3ECA-410F-8007-9B409056E610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13150139-8E0C-4913-8379-71D796A0C78C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5CE597B9-F879-40F4-9968-CD98FBF742AC}">
  <ds:schemaRefs>
    <ds:schemaRef ds:uri="http://purl.org/dc/elements/1.1/"/>
    <ds:schemaRef ds:uri="http://schemas.microsoft.com/office/2006/metadata/properties"/>
    <ds:schemaRef ds:uri="http://schemas.microsoft.com/sharepoint/v3"/>
    <ds:schemaRef ds:uri="http://schemas.microsoft.com/sharepoint/v4"/>
    <ds:schemaRef ds:uri="http://purl.org/dc/terms/"/>
    <ds:schemaRef ds:uri="d37dc61e-6134-4f77-a092-981fcd794f3a"/>
    <ds:schemaRef ds:uri="http://schemas.microsoft.com/office/2006/documentManagement/types"/>
    <ds:schemaRef ds:uri="http://schemas.microsoft.com/office/infopath/2007/PartnerControls"/>
    <ds:schemaRef ds:uri="94fa94db-9f68-4db9-8aad-b353dd6cd207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5058</TotalTime>
  <Words>339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Calibri</vt:lpstr>
      <vt:lpstr>Futura Medium</vt:lpstr>
      <vt:lpstr>Arial</vt:lpstr>
      <vt:lpstr>Wingdings</vt:lpstr>
      <vt:lpstr>Times New Roman</vt:lpstr>
      <vt:lpstr>Futura</vt:lpstr>
      <vt:lpstr>Office Theme</vt:lpstr>
      <vt:lpstr>Interim PowerPoint Template Vista April2010</vt:lpstr>
      <vt:lpstr>PowerPoint Presentation</vt:lpstr>
    </vt:vector>
  </TitlesOfParts>
  <Company>Shell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Cadence New Charter format</dc:title>
  <dc:creator>Akadiri, Olabisi SPDC-FUP/OG</dc:creator>
  <cp:lastModifiedBy>Nabage, Musa A SPDC-UPO/G/ULG</cp:lastModifiedBy>
  <cp:revision>359</cp:revision>
  <cp:lastPrinted>2016-11-16T07:40:38Z</cp:lastPrinted>
  <dcterms:created xsi:type="dcterms:W3CDTF">2016-08-29T09:50:08Z</dcterms:created>
  <dcterms:modified xsi:type="dcterms:W3CDTF">2019-04-02T09:55:11Z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4</vt:i4>
  </property>
  <property fmtid="{D5CDD505-2E9C-101B-9397-08002B2CF9AE}" pid="4" name="ContentTypeId">
    <vt:lpwstr>0x0101006F0A470EEB1140E7AA14F4CE8A50B54C0001CB1477F4DD432AA86DD56CC3887AF40084C9E4099BB40D419C271D8B4FFA2B5B</vt:lpwstr>
  </property>
  <property fmtid="{D5CDD505-2E9C-101B-9397-08002B2CF9AE}" pid="5" name="_dlc_DocIdItemGuid">
    <vt:lpwstr>ab8e7c1b-2e07-4e76-9a35-427c5c6e514e</vt:lpwstr>
  </property>
  <property fmtid="{D5CDD505-2E9C-101B-9397-08002B2CF9AE}" pid="6" name="Legal Entity">
    <vt:lpwstr>3;#Shell U.K. Exploration and Production|6bc3a6cc-d89c-4023-81e3-b5186c40f601</vt:lpwstr>
  </property>
  <property fmtid="{D5CDD505-2E9C-101B-9397-08002B2CF9AE}" pid="7" name="Label">
    <vt:lpwstr>277;#IM DV Templates|c9160906-78a1-4cce-808c-05a718e6c480</vt:lpwstr>
  </property>
  <property fmtid="{D5CDD505-2E9C-101B-9397-08002B2CF9AE}" pid="8" name="Security Classification">
    <vt:lpwstr>9;#Restricted|21aa7f98-4035-4019-a764-107acb7269af</vt:lpwstr>
  </property>
  <property fmtid="{D5CDD505-2E9C-101B-9397-08002B2CF9AE}" pid="9" name="Export Control">
    <vt:lpwstr>8;#Non-US content - Non Controlled|2ac8835e-0587-4096-a6e2-1f68da1e6cb3</vt:lpwstr>
  </property>
  <property fmtid="{D5CDD505-2E9C-101B-9397-08002B2CF9AE}" pid="10" name="_dlc_policyId">
    <vt:lpwstr/>
  </property>
  <property fmtid="{D5CDD505-2E9C-101B-9397-08002B2CF9AE}" pid="11" name="ItemRetentionFormula">
    <vt:lpwstr/>
  </property>
  <property fmtid="{D5CDD505-2E9C-101B-9397-08002B2CF9AE}" pid="12" name="Shell SharePoint SAEF SecurityClassification">
    <vt:lpwstr>8;#Restricted|21aa7f98-4035-4019-a764-107acb7269af</vt:lpwstr>
  </property>
  <property fmtid="{D5CDD505-2E9C-101B-9397-08002B2CF9AE}" pid="13" name="Shell SharePoint SAEF LegalEntity">
    <vt:lpwstr>4;#The Shell Petroleum Development Company Of Nigeria Limited|b482a97d-f8dd-41c8-ab1c-99b8408fd22e</vt:lpwstr>
  </property>
  <property fmtid="{D5CDD505-2E9C-101B-9397-08002B2CF9AE}" pid="14" name="Shell SharePoint SAEF BusinessUnitRegion">
    <vt:lpwstr>2;#Sub-Saharan Africa|9d13514c-804d-40ff-8e8a-f6825f62fb70</vt:lpwstr>
  </property>
  <property fmtid="{D5CDD505-2E9C-101B-9397-08002B2CF9AE}" pid="15" name="Shell SharePoint SAEF GlobalFunction">
    <vt:lpwstr>3;#Not Applicable|ddce64fb-3cb8-4cd9-8e3d-0fe554247fd1</vt:lpwstr>
  </property>
  <property fmtid="{D5CDD505-2E9C-101B-9397-08002B2CF9AE}" pid="16" name="Shell SharePoint SAEF WorkgroupID">
    <vt:lpwstr>5;#Upstream _ Single File Plan - 22022|d3ed65c1-761d-4a84-a678-924ffd6ed182</vt:lpwstr>
  </property>
  <property fmtid="{D5CDD505-2E9C-101B-9397-08002B2CF9AE}" pid="17" name="Shell SharePoint SAEF CountryOfJurisdiction">
    <vt:lpwstr>7;#NIGERIA|973e3eb3-a5f9-4712-a628-787e048af9f3</vt:lpwstr>
  </property>
  <property fmtid="{D5CDD505-2E9C-101B-9397-08002B2CF9AE}" pid="18" name="Shell SharePoint SAEF ExportControlClassification">
    <vt:lpwstr>9;#Non-US content - Non Controlled|2ac8835e-0587-4096-a6e2-1f68da1e6cb3</vt:lpwstr>
  </property>
  <property fmtid="{D5CDD505-2E9C-101B-9397-08002B2CF9AE}" pid="19" name="Shell SharePoint SAEF DocumentStatus">
    <vt:lpwstr>11;#Draft|1c86f377-7d91-4c95-bd5b-c18c83fe0aa5</vt:lpwstr>
  </property>
  <property fmtid="{D5CDD505-2E9C-101B-9397-08002B2CF9AE}" pid="20" name="Shell SharePoint SAEF Language">
    <vt:lpwstr>6;#English|bd3ad5ee-f0c3-40aa-8cc8-36ef09940af3</vt:lpwstr>
  </property>
  <property fmtid="{D5CDD505-2E9C-101B-9397-08002B2CF9AE}" pid="21" name="Shell SharePoint SAEF Business">
    <vt:lpwstr>1;#Upstream International|dabf15d9-4f75-4ed1-b8a1-a0c3e2a85888</vt:lpwstr>
  </property>
  <property fmtid="{D5CDD505-2E9C-101B-9397-08002B2CF9AE}" pid="22" name="Shell SharePoint SAEF BusinessProcess">
    <vt:lpwstr>10;#All - Records Management|1f68a0f2-47ab-4887-8df5-7c0616d5ad90</vt:lpwstr>
  </property>
  <property fmtid="{D5CDD505-2E9C-101B-9397-08002B2CF9AE}" pid="23" name="Shell SharePoint SAEF DocumentType">
    <vt:lpwstr>70;#Business Plans [ARM]|59d2480a-ae43-41cf-ab8c-fb8985b4f788</vt:lpwstr>
  </property>
</Properties>
</file>