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7" autoAdjust="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D399-3317-409C-ABD2-82598D3E063B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5EA2F-0635-4F42-8676-CB413CD0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5EA2F-0635-4F42-8676-CB413CD0AD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622078" y="1304229"/>
            <a:ext cx="9357895" cy="5085919"/>
          </a:xfrm>
          <a:prstGeom prst="rect">
            <a:avLst/>
          </a:prstGeom>
          <a:solidFill>
            <a:srgbClr val="FCEDA2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r>
              <a:rPr lang="en-US" sz="1904"/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2062303" y="226009"/>
            <a:ext cx="9414933" cy="5038413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endParaRPr lang="en-US" sz="1904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2062302" y="1304230"/>
            <a:ext cx="7921235" cy="396019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endParaRPr lang="en-US" sz="1904"/>
          </a:p>
        </p:txBody>
      </p:sp>
      <p:pic>
        <p:nvPicPr>
          <p:cNvPr id="7" name="Picture 11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989" y="287910"/>
            <a:ext cx="957180" cy="6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2261938" y="1400680"/>
            <a:ext cx="7559396" cy="781496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br>
              <a:rPr lang="en-US"/>
            </a:br>
            <a:endParaRPr lang="en-US"/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65503" y="2848864"/>
            <a:ext cx="3596996" cy="1619489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904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33FF-52B7-4371-9A57-7ACCE9BD9B5E}" type="datetime1">
              <a:rPr lang="en-US" smtClean="0"/>
              <a:t>11/8/2022</a:t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16"/>
            </a:lvl1pPr>
          </a:lstStyle>
          <a:p>
            <a:fld id="{761EFAF6-4E74-4E60-A214-5913C86A4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353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48263-5F97-4509-AB88-0BC306C22B81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C79C6-B90D-4C44-8264-AF9083A042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98372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1047" y="256240"/>
            <a:ext cx="1395010" cy="6125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3" y="256240"/>
            <a:ext cx="8464884" cy="6125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F0BE9-B16E-4860-A6A6-39135D484E5A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B39FB-7281-4679-BDDC-C85041A576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0341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" y="256240"/>
            <a:ext cx="11512884" cy="4535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99594" y="1309988"/>
            <a:ext cx="5078217" cy="507152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926" y="1309988"/>
            <a:ext cx="5078218" cy="5071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EA303-3EB7-4113-8FA2-EC9A8849EBEB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C4E78-A0A4-43FA-B6FD-4A782BE372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1724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C24CF-3C7C-4C17-AA34-6D4A316C31C6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A4B6A-80EE-42E6-A24C-241343ACCF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4054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7" y="4406453"/>
            <a:ext cx="10363200" cy="620932"/>
          </a:xfrm>
        </p:spPr>
        <p:txBody>
          <a:bodyPr/>
          <a:lstStyle>
            <a:lvl1pPr algn="l">
              <a:defRPr sz="362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527" y="2906445"/>
            <a:ext cx="10363200" cy="150000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589" indent="0">
              <a:buNone/>
              <a:defRPr sz="1632"/>
            </a:lvl2pPr>
            <a:lvl3pPr marL="829178" indent="0">
              <a:buNone/>
              <a:defRPr sz="1451"/>
            </a:lvl3pPr>
            <a:lvl4pPr marL="1243767" indent="0">
              <a:buNone/>
              <a:defRPr sz="1270"/>
            </a:lvl4pPr>
            <a:lvl5pPr marL="1658356" indent="0">
              <a:buNone/>
              <a:defRPr sz="1270"/>
            </a:lvl5pPr>
            <a:lvl6pPr marL="2072945" indent="0">
              <a:buNone/>
              <a:defRPr sz="1270"/>
            </a:lvl6pPr>
            <a:lvl7pPr marL="2487534" indent="0">
              <a:buNone/>
              <a:defRPr sz="1270"/>
            </a:lvl7pPr>
            <a:lvl8pPr marL="2902123" indent="0">
              <a:buNone/>
              <a:defRPr sz="1270"/>
            </a:lvl8pPr>
            <a:lvl9pPr marL="3316712" indent="0">
              <a:buNone/>
              <a:defRPr sz="1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37B7A-8F31-45FC-B7BF-A82FB4493C2F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F1813-C645-4581-9C8F-B01378F637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24422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9594" y="1309988"/>
            <a:ext cx="5078217" cy="5071523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926" y="1309988"/>
            <a:ext cx="5078218" cy="5071523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48529-0F8C-40AD-BD99-69D3D79E34F1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7A2A1-6D74-41B4-8E86-4035EFD422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2261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4"/>
            <a:ext cx="10972800" cy="45351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4557"/>
            <a:ext cx="5386582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5156"/>
            <a:ext cx="5386582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036" y="1534557"/>
            <a:ext cx="5388364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036" y="2175156"/>
            <a:ext cx="5388364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D01BD-83BC-4B67-831F-132B6950456A}" type="datetime1">
              <a:rPr lang="en-US" smtClean="0"/>
              <a:t>11/8/2022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20087-322C-4B4D-B3D6-7F719575BB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36202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803AE-F1D1-4FA8-BFAF-FD9915BBAE50}" type="datetime1">
              <a:rPr lang="en-US" smtClean="0"/>
              <a:t>11/8/2022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6FFB9-E933-48B1-98B2-2E15F659D2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471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D484F-08F3-4C11-B8BC-F43814AC69DD}" type="datetime1">
              <a:rPr lang="en-US" smtClean="0"/>
              <a:t>11/8/2022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976C26-DD85-4C44-BEB2-0AC74DD9FD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1923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93284"/>
            <a:ext cx="4010526" cy="341945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288" y="273515"/>
            <a:ext cx="6816112" cy="5853196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228"/>
            <a:ext cx="4010526" cy="4691482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9ED58-5EF3-442D-8A87-A70B7F2EEBE2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4EFDA-893F-4D4F-8DCA-95BC9748B3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04672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274" y="5024685"/>
            <a:ext cx="7315200" cy="341945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274" y="613247"/>
            <a:ext cx="7315200" cy="4114224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274" y="5366630"/>
            <a:ext cx="7315200" cy="806146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A0C5E-F8B5-48D1-B4C5-D52CAF10757C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21F27-7159-421E-8224-42D9A82486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17804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9594" y="1309988"/>
            <a:ext cx="10327551" cy="507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2" y="256240"/>
            <a:ext cx="11512884" cy="453514"/>
          </a:xfrm>
          <a:prstGeom prst="rect">
            <a:avLst/>
          </a:prstGeom>
          <a:solidFill>
            <a:schemeClr val="bg2"/>
          </a:solidFill>
          <a:ln w="3683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994550" tIns="62159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91579" y="6466444"/>
            <a:ext cx="1438442" cy="32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52628" numCol="1" anchor="t" anchorCtr="0" compatLnSpc="1">
            <a:prstTxWarp prst="textNoShape">
              <a:avLst/>
            </a:prstTxWarp>
          </a:bodyPr>
          <a:lstStyle>
            <a:lvl1pPr algn="ctr">
              <a:defRPr sz="816"/>
            </a:lvl1pPr>
          </a:lstStyle>
          <a:p>
            <a:fld id="{51EE0974-E05F-4973-8552-C154A8FF8BE9}" type="datetime1">
              <a:rPr lang="en-US" smtClean="0"/>
              <a:t>11/8/2022</a:t>
            </a:fld>
            <a:endParaRPr 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305" y="6466444"/>
            <a:ext cx="356491" cy="16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52628" numCol="1" anchor="b" anchorCtr="0" compatLnSpc="1">
            <a:prstTxWarp prst="textNoShape">
              <a:avLst/>
            </a:prstTxWarp>
          </a:bodyPr>
          <a:lstStyle>
            <a:lvl1pPr algn="r">
              <a:defRPr sz="907"/>
            </a:lvl1pPr>
          </a:lstStyle>
          <a:p>
            <a:fld id="{CC1DDA6C-451E-4BF1-AE59-FA63DBFDBD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7291" y="6466444"/>
            <a:ext cx="3358147" cy="32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52628" numCol="1" anchor="t" anchorCtr="0" compatLnSpc="1">
            <a:prstTxWarp prst="textNoShape">
              <a:avLst/>
            </a:prstTxWarp>
          </a:bodyPr>
          <a:lstStyle>
            <a:lvl1pPr>
              <a:defRPr sz="816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5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2pPr>
      <a:lvl3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3pPr>
      <a:lvl4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4pPr>
      <a:lvl5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5pPr>
      <a:lvl6pPr marL="414589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6pPr>
      <a:lvl7pPr marL="829178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7pPr>
      <a:lvl8pPr marL="1243767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8pPr>
      <a:lvl9pPr marL="1658356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9pPr>
    </p:titleStyle>
    <p:bodyStyle>
      <a:lvl1pPr marL="296546" indent="-296546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Clr>
          <a:schemeClr val="tx2"/>
        </a:buClr>
        <a:buSzPct val="75000"/>
        <a:buFont typeface="Wingdings" pitchFamily="-110" charset="2"/>
        <a:buChar char="n"/>
        <a:defRPr sz="2086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594533" indent="-201536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 sz="2086">
          <a:solidFill>
            <a:schemeClr val="tx1"/>
          </a:solidFill>
          <a:latin typeface="+mn-lt"/>
          <a:ea typeface="ＭＳ Ｐゴシック" pitchFamily="-110" charset="-128"/>
        </a:defRPr>
      </a:lvl2pPr>
      <a:lvl3pPr marL="994726" indent="-194339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>
          <a:solidFill>
            <a:schemeClr val="tx1"/>
          </a:solidFill>
          <a:latin typeface="+mn-lt"/>
          <a:ea typeface="ＭＳ Ｐゴシック" pitchFamily="-110" charset="-128"/>
        </a:defRPr>
      </a:lvl3pPr>
      <a:lvl4pPr marL="1381963" indent="-188581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 sz="1270">
          <a:solidFill>
            <a:schemeClr val="tx1"/>
          </a:solidFill>
          <a:latin typeface="+mn-lt"/>
          <a:ea typeface="ＭＳ Ｐゴシック" pitchFamily="-110" charset="-128"/>
        </a:defRPr>
      </a:lvl4pPr>
      <a:lvl5pPr marL="2147801" indent="-238964" algn="l" defTabSz="95441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86">
          <a:solidFill>
            <a:schemeClr val="tx1"/>
          </a:solidFill>
          <a:latin typeface="+mn-lt"/>
          <a:ea typeface="ＭＳ Ｐゴシック" pitchFamily="-110" charset="-128"/>
        </a:defRPr>
      </a:lvl5pPr>
      <a:lvl6pPr marL="2562390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6pPr>
      <a:lvl7pPr marL="2976979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7pPr>
      <a:lvl8pPr marL="3391568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8pPr>
      <a:lvl9pPr marL="3806157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6E21-98E6-4655-9518-3FF738EBB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6F1AD0-3A4C-4567-B5F4-5A39EF1E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1"/>
            <a:ext cx="10617200" cy="370488"/>
          </a:xfrm>
        </p:spPr>
        <p:txBody>
          <a:bodyPr>
            <a:normAutofit fontScale="90000"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solidFill>
                  <a:srgbClr val="181818"/>
                </a:solidFill>
                <a:effectLst/>
              </a:rPr>
              <a:t>INGU BALLS AND ILI TOOLS DEPLOYMENT FOR RED-BANDED FLOWLINES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ea typeface="+mj-ea"/>
                <a:cs typeface="+mj-cs"/>
              </a:rPr>
              <a:t>Wave #</a:t>
            </a:r>
            <a:r>
              <a:rPr lang="en-US" sz="2000" b="0" i="0" dirty="0">
                <a:solidFill>
                  <a:srgbClr val="181818"/>
                </a:solidFill>
                <a:effectLst/>
              </a:rPr>
              <a:t>I-0250731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F54BA4-34AB-4A78-B1FF-2D729FEEF574}"/>
              </a:ext>
            </a:extLst>
          </p:cNvPr>
          <p:cNvSpPr txBox="1">
            <a:spLocks/>
          </p:cNvSpPr>
          <p:nvPr/>
        </p:nvSpPr>
        <p:spPr>
          <a:xfrm>
            <a:off x="508000" y="1119204"/>
            <a:ext cx="11684000" cy="2713058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r>
              <a:rPr lang="en-GB" sz="900" b="1" u="sng" dirty="0">
                <a:solidFill>
                  <a:schemeClr val="tx1">
                    <a:lumMod val="50000"/>
                  </a:schemeClr>
                </a:solidFill>
              </a:rPr>
              <a:t>Business Case: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2020, SPDC had 181 flowlines with a potential production capacity of 91,375 bpd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classified as red-banded lines 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These 181 red-banded flowlines were at risk of being shut in due to lack of u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p-to-date as-built documentation and robust inspection data 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Flowlines were initially not designed for pigging operations due to their smaller bore diameters and lack of pig launcher/receiver barrels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Some of these critical lines are buried in very difficult terrains like Swamp, making dig-up verification of flowlines too expensive, or sometimes impossible, due to huge safety exposure. 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To enhance business decisions in SPDC, achieving full-span inspection coverage of these red-banded flowlines through in-line inspection technology (usually intelligent pigging) was advised. 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To mitigate possible stuck pigs scenarios, especially due to difficult flowline geometry (sharp bends/elbows), INGU Pipers ball technology was adopted to provide accurate geometric information for initial screening before the introduction of Intelligent Pigging (IP) on candidate flowlines. 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The launched, recovered and analyzed INGU Pipers pigs provided lines’ geometric data and confirmed that inline inspection tools can be deployed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on 5 out of 8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 lines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900" b="1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Impact Details</a:t>
            </a:r>
          </a:p>
          <a:p>
            <a:pPr marL="228600" indent="-228600" algn="just" defTabSz="914400">
              <a:spcAft>
                <a:spcPts val="500"/>
              </a:spcAft>
              <a:buAutoNum type="arabicPeriod"/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Cumulative production of 91,375 bpd with 28,000 bpd in Western Assets threatened for shut-in by December 2021, due to expiration of current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cs typeface="Arial" charset="0"/>
              </a:rPr>
              <a:t>MoC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 sustaining their operations.</a:t>
            </a:r>
          </a:p>
          <a:p>
            <a:pPr marL="228600" indent="-228600" algn="just" defTabSz="914400">
              <a:spcAft>
                <a:spcPts val="500"/>
              </a:spcAft>
              <a:buAutoNum type="arabicPeriod"/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cs typeface="Arial" charset="0"/>
              </a:rPr>
              <a:t>Possible leaks and environmental pollution if lines are still in use without reliable inspection to determine integrity status.</a:t>
            </a:r>
          </a:p>
          <a:p>
            <a:pPr marL="228600" indent="-228600" algn="just" defTabSz="914400">
              <a:spcAft>
                <a:spcPts val="500"/>
              </a:spcAft>
              <a:buAutoNum type="arabicPeriod"/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ea typeface="Calibri" panose="020F0502020204030204" pitchFamily="34" charset="0"/>
                <a:cs typeface="Arial" charset="0"/>
              </a:rPr>
              <a:t>Huge commercial requirement for replacement of lines</a:t>
            </a:r>
            <a:endParaRPr lang="en-US" sz="900" dirty="0">
              <a:solidFill>
                <a:schemeClr val="tx1">
                  <a:lumMod val="5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GB" sz="900" b="1" u="sng" dirty="0">
                <a:solidFill>
                  <a:schemeClr val="tx1">
                    <a:lumMod val="50000"/>
                  </a:schemeClr>
                </a:solidFill>
              </a:rPr>
              <a:t>Objective: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To mitigate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risk of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stuck pigs, INGU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ipers ball technology was recommended for accurate geometric information and initial screening of lines before introduction of Intelligent Pigging (IP) </a:t>
            </a:r>
            <a:endParaRPr lang="en-US" sz="900" dirty="0">
              <a:solidFill>
                <a:schemeClr val="tx1">
                  <a:lumMod val="5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Geometric data obtained from INGU Pipers deployment are used to guide dig-up verification at low points and areas susceptible to material degradation (corrosion)</a:t>
            </a:r>
            <a:endParaRPr lang="en-US" sz="900" dirty="0">
              <a:solidFill>
                <a:schemeClr val="tx1">
                  <a:lumMod val="50000"/>
                </a:schemeClr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Outcome of the intelligent pigging on candidate lines will be used for integrity status advice on other lines (also called Sister lines) from sister reservoirs; actual integrity of the flowlines to be known from the intelligent pigging outcome</a:t>
            </a:r>
          </a:p>
          <a:p>
            <a:pPr lvl="0">
              <a:lnSpc>
                <a:spcPct val="115000"/>
              </a:lnSpc>
            </a:pPr>
            <a:endParaRPr lang="en-US" sz="900" dirty="0">
              <a:solidFill>
                <a:schemeClr val="tx1">
                  <a:lumMod val="50000"/>
                </a:schemeClr>
              </a:solidFill>
              <a:cs typeface="Times New Roman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US" sz="9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854CCCD-8D85-4E79-B603-F63DE409FBB4}"/>
              </a:ext>
            </a:extLst>
          </p:cNvPr>
          <p:cNvSpPr txBox="1">
            <a:spLocks/>
          </p:cNvSpPr>
          <p:nvPr/>
        </p:nvSpPr>
        <p:spPr>
          <a:xfrm>
            <a:off x="10455965" y="3843480"/>
            <a:ext cx="1736034" cy="15624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900" b="1" u="sng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High-level Timeline:</a:t>
            </a:r>
            <a:endParaRPr lang="en-GB" sz="9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L0- L1:  November 2021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L2: January  ,2022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L3:   February  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L4:  March 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L5: April 2022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Initiative End: June 2022</a:t>
            </a:r>
            <a:endParaRPr lang="en-GB" sz="9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D9E08D0-6096-4AB0-8DDA-A7A80EE4C20F}"/>
              </a:ext>
            </a:extLst>
          </p:cNvPr>
          <p:cNvSpPr txBox="1">
            <a:spLocks/>
          </p:cNvSpPr>
          <p:nvPr/>
        </p:nvSpPr>
        <p:spPr>
          <a:xfrm>
            <a:off x="507999" y="3871527"/>
            <a:ext cx="6528905" cy="15568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defTabSz="914400">
              <a:spcAft>
                <a:spcPts val="500"/>
              </a:spcAft>
              <a:defRPr/>
            </a:pPr>
            <a:r>
              <a:rPr lang="en-US" sz="900" b="1" u="sng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Potential Benefits &amp; Measurement:</a:t>
            </a:r>
            <a:endParaRPr lang="en-GB" sz="9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Cumulative $1.256M savings / cost avoidance (749,976.8USD saved from deployment of IP tool on the lines and 506,356.7USD avoided from potential retrieval of stuck pigs) from 3 red banded lines screened out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with INGU Pipers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Secured 1,724bpd production for affected conduits.</a:t>
            </a:r>
            <a:endParaRPr lang="en-US" sz="9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Lines successfully cleaned and debris dislodged for effective corrosion management</a:t>
            </a:r>
            <a:endParaRPr lang="en-US" sz="9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Screening of lines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completed,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 and data successfully analyzed </a:t>
            </a:r>
            <a:r>
              <a:rPr lang="en-US" sz="900" i="1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(3 of 8 lines not </a:t>
            </a:r>
            <a:r>
              <a:rPr lang="en-US" sz="900" i="1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piggable</a:t>
            </a:r>
            <a:r>
              <a:rPr lang="en-US" sz="900" i="1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, and so avoided the potential of stuck pigs during IP)</a:t>
            </a:r>
            <a:endParaRPr lang="en-US" sz="9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Successful lines profiled for Intelligent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igging</a:t>
            </a:r>
            <a:endParaRPr lang="en-US" sz="9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Outcome of the INGU Pipers analyses to guide dig up points for lines, leading to more efficient inspection and cost optimization</a:t>
            </a:r>
            <a:endParaRPr lang="en-US" sz="900" dirty="0">
              <a:latin typeface="+mj-lt"/>
            </a:endParaRPr>
          </a:p>
          <a:p>
            <a:pPr marL="285750" marR="0" lvl="0" indent="-285750" algn="l" defTabSz="357708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800" dirty="0">
              <a:latin typeface="Futura Medium" pitchFamily="2" charset="0"/>
              <a:cs typeface="Arial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800" dirty="0">
              <a:latin typeface="Futura Medium" pitchFamily="2" charset="0"/>
              <a:cs typeface="Arial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800" dirty="0">
              <a:latin typeface="Futura Medium" pitchFamily="2" charset="0"/>
              <a:cs typeface="Arial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2F6B34-383E-487B-AB79-E4FCA701386E}"/>
              </a:ext>
            </a:extLst>
          </p:cNvPr>
          <p:cNvSpPr txBox="1">
            <a:spLocks/>
          </p:cNvSpPr>
          <p:nvPr/>
        </p:nvSpPr>
        <p:spPr>
          <a:xfrm>
            <a:off x="507999" y="5417123"/>
            <a:ext cx="4294589" cy="1440877"/>
          </a:xfrm>
          <a:prstGeom prst="rect">
            <a:avLst/>
          </a:prstGeom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Project Scope/Actions :</a:t>
            </a:r>
          </a:p>
          <a:p>
            <a:pPr marL="228600" indent="-228600" algn="just" defTabSz="914400">
              <a:spcAft>
                <a:spcPts val="500"/>
              </a:spcAft>
              <a:buAutoNum type="arabicPeriod"/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Identified suitable technology, vendor and proof of concept</a:t>
            </a:r>
          </a:p>
          <a:p>
            <a:pPr marL="228600" indent="-228600" algn="just" defTabSz="914400">
              <a:spcAft>
                <a:spcPts val="500"/>
              </a:spcAft>
              <a:buAutoNum type="arabicPeriod"/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PO issuance</a:t>
            </a:r>
          </a:p>
          <a:p>
            <a:pPr marL="228600" indent="-228600" algn="just" defTabSz="914400">
              <a:spcAft>
                <a:spcPts val="500"/>
              </a:spcAft>
              <a:buAutoNum type="arabicPeriod"/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Fabricate temporary pigging barrels for Wellhead and Flow-station ends.</a:t>
            </a:r>
          </a:p>
          <a:p>
            <a:pPr marL="228600" indent="-228600" algn="just" defTabSz="914400">
              <a:spcAft>
                <a:spcPts val="500"/>
              </a:spcAft>
              <a:buAutoNum type="arabicPeriod"/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Flange management at the well head and flow station ends</a:t>
            </a:r>
          </a:p>
          <a:p>
            <a:pPr marL="228600" indent="-228600" algn="just" defTabSz="914400">
              <a:spcAft>
                <a:spcPts val="500"/>
              </a:spcAft>
              <a:buAutoNum type="arabicPeriod"/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Rigging-up, launching and recovery of INGU Pipers </a:t>
            </a:r>
          </a:p>
          <a:p>
            <a:pPr marL="228600" indent="-228600" algn="just" defTabSz="914400">
              <a:spcAft>
                <a:spcPts val="500"/>
              </a:spcAft>
              <a:buAutoNum type="arabicPeriod"/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Data processing and analysis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634A621-26AC-4ACA-BB2B-EF0288CA95C4}"/>
              </a:ext>
            </a:extLst>
          </p:cNvPr>
          <p:cNvSpPr txBox="1">
            <a:spLocks/>
          </p:cNvSpPr>
          <p:nvPr/>
        </p:nvSpPr>
        <p:spPr>
          <a:xfrm>
            <a:off x="7036903" y="3843480"/>
            <a:ext cx="3419061" cy="1547301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Critical Success Factors: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Determined technology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and completed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proof of concept</a:t>
            </a:r>
            <a:endParaRPr lang="en-US" sz="9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Engaged NAPIMS for support</a:t>
            </a:r>
            <a:endParaRPr lang="en-US" sz="9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Updated Contract</a:t>
            </a:r>
            <a:endParaRPr lang="en-US" sz="9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Fabricated temporary Barrels </a:t>
            </a:r>
            <a:endParaRPr lang="en-US" sz="9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Asset engagement and support for execution</a:t>
            </a:r>
            <a:endParaRPr lang="en-US" sz="9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914400" algn="l"/>
              </a:tabLst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Analyzed and reviewed report to determine candidates for IP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7AC6C5B-5AAC-447A-8C03-162908F8B050}"/>
              </a:ext>
            </a:extLst>
          </p:cNvPr>
          <p:cNvSpPr txBox="1">
            <a:spLocks/>
          </p:cNvSpPr>
          <p:nvPr/>
        </p:nvSpPr>
        <p:spPr>
          <a:xfrm>
            <a:off x="4802588" y="5417126"/>
            <a:ext cx="7389411" cy="1440874"/>
          </a:xfrm>
          <a:prstGeom prst="rect">
            <a:avLst/>
          </a:prstGeom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lvl="1">
              <a:spcBef>
                <a:spcPts val="200"/>
              </a:spcBef>
              <a:spcAft>
                <a:spcPct val="0"/>
              </a:spcAft>
              <a:defRPr/>
            </a:pP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Project Sponsor: </a:t>
            </a:r>
            <a:r>
              <a:rPr lang="en-US" alt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Chris Griffiths/John Fraeijhoven</a:t>
            </a:r>
            <a:endParaRPr lang="en-US" altLang="en-US" sz="900" i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0" lvl="1">
              <a:lnSpc>
                <a:spcPct val="115000"/>
              </a:lnSpc>
              <a:spcBef>
                <a:spcPts val="200"/>
              </a:spcBef>
              <a:spcAft>
                <a:spcPct val="0"/>
              </a:spcAft>
              <a:defRPr/>
            </a:pP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Implementation Lead: </a:t>
            </a:r>
            <a:r>
              <a:rPr lang="en-US" alt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Akanni Joseph</a:t>
            </a:r>
            <a:endParaRPr lang="en-US" altLang="en-US" sz="900" dirty="0">
              <a:solidFill>
                <a:schemeClr val="tx1">
                  <a:lumMod val="50000"/>
                </a:schemeClr>
              </a:solidFill>
              <a:latin typeface="+mj-lt"/>
              <a:cs typeface="Times New Roman"/>
            </a:endParaRPr>
          </a:p>
          <a:p>
            <a:pPr marL="0" lvl="1">
              <a:spcBef>
                <a:spcPts val="200"/>
              </a:spcBef>
              <a:spcAft>
                <a:spcPct val="0"/>
              </a:spcAft>
              <a:defRPr/>
            </a:pPr>
            <a:r>
              <a:rPr kumimoji="0" lang="en-US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Project Team: </a:t>
            </a:r>
          </a:p>
          <a:p>
            <a:pPr marL="1309688" marR="0" lvl="0" indent="-1309688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Abu Michael; Ohia Chibueze; Overo </a:t>
            </a:r>
            <a:r>
              <a:rPr lang="en-US" sz="9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Oghenekpabo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; Kamar Lawal;  Tejeri Ekpeki; Orajaka Chinenye; Efeotor Anthony; Ojeri, Chinedu;  Okei, Tonna; Nsirim, Solomon; Ikenna David;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Ezeifedi, Humphrey;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Alonge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Oladipo; Sangoyinka, Habib</a:t>
            </a:r>
          </a:p>
          <a:p>
            <a:pPr marL="0" lvl="1">
              <a:spcBef>
                <a:spcPts val="200"/>
              </a:spcBef>
              <a:spcAft>
                <a:spcPct val="0"/>
              </a:spcAft>
              <a:defRPr/>
            </a:pPr>
            <a:endParaRPr kumimoji="0" lang="en-US" altLang="en-US" sz="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82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hell_2010_Template">
  <a:themeElements>
    <a:clrScheme name="Shell_2010_Template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Shell_2010_Template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ell_2010_Template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661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Futura Medium</vt:lpstr>
      <vt:lpstr>Wingdings</vt:lpstr>
      <vt:lpstr>Shell_2010_Template</vt:lpstr>
      <vt:lpstr>INGU BALLS AND ILI TOOLS DEPLOYMENT FOR RED-BANDED FLOWLINES Wave #I-0250731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CHARTER: PARTIAL DISCHARGE TESTING DEPLOYMENT ACROSS SPDC FACILITIES</dc:title>
  <dc:creator>Salami, Tayo J SPDC-UPO/G/ULM</dc:creator>
  <cp:lastModifiedBy>Uduka, Okoro SPDC-UPC/G/UST</cp:lastModifiedBy>
  <cp:revision>93</cp:revision>
  <dcterms:created xsi:type="dcterms:W3CDTF">2019-04-02T08:47:57Z</dcterms:created>
  <dcterms:modified xsi:type="dcterms:W3CDTF">2022-11-08T15:29:00Z</dcterms:modified>
</cp:coreProperties>
</file>