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2145706413" r:id="rId2"/>
  </p:sldIdLst>
  <p:sldSz cx="12192000" cy="6858000"/>
  <p:notesSz cx="6858000" cy="9144000"/>
  <p:embeddedFontLst>
    <p:embeddedFont>
      <p:font typeface="Bauhaus 93" panose="04030905020B02020C02" pitchFamily="82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Dosis" pitchFamily="2" charset="0"/>
      <p:regular r:id="rId9"/>
      <p:bold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015A2-BE53-40EE-BD84-D612896158B0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8A770-2E08-4092-9BE5-BF998DBA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2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49b49e95e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49b49e95e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18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700" y="-1470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6462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  <a:alpha val="176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300" y="0"/>
            <a:ext cx="6984800" cy="5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704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11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1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954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 inverted">
    <p:bg>
      <p:bgRef idx="1001">
        <a:schemeClr val="bg2"/>
      </p:bgRef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2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2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4953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371300" y="3127133"/>
            <a:ext cx="6960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371300" y="4599533"/>
            <a:ext cx="6960000" cy="7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331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58733" y="-50799"/>
            <a:ext cx="5519733" cy="6923500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863467" y="-19667"/>
            <a:ext cx="33092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320500" y="1362600"/>
            <a:ext cx="9790800" cy="4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609585" rtl="0">
              <a:spcBef>
                <a:spcPts val="800"/>
              </a:spcBef>
              <a:spcAft>
                <a:spcPts val="0"/>
              </a:spcAft>
              <a:buSzPts val="3600"/>
              <a:buChar char="▸"/>
              <a:defRPr sz="4800" i="1"/>
            </a:lvl1pPr>
            <a:lvl2pPr marL="1219170" lvl="1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2pPr>
            <a:lvl3pPr marL="1828754" lvl="2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3pPr>
            <a:lvl4pPr marL="2438339" lvl="3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4pPr>
            <a:lvl5pPr marL="3047924" lvl="4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5pPr>
            <a:lvl6pPr marL="3657509" lvl="5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6pPr>
            <a:lvl7pPr marL="4267093" lvl="6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7pPr>
            <a:lvl8pPr marL="4876678" lvl="7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8pPr>
            <a:lvl9pPr marL="5486263" lvl="8" indent="-609585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161533" y="-362467"/>
            <a:ext cx="2607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20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921263" y="-19667"/>
            <a:ext cx="9944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 flipH="1">
            <a:off x="9276399" y="5859533"/>
            <a:ext cx="35252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/>
          <p:nvPr/>
        </p:nvSpPr>
        <p:spPr>
          <a:xfrm>
            <a:off x="9276633" y="5516733"/>
            <a:ext cx="2915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20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8835396" y="5859533"/>
            <a:ext cx="994400" cy="9988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3264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382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468500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6673265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915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55" name="Google Shape;55;p7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1473200" y="1632467"/>
            <a:ext cx="3230800" cy="4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4869585" y="1632467"/>
            <a:ext cx="3230800" cy="4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8265971" y="1632467"/>
            <a:ext cx="3230800" cy="4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148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270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9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9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9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9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885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 flipH="1">
            <a:off x="990604" y="5875067"/>
            <a:ext cx="100076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0"/>
          <p:cNvSpPr/>
          <p:nvPr/>
        </p:nvSpPr>
        <p:spPr>
          <a:xfrm flipH="1">
            <a:off x="10482157" y="5875067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0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0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1498600" y="5875067"/>
            <a:ext cx="89832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803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3200" y="1600200"/>
            <a:ext cx="101092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99547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3"/>
          <p:cNvSpPr txBox="1"/>
          <p:nvPr/>
        </p:nvSpPr>
        <p:spPr>
          <a:xfrm>
            <a:off x="4583576" y="975601"/>
            <a:ext cx="7384562" cy="295652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PROPOSED SOLUTION</a:t>
            </a:r>
          </a:p>
          <a:p>
            <a:pPr marR="0" lvl="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tabLst/>
              <a:defRPr/>
            </a:pPr>
            <a:endParaRPr lang="en-US" sz="1200" kern="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lphaLcPeriod"/>
              <a:tabLst/>
              <a:defRPr/>
            </a:pPr>
            <a:r>
              <a:rPr lang="en-US" sz="1200" kern="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Conduct a campaign mobilization for inspections in the nodes by fulfilling all work orders due for a 3 – 4-month period with the same trip.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lphaL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Prioritization, scope and develop a 2022 yearly campaign inspection plan 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lphaLcPeriod"/>
              <a:tabLst/>
              <a:defRPr/>
            </a:pPr>
            <a:r>
              <a:rPr lang="en-US" sz="1200" kern="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Estimate the cost of savings in terms of ETC, logistics, feeding and accommodation.</a:t>
            </a:r>
          </a:p>
          <a:p>
            <a:pPr marR="0" lvl="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43"/>
          <p:cNvSpPr txBox="1">
            <a:spLocks noGrp="1"/>
          </p:cNvSpPr>
          <p:nvPr>
            <p:ph type="title" idx="4294967295"/>
          </p:nvPr>
        </p:nvSpPr>
        <p:spPr>
          <a:xfrm>
            <a:off x="1265598" y="0"/>
            <a:ext cx="9777839" cy="9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Bauhaus 93" panose="04030905020B02020C02" pitchFamily="82" charset="0"/>
                <a:ea typeface="Roboto" panose="02000000000000000000" pitchFamily="2" charset="0"/>
              </a:rPr>
              <a:t>CAMPAIGN MOBILIZATION FOR INSPECTION RESOURCE OPTIMIZATION </a:t>
            </a:r>
          </a:p>
        </p:txBody>
      </p:sp>
      <p:sp>
        <p:nvSpPr>
          <p:cNvPr id="458" name="Google Shape;458;p4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" kern="0" dirty="0">
                <a:solidFill>
                  <a:srgbClr val="FFFFFF"/>
                </a:solidFill>
              </a:rPr>
              <a:t>4</a:t>
            </a:r>
            <a:endParaRPr kumimoji="0" sz="17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sp>
        <p:nvSpPr>
          <p:cNvPr id="463" name="Google Shape;463;p43"/>
          <p:cNvSpPr txBox="1"/>
          <p:nvPr/>
        </p:nvSpPr>
        <p:spPr>
          <a:xfrm>
            <a:off x="9645760" y="3932127"/>
            <a:ext cx="2322376" cy="26102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43"/>
          <p:cNvSpPr txBox="1"/>
          <p:nvPr/>
        </p:nvSpPr>
        <p:spPr>
          <a:xfrm>
            <a:off x="362983" y="975601"/>
            <a:ext cx="4109972" cy="295652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PROBLEM STATEMENT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" sz="10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US" sz="1200" kern="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COVID restrictions require inspectors to undergo  ETC and COVID tests before going to the field. This has increased costs, schedule, and HSE implications.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The number of workorders may not be completed if the same number of inspectors are used since the schedule is now longer for site visits.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PM co</a:t>
            </a:r>
            <a:r>
              <a:rPr lang="en-US" sz="1200" kern="0" dirty="0" err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mpliance</a:t>
            </a:r>
            <a:r>
              <a:rPr lang="en-US" sz="1200" kern="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may not be achieved if resources are not optimized.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43"/>
          <p:cNvSpPr/>
          <p:nvPr/>
        </p:nvSpPr>
        <p:spPr>
          <a:xfrm>
            <a:off x="9796008" y="6162040"/>
            <a:ext cx="332165" cy="288533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59" name="Google Shape;459;p43"/>
          <p:cNvSpPr txBox="1"/>
          <p:nvPr/>
        </p:nvSpPr>
        <p:spPr>
          <a:xfrm>
            <a:off x="362981" y="3921523"/>
            <a:ext cx="8433245" cy="26209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POTENTIAL BENEFIT</a:t>
            </a:r>
            <a:endParaRPr lang="en-US" sz="1200" kern="0" dirty="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222222"/>
              </a:buClr>
              <a:buSzTx/>
              <a:buFont typeface="+mj-lt"/>
              <a:buAutoNum type="arabicPeriod"/>
              <a:tabLst/>
              <a:defRPr/>
            </a:pPr>
            <a:r>
              <a:rPr lang="en-US" sz="1200" kern="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Optimized cost of resources (logistics, accommodation, ETC costs) _ </a:t>
            </a:r>
            <a:r>
              <a:rPr lang="en-US" sz="1200" b="1" kern="0" dirty="0">
                <a:latin typeface="Roboto"/>
                <a:ea typeface="Roboto"/>
                <a:cs typeface="Roboto"/>
                <a:sym typeface="Roboto"/>
              </a:rPr>
              <a:t>$5000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222222"/>
              </a:buClr>
              <a:buSzTx/>
              <a:buFont typeface="+mj-lt"/>
              <a:buAutoNum type="arabicPeriod"/>
              <a:tabLst/>
              <a:defRPr/>
            </a:pPr>
            <a:r>
              <a:rPr lang="en-US" sz="1200" kern="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Improved working conditions and flexibility to attend to </a:t>
            </a:r>
            <a:r>
              <a:rPr lang="en-US" sz="1200" kern="0" dirty="0" err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adhoc</a:t>
            </a:r>
            <a:r>
              <a:rPr lang="en-US" sz="1200" kern="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and Technical ASSIST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222222"/>
              </a:buClr>
              <a:buSzTx/>
              <a:buFont typeface="+mj-lt"/>
              <a:buAutoNum type="arabicPeriod"/>
              <a:tabLst/>
              <a:defRPr/>
            </a:pPr>
            <a:r>
              <a:rPr lang="en-US" sz="1200" kern="0" dirty="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Achieve PM compliance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43"/>
          <p:cNvSpPr/>
          <p:nvPr/>
        </p:nvSpPr>
        <p:spPr>
          <a:xfrm>
            <a:off x="3887225" y="1132508"/>
            <a:ext cx="340396" cy="22418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01" name="Google Shape;501;p43"/>
          <p:cNvSpPr/>
          <p:nvPr/>
        </p:nvSpPr>
        <p:spPr>
          <a:xfrm>
            <a:off x="11413605" y="1028505"/>
            <a:ext cx="415415" cy="332169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472" name="Google Shape;472;p43"/>
          <p:cNvGrpSpPr/>
          <p:nvPr/>
        </p:nvGrpSpPr>
        <p:grpSpPr>
          <a:xfrm>
            <a:off x="7916934" y="3998309"/>
            <a:ext cx="417700" cy="315145"/>
            <a:chOff x="4604550" y="3714775"/>
            <a:chExt cx="439625" cy="319075"/>
          </a:xfrm>
        </p:grpSpPr>
        <p:sp>
          <p:nvSpPr>
            <p:cNvPr id="473" name="Google Shape;473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64" name="Google Shape;457;p43">
            <a:extLst>
              <a:ext uri="{FF2B5EF4-FFF2-40B4-BE49-F238E27FC236}">
                <a16:creationId xmlns:a16="http://schemas.microsoft.com/office/drawing/2014/main" id="{6A3D40D8-7972-45F5-B07B-97B5103AE1EA}"/>
              </a:ext>
            </a:extLst>
          </p:cNvPr>
          <p:cNvSpPr txBox="1">
            <a:spLocks/>
          </p:cNvSpPr>
          <p:nvPr/>
        </p:nvSpPr>
        <p:spPr>
          <a:xfrm>
            <a:off x="10128174" y="6095469"/>
            <a:ext cx="1839961" cy="4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tabLst/>
              <a:defRPr/>
            </a:pPr>
            <a:r>
              <a:rPr lang="en-US" sz="1600" b="1" kern="0" dirty="0">
                <a:solidFill>
                  <a:srgbClr val="FFFFFF"/>
                </a:solidFill>
              </a:rPr>
              <a:t>CIVIL META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t> TEAM</a:t>
            </a:r>
          </a:p>
        </p:txBody>
      </p:sp>
      <p:sp>
        <p:nvSpPr>
          <p:cNvPr id="15" name="Star: 32 Points 14">
            <a:extLst>
              <a:ext uri="{FF2B5EF4-FFF2-40B4-BE49-F238E27FC236}">
                <a16:creationId xmlns:a16="http://schemas.microsoft.com/office/drawing/2014/main" id="{EB50F911-AFF2-426F-BED1-748BF2FC6D1E}"/>
              </a:ext>
            </a:extLst>
          </p:cNvPr>
          <p:cNvSpPr/>
          <p:nvPr/>
        </p:nvSpPr>
        <p:spPr>
          <a:xfrm>
            <a:off x="9768040" y="4360845"/>
            <a:ext cx="2180736" cy="1695778"/>
          </a:xfrm>
          <a:prstGeom prst="star32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78E3B2-C1E1-4597-9674-3DB432109F8E}"/>
              </a:ext>
            </a:extLst>
          </p:cNvPr>
          <p:cNvSpPr txBox="1"/>
          <p:nvPr/>
        </p:nvSpPr>
        <p:spPr>
          <a:xfrm>
            <a:off x="537060" y="5271793"/>
            <a:ext cx="670033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1400" b="1" kern="0" dirty="0">
                <a:solidFill>
                  <a:srgbClr val="222222"/>
                </a:solidFill>
                <a:latin typeface="Roboto"/>
                <a:ea typeface="Roboto"/>
              </a:rPr>
              <a:t>IMPLEMENTATION PLAN &amp; VALUE DRIVERS</a:t>
            </a:r>
          </a:p>
          <a:p>
            <a:pPr marL="342900" indent="-342900" defTabSz="1219170">
              <a:buClr>
                <a:srgbClr val="000000"/>
              </a:buClr>
              <a:buAutoNum type="alphaLcPeriod"/>
              <a:defRPr/>
            </a:pPr>
            <a:r>
              <a:rPr lang="en-US" sz="1200" kern="0" dirty="0">
                <a:solidFill>
                  <a:srgbClr val="222222"/>
                </a:solidFill>
                <a:latin typeface="Roboto"/>
                <a:ea typeface="Roboto"/>
              </a:rPr>
              <a:t>Download 2022  Year PM Work plan from SAP 	                       (L1) 	  –   End Dec, 2022</a:t>
            </a:r>
          </a:p>
          <a:p>
            <a:pPr marL="342900" indent="-342900" defTabSz="1219170">
              <a:buClr>
                <a:srgbClr val="000000"/>
              </a:buClr>
              <a:buAutoNum type="alphaLcPeriod"/>
              <a:defRPr/>
            </a:pPr>
            <a:r>
              <a:rPr lang="en-US" sz="1200" kern="0" dirty="0">
                <a:solidFill>
                  <a:srgbClr val="222222"/>
                </a:solidFill>
                <a:latin typeface="Roboto"/>
                <a:ea typeface="Roboto"/>
              </a:rPr>
              <a:t>Design Campaign Inspection Program and engage Inspectors (L2)	  -     End  Jan. 2022</a:t>
            </a:r>
          </a:p>
          <a:p>
            <a:pPr marL="342900" indent="-342900" defTabSz="1219170">
              <a:buClr>
                <a:srgbClr val="000000"/>
              </a:buClr>
              <a:buAutoNum type="alphaLcPeriod"/>
              <a:defRPr/>
            </a:pPr>
            <a:r>
              <a:rPr lang="en-US" sz="1200" kern="0" dirty="0">
                <a:solidFill>
                  <a:srgbClr val="222222"/>
                </a:solidFill>
                <a:latin typeface="Roboto"/>
                <a:ea typeface="Roboto"/>
              </a:rPr>
              <a:t>Execute inspection  plan and estimate monthly cost savings    (L3)   -      Monthly</a:t>
            </a:r>
          </a:p>
          <a:p>
            <a:pPr marL="342900" indent="-342900" defTabSz="1219170">
              <a:buClr>
                <a:srgbClr val="000000"/>
              </a:buClr>
              <a:buAutoNum type="alphaLcPeriod"/>
              <a:defRPr/>
            </a:pPr>
            <a:r>
              <a:rPr lang="en-US" sz="1200" kern="0" dirty="0">
                <a:solidFill>
                  <a:srgbClr val="222222"/>
                </a:solidFill>
                <a:latin typeface="Roboto"/>
                <a:ea typeface="Roboto"/>
              </a:rPr>
              <a:t>Receive feedback on improvement areas for 2023                      (L4)	  -     End  August</a:t>
            </a:r>
          </a:p>
          <a:p>
            <a:pPr defTabSz="1219170">
              <a:buClr>
                <a:srgbClr val="000000"/>
              </a:buClr>
              <a:defRPr/>
            </a:pPr>
            <a:endParaRPr lang="en-US" sz="1600" b="1" kern="0" dirty="0">
              <a:solidFill>
                <a:srgbClr val="222222"/>
              </a:solidFill>
              <a:latin typeface="Roboto"/>
              <a:ea typeface="Roboto"/>
            </a:endParaRPr>
          </a:p>
          <a:p>
            <a:pPr defTabSz="1219170">
              <a:buClr>
                <a:srgbClr val="000000"/>
              </a:buClr>
              <a:defRPr/>
            </a:pPr>
            <a:endParaRPr lang="en-US" sz="1600" b="1" kern="0" dirty="0">
              <a:solidFill>
                <a:srgbClr val="222222"/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74777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2247</TotalTime>
  <Words>235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Dosis</vt:lpstr>
      <vt:lpstr>Arial</vt:lpstr>
      <vt:lpstr>Roboto</vt:lpstr>
      <vt:lpstr>Calibri</vt:lpstr>
      <vt:lpstr>Bauhaus 93</vt:lpstr>
      <vt:lpstr>William template</vt:lpstr>
      <vt:lpstr>CAMPAIGN MOBILIZATION FOR INSPECTION RESOURCE OPTIMIZATION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TIME-BASED IMPLEMENTATION OF MAJOR REs WORK ORDER IN SAP</dc:title>
  <dc:creator>Uduka, Okoro SPDC-UPC/G/UST</dc:creator>
  <cp:lastModifiedBy>Uduka, Okoro SPDC-UPC/G/UST</cp:lastModifiedBy>
  <cp:revision>38</cp:revision>
  <dcterms:created xsi:type="dcterms:W3CDTF">2022-01-17T10:25:55Z</dcterms:created>
  <dcterms:modified xsi:type="dcterms:W3CDTF">2022-02-10T13:47:40Z</dcterms:modified>
</cp:coreProperties>
</file>