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67" autoAdjust="0"/>
  </p:normalViewPr>
  <p:slideViewPr>
    <p:cSldViewPr snapToGrid="0">
      <p:cViewPr varScale="1">
        <p:scale>
          <a:sx n="102" d="100"/>
          <a:sy n="102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ED399-3317-409C-ABD2-82598D3E063B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5EA2F-0635-4F42-8676-CB413CD0A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75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5EA2F-0635-4F42-8676-CB413CD0ADA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970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flipH="1">
            <a:off x="622078" y="1304229"/>
            <a:ext cx="9357895" cy="5085919"/>
          </a:xfrm>
          <a:prstGeom prst="rect">
            <a:avLst/>
          </a:prstGeom>
          <a:solidFill>
            <a:srgbClr val="FCEDA2"/>
          </a:solidFill>
          <a:ln w="9525">
            <a:noFill/>
            <a:miter lim="800000"/>
            <a:headEnd/>
            <a:tailEnd/>
          </a:ln>
        </p:spPr>
        <p:txBody>
          <a:bodyPr wrap="none" lIns="95447" tIns="47723" rIns="95447" bIns="47723" anchor="ctr"/>
          <a:lstStyle/>
          <a:p>
            <a:pPr defTabSz="954419"/>
            <a:r>
              <a:rPr lang="en-US" sz="1904"/>
              <a:t>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flipH="1">
            <a:off x="2062303" y="226009"/>
            <a:ext cx="9414933" cy="5038413"/>
          </a:xfrm>
          <a:prstGeom prst="rect">
            <a:avLst/>
          </a:prstGeom>
          <a:solidFill>
            <a:srgbClr val="FAE374"/>
          </a:solidFill>
          <a:ln w="9525">
            <a:noFill/>
            <a:miter lim="800000"/>
            <a:headEnd/>
            <a:tailEnd/>
          </a:ln>
        </p:spPr>
        <p:txBody>
          <a:bodyPr wrap="none" lIns="95447" tIns="47723" rIns="95447" bIns="47723" anchor="ctr"/>
          <a:lstStyle/>
          <a:p>
            <a:pPr defTabSz="954419"/>
            <a:endParaRPr lang="en-US" sz="1904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flipH="1">
            <a:off x="2062302" y="1304230"/>
            <a:ext cx="7921235" cy="396019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lIns="95447" tIns="47723" rIns="95447" bIns="47723" anchor="ctr"/>
          <a:lstStyle/>
          <a:p>
            <a:pPr defTabSz="954419"/>
            <a:endParaRPr lang="en-US" sz="1904"/>
          </a:p>
        </p:txBody>
      </p:sp>
      <p:pic>
        <p:nvPicPr>
          <p:cNvPr id="7" name="Picture 11" descr="X:\Live Client Projects\Shell_template_boilerplates_161109\client\Amends\Shell-2010-Pecten-RGBpc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989" y="287910"/>
            <a:ext cx="957180" cy="66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4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2261938" y="1400680"/>
            <a:ext cx="7559396" cy="781496"/>
          </a:xfrm>
          <a:noFill/>
          <a:ln w="9525">
            <a:noFill/>
          </a:ln>
        </p:spPr>
        <p:txBody>
          <a:bodyPr lIns="0" tIns="0"/>
          <a:lstStyle>
            <a:lvl1pPr>
              <a:defRPr b="1"/>
            </a:lvl1pPr>
          </a:lstStyle>
          <a:p>
            <a:br>
              <a:rPr lang="en-US"/>
            </a:br>
            <a:endParaRPr lang="en-US"/>
          </a:p>
        </p:txBody>
      </p:sp>
      <p:sp>
        <p:nvSpPr>
          <p:cNvPr id="39945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65503" y="2848864"/>
            <a:ext cx="3596996" cy="1619489"/>
          </a:xfrm>
          <a:ln/>
        </p:spPr>
        <p:txBody>
          <a:bodyPr/>
          <a:lstStyle>
            <a:lvl1pPr marL="0" indent="0">
              <a:buFont typeface="Wingdings" pitchFamily="2" charset="2"/>
              <a:buNone/>
              <a:defRPr sz="1904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7533FF-52B7-4371-9A57-7ACCE9BD9B5E}" type="datetime1">
              <a:rPr lang="en-US" smtClean="0"/>
              <a:t>8/15/2022</a:t>
            </a:fld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16"/>
            </a:lvl1pPr>
          </a:lstStyle>
          <a:p>
            <a:fld id="{761EFAF6-4E74-4E60-A214-5913C86A49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1353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48263-5F97-4509-AB88-0BC306C22B81}" type="datetime1">
              <a:rPr lang="en-US" smtClean="0"/>
              <a:t>8/15/2022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0C79C6-B90D-4C44-8264-AF9083A042A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398372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1047" y="256240"/>
            <a:ext cx="1395010" cy="6125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3" y="256240"/>
            <a:ext cx="8464884" cy="6125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5F0BE9-B16E-4860-A6A6-39135D484E5A}" type="datetime1">
              <a:rPr lang="en-US" smtClean="0"/>
              <a:t>8/15/2022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DB39FB-7281-4679-BDDC-C85041A576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003413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2" y="256240"/>
            <a:ext cx="11512884" cy="4535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199594" y="1309988"/>
            <a:ext cx="5078217" cy="507152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8926" y="1309988"/>
            <a:ext cx="5078218" cy="50715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FEA303-3EB7-4113-8FA2-EC9A8849EBEB}" type="datetime1">
              <a:rPr lang="en-US" smtClean="0"/>
              <a:t>8/15/2022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9C4E78-A0A4-43FA-B6FD-4A782BE3725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217242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BC24CF-3C7C-4C17-AA34-6D4A316C31C6}" type="datetime1">
              <a:rPr lang="en-US" smtClean="0"/>
              <a:t>8/15/2022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5A4B6A-80EE-42E6-A24C-241343ACCFA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940543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527" y="4406453"/>
            <a:ext cx="10363200" cy="620932"/>
          </a:xfrm>
        </p:spPr>
        <p:txBody>
          <a:bodyPr/>
          <a:lstStyle>
            <a:lvl1pPr algn="l">
              <a:defRPr sz="362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527" y="2906445"/>
            <a:ext cx="10363200" cy="1500008"/>
          </a:xfrm>
        </p:spPr>
        <p:txBody>
          <a:bodyPr anchor="b"/>
          <a:lstStyle>
            <a:lvl1pPr marL="0" indent="0">
              <a:buNone/>
              <a:defRPr sz="1814"/>
            </a:lvl1pPr>
            <a:lvl2pPr marL="414589" indent="0">
              <a:buNone/>
              <a:defRPr sz="1632"/>
            </a:lvl2pPr>
            <a:lvl3pPr marL="829178" indent="0">
              <a:buNone/>
              <a:defRPr sz="1451"/>
            </a:lvl3pPr>
            <a:lvl4pPr marL="1243767" indent="0">
              <a:buNone/>
              <a:defRPr sz="1270"/>
            </a:lvl4pPr>
            <a:lvl5pPr marL="1658356" indent="0">
              <a:buNone/>
              <a:defRPr sz="1270"/>
            </a:lvl5pPr>
            <a:lvl6pPr marL="2072945" indent="0">
              <a:buNone/>
              <a:defRPr sz="1270"/>
            </a:lvl6pPr>
            <a:lvl7pPr marL="2487534" indent="0">
              <a:buNone/>
              <a:defRPr sz="1270"/>
            </a:lvl7pPr>
            <a:lvl8pPr marL="2902123" indent="0">
              <a:buNone/>
              <a:defRPr sz="1270"/>
            </a:lvl8pPr>
            <a:lvl9pPr marL="3316712" indent="0">
              <a:buNone/>
              <a:defRPr sz="12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437B7A-8F31-45FC-B7BF-A82FB4493C2F}" type="datetime1">
              <a:rPr lang="en-US" smtClean="0"/>
              <a:t>8/15/2022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F1813-C645-4581-9C8F-B01378F6376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24422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9594" y="1309988"/>
            <a:ext cx="5078217" cy="5071523"/>
          </a:xfrm>
        </p:spPr>
        <p:txBody>
          <a:bodyPr/>
          <a:lstStyle>
            <a:lvl1pPr>
              <a:defRPr sz="2539"/>
            </a:lvl1pPr>
            <a:lvl2pPr>
              <a:defRPr sz="2176"/>
            </a:lvl2pPr>
            <a:lvl3pPr>
              <a:defRPr sz="1814"/>
            </a:lvl3pPr>
            <a:lvl4pPr>
              <a:defRPr sz="1632"/>
            </a:lvl4pPr>
            <a:lvl5pPr>
              <a:defRPr sz="1632"/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8926" y="1309988"/>
            <a:ext cx="5078218" cy="5071523"/>
          </a:xfrm>
        </p:spPr>
        <p:txBody>
          <a:bodyPr/>
          <a:lstStyle>
            <a:lvl1pPr>
              <a:defRPr sz="2539"/>
            </a:lvl1pPr>
            <a:lvl2pPr>
              <a:defRPr sz="2176"/>
            </a:lvl2pPr>
            <a:lvl3pPr>
              <a:defRPr sz="1814"/>
            </a:lvl3pPr>
            <a:lvl4pPr>
              <a:defRPr sz="1632"/>
            </a:lvl4pPr>
            <a:lvl5pPr>
              <a:defRPr sz="1632"/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548529-0F8C-40AD-BD99-69D3D79E34F1}" type="datetime1">
              <a:rPr lang="en-US" smtClean="0"/>
              <a:t>8/15/2022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47A2A1-6D74-41B4-8E86-4035EFD422A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22261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4"/>
            <a:ext cx="10972800" cy="45351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4557"/>
            <a:ext cx="5386582" cy="640599"/>
          </a:xfrm>
        </p:spPr>
        <p:txBody>
          <a:bodyPr anchor="b"/>
          <a:lstStyle>
            <a:lvl1pPr marL="0" indent="0">
              <a:buNone/>
              <a:defRPr sz="2176" b="1"/>
            </a:lvl1pPr>
            <a:lvl2pPr marL="414589" indent="0">
              <a:buNone/>
              <a:defRPr sz="1814" b="1"/>
            </a:lvl2pPr>
            <a:lvl3pPr marL="829178" indent="0">
              <a:buNone/>
              <a:defRPr sz="1632" b="1"/>
            </a:lvl3pPr>
            <a:lvl4pPr marL="1243767" indent="0">
              <a:buNone/>
              <a:defRPr sz="1451" b="1"/>
            </a:lvl4pPr>
            <a:lvl5pPr marL="1658356" indent="0">
              <a:buNone/>
              <a:defRPr sz="1451" b="1"/>
            </a:lvl5pPr>
            <a:lvl6pPr marL="2072945" indent="0">
              <a:buNone/>
              <a:defRPr sz="1451" b="1"/>
            </a:lvl6pPr>
            <a:lvl7pPr marL="2487534" indent="0">
              <a:buNone/>
              <a:defRPr sz="1451" b="1"/>
            </a:lvl7pPr>
            <a:lvl8pPr marL="2902123" indent="0">
              <a:buNone/>
              <a:defRPr sz="1451" b="1"/>
            </a:lvl8pPr>
            <a:lvl9pPr marL="3316712" indent="0">
              <a:buNone/>
              <a:defRPr sz="145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75156"/>
            <a:ext cx="5386582" cy="3951555"/>
          </a:xfrm>
        </p:spPr>
        <p:txBody>
          <a:bodyPr/>
          <a:lstStyle>
            <a:lvl1pPr>
              <a:defRPr sz="2176"/>
            </a:lvl1pPr>
            <a:lvl2pPr>
              <a:defRPr sz="1814"/>
            </a:lvl2pPr>
            <a:lvl3pPr>
              <a:defRPr sz="1632"/>
            </a:lvl3pPr>
            <a:lvl4pPr>
              <a:defRPr sz="1451"/>
            </a:lvl4pPr>
            <a:lvl5pPr>
              <a:defRPr sz="1451"/>
            </a:lvl5pPr>
            <a:lvl6pPr>
              <a:defRPr sz="1451"/>
            </a:lvl6pPr>
            <a:lvl7pPr>
              <a:defRPr sz="1451"/>
            </a:lvl7pPr>
            <a:lvl8pPr>
              <a:defRPr sz="1451"/>
            </a:lvl8pPr>
            <a:lvl9pPr>
              <a:defRPr sz="14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036" y="1534557"/>
            <a:ext cx="5388364" cy="640599"/>
          </a:xfrm>
        </p:spPr>
        <p:txBody>
          <a:bodyPr anchor="b"/>
          <a:lstStyle>
            <a:lvl1pPr marL="0" indent="0">
              <a:buNone/>
              <a:defRPr sz="2176" b="1"/>
            </a:lvl1pPr>
            <a:lvl2pPr marL="414589" indent="0">
              <a:buNone/>
              <a:defRPr sz="1814" b="1"/>
            </a:lvl2pPr>
            <a:lvl3pPr marL="829178" indent="0">
              <a:buNone/>
              <a:defRPr sz="1632" b="1"/>
            </a:lvl3pPr>
            <a:lvl4pPr marL="1243767" indent="0">
              <a:buNone/>
              <a:defRPr sz="1451" b="1"/>
            </a:lvl4pPr>
            <a:lvl5pPr marL="1658356" indent="0">
              <a:buNone/>
              <a:defRPr sz="1451" b="1"/>
            </a:lvl5pPr>
            <a:lvl6pPr marL="2072945" indent="0">
              <a:buNone/>
              <a:defRPr sz="1451" b="1"/>
            </a:lvl6pPr>
            <a:lvl7pPr marL="2487534" indent="0">
              <a:buNone/>
              <a:defRPr sz="1451" b="1"/>
            </a:lvl7pPr>
            <a:lvl8pPr marL="2902123" indent="0">
              <a:buNone/>
              <a:defRPr sz="1451" b="1"/>
            </a:lvl8pPr>
            <a:lvl9pPr marL="3316712" indent="0">
              <a:buNone/>
              <a:defRPr sz="145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036" y="2175156"/>
            <a:ext cx="5388364" cy="3951555"/>
          </a:xfrm>
        </p:spPr>
        <p:txBody>
          <a:bodyPr/>
          <a:lstStyle>
            <a:lvl1pPr>
              <a:defRPr sz="2176"/>
            </a:lvl1pPr>
            <a:lvl2pPr>
              <a:defRPr sz="1814"/>
            </a:lvl2pPr>
            <a:lvl3pPr>
              <a:defRPr sz="1632"/>
            </a:lvl3pPr>
            <a:lvl4pPr>
              <a:defRPr sz="1451"/>
            </a:lvl4pPr>
            <a:lvl5pPr>
              <a:defRPr sz="1451"/>
            </a:lvl5pPr>
            <a:lvl6pPr>
              <a:defRPr sz="1451"/>
            </a:lvl6pPr>
            <a:lvl7pPr>
              <a:defRPr sz="1451"/>
            </a:lvl7pPr>
            <a:lvl8pPr>
              <a:defRPr sz="1451"/>
            </a:lvl8pPr>
            <a:lvl9pPr>
              <a:defRPr sz="14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6D01BD-83BC-4B67-831F-132B6950456A}" type="datetime1">
              <a:rPr lang="en-US" smtClean="0"/>
              <a:t>8/15/2022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A20087-322C-4B4D-B3D6-7F719575BB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36202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2803AE-F1D1-4FA8-BFAF-FD9915BBAE50}" type="datetime1">
              <a:rPr lang="en-US" smtClean="0"/>
              <a:t>8/15/2022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C6FFB9-E933-48B1-98B2-2E15F659D26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147106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D484F-08F3-4C11-B8BC-F43814AC69DD}" type="datetime1">
              <a:rPr lang="en-US" smtClean="0"/>
              <a:t>8/15/2022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976C26-DD85-4C44-BEB2-0AC74DD9FD3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319232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93284"/>
            <a:ext cx="4010526" cy="341945"/>
          </a:xfrm>
        </p:spPr>
        <p:txBody>
          <a:bodyPr anchor="b"/>
          <a:lstStyle>
            <a:lvl1pPr algn="l">
              <a:defRPr sz="18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288" y="273515"/>
            <a:ext cx="6816112" cy="5853196"/>
          </a:xfrm>
        </p:spPr>
        <p:txBody>
          <a:bodyPr/>
          <a:lstStyle>
            <a:lvl1pPr>
              <a:defRPr sz="2902"/>
            </a:lvl1pPr>
            <a:lvl2pPr>
              <a:defRPr sz="2539"/>
            </a:lvl2pPr>
            <a:lvl3pPr>
              <a:defRPr sz="2176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228"/>
            <a:ext cx="4010526" cy="4691482"/>
          </a:xfrm>
        </p:spPr>
        <p:txBody>
          <a:bodyPr/>
          <a:lstStyle>
            <a:lvl1pPr marL="0" indent="0">
              <a:buNone/>
              <a:defRPr sz="1270"/>
            </a:lvl1pPr>
            <a:lvl2pPr marL="414589" indent="0">
              <a:buNone/>
              <a:defRPr sz="1088"/>
            </a:lvl2pPr>
            <a:lvl3pPr marL="829178" indent="0">
              <a:buNone/>
              <a:defRPr sz="907"/>
            </a:lvl3pPr>
            <a:lvl4pPr marL="1243767" indent="0">
              <a:buNone/>
              <a:defRPr sz="816"/>
            </a:lvl4pPr>
            <a:lvl5pPr marL="1658356" indent="0">
              <a:buNone/>
              <a:defRPr sz="816"/>
            </a:lvl5pPr>
            <a:lvl6pPr marL="2072945" indent="0">
              <a:buNone/>
              <a:defRPr sz="816"/>
            </a:lvl6pPr>
            <a:lvl7pPr marL="2487534" indent="0">
              <a:buNone/>
              <a:defRPr sz="816"/>
            </a:lvl7pPr>
            <a:lvl8pPr marL="2902123" indent="0">
              <a:buNone/>
              <a:defRPr sz="816"/>
            </a:lvl8pPr>
            <a:lvl9pPr marL="3316712" indent="0">
              <a:buNone/>
              <a:defRPr sz="8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B9ED58-5EF3-442D-8A87-A70B7F2EEBE2}" type="datetime1">
              <a:rPr lang="en-US" smtClean="0"/>
              <a:t>8/15/2022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C4EFDA-893F-4D4F-8DCA-95BC9748B36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04672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274" y="5024685"/>
            <a:ext cx="7315200" cy="341945"/>
          </a:xfrm>
        </p:spPr>
        <p:txBody>
          <a:bodyPr anchor="b"/>
          <a:lstStyle>
            <a:lvl1pPr algn="l">
              <a:defRPr sz="18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274" y="613247"/>
            <a:ext cx="7315200" cy="4114224"/>
          </a:xfrm>
        </p:spPr>
        <p:txBody>
          <a:bodyPr/>
          <a:lstStyle>
            <a:lvl1pPr marL="0" indent="0">
              <a:buNone/>
              <a:defRPr sz="2902"/>
            </a:lvl1pPr>
            <a:lvl2pPr marL="414589" indent="0">
              <a:buNone/>
              <a:defRPr sz="2539"/>
            </a:lvl2pPr>
            <a:lvl3pPr marL="829178" indent="0">
              <a:buNone/>
              <a:defRPr sz="2176"/>
            </a:lvl3pPr>
            <a:lvl4pPr marL="1243767" indent="0">
              <a:buNone/>
              <a:defRPr sz="1814"/>
            </a:lvl4pPr>
            <a:lvl5pPr marL="1658356" indent="0">
              <a:buNone/>
              <a:defRPr sz="1814"/>
            </a:lvl5pPr>
            <a:lvl6pPr marL="2072945" indent="0">
              <a:buNone/>
              <a:defRPr sz="1814"/>
            </a:lvl6pPr>
            <a:lvl7pPr marL="2487534" indent="0">
              <a:buNone/>
              <a:defRPr sz="1814"/>
            </a:lvl7pPr>
            <a:lvl8pPr marL="2902123" indent="0">
              <a:buNone/>
              <a:defRPr sz="1814"/>
            </a:lvl8pPr>
            <a:lvl9pPr marL="3316712" indent="0">
              <a:buNone/>
              <a:defRPr sz="181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274" y="5366630"/>
            <a:ext cx="7315200" cy="806146"/>
          </a:xfrm>
        </p:spPr>
        <p:txBody>
          <a:bodyPr/>
          <a:lstStyle>
            <a:lvl1pPr marL="0" indent="0">
              <a:buNone/>
              <a:defRPr sz="1270"/>
            </a:lvl1pPr>
            <a:lvl2pPr marL="414589" indent="0">
              <a:buNone/>
              <a:defRPr sz="1088"/>
            </a:lvl2pPr>
            <a:lvl3pPr marL="829178" indent="0">
              <a:buNone/>
              <a:defRPr sz="907"/>
            </a:lvl3pPr>
            <a:lvl4pPr marL="1243767" indent="0">
              <a:buNone/>
              <a:defRPr sz="816"/>
            </a:lvl4pPr>
            <a:lvl5pPr marL="1658356" indent="0">
              <a:buNone/>
              <a:defRPr sz="816"/>
            </a:lvl5pPr>
            <a:lvl6pPr marL="2072945" indent="0">
              <a:buNone/>
              <a:defRPr sz="816"/>
            </a:lvl6pPr>
            <a:lvl7pPr marL="2487534" indent="0">
              <a:buNone/>
              <a:defRPr sz="816"/>
            </a:lvl7pPr>
            <a:lvl8pPr marL="2902123" indent="0">
              <a:buNone/>
              <a:defRPr sz="816"/>
            </a:lvl8pPr>
            <a:lvl9pPr marL="3316712" indent="0">
              <a:buNone/>
              <a:defRPr sz="8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7A0C5E-F8B5-48D1-B4C5-D52CAF10757C}" type="datetime1">
              <a:rPr lang="en-US" smtClean="0"/>
              <a:t>8/15/2022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A21F27-7159-421E-8224-42D9A824867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178047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99594" y="1309988"/>
            <a:ext cx="10327551" cy="5071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2" y="256240"/>
            <a:ext cx="11512884" cy="453514"/>
          </a:xfrm>
          <a:prstGeom prst="rect">
            <a:avLst/>
          </a:prstGeom>
          <a:solidFill>
            <a:schemeClr val="bg2"/>
          </a:solidFill>
          <a:ln w="36830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994550" tIns="62159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91579" y="6466444"/>
            <a:ext cx="1438442" cy="32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52628" numCol="1" anchor="t" anchorCtr="0" compatLnSpc="1">
            <a:prstTxWarp prst="textNoShape">
              <a:avLst/>
            </a:prstTxWarp>
          </a:bodyPr>
          <a:lstStyle>
            <a:lvl1pPr algn="ctr">
              <a:defRPr sz="816"/>
            </a:lvl1pPr>
          </a:lstStyle>
          <a:p>
            <a:fld id="{51EE0974-E05F-4973-8552-C154A8FF8BE9}" type="datetime1">
              <a:rPr lang="en-US" smtClean="0"/>
              <a:t>8/15/2022</a:t>
            </a:fld>
            <a:endParaRPr lang="en-US"/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65305" y="6466444"/>
            <a:ext cx="356491" cy="169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52628" numCol="1" anchor="b" anchorCtr="0" compatLnSpc="1">
            <a:prstTxWarp prst="textNoShape">
              <a:avLst/>
            </a:prstTxWarp>
          </a:bodyPr>
          <a:lstStyle>
            <a:lvl1pPr algn="r">
              <a:defRPr sz="907"/>
            </a:lvl1pPr>
          </a:lstStyle>
          <a:p>
            <a:fld id="{CC1DDA6C-451E-4BF1-AE59-FA63DBFDBDC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7291" y="6466444"/>
            <a:ext cx="3358147" cy="32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52628" numCol="1" anchor="t" anchorCtr="0" compatLnSpc="1">
            <a:prstTxWarp prst="textNoShape">
              <a:avLst/>
            </a:prstTxWarp>
          </a:bodyPr>
          <a:lstStyle>
            <a:lvl1pPr>
              <a:defRPr sz="816"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257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hf sldNum="0" hdr="0" dt="0"/>
  <p:txStyles>
    <p:titleStyle>
      <a:lvl1pPr algn="l" defTabSz="954419" rtl="0" eaLnBrk="0" fontAlgn="base" hangingPunct="0">
        <a:spcBef>
          <a:spcPct val="0"/>
        </a:spcBef>
        <a:spcAft>
          <a:spcPct val="0"/>
        </a:spcAft>
        <a:defRPr sz="2539">
          <a:solidFill>
            <a:schemeClr val="tx2"/>
          </a:solidFill>
          <a:latin typeface="+mj-lt"/>
          <a:ea typeface="ＭＳ Ｐゴシック" pitchFamily="-110" charset="-128"/>
          <a:cs typeface="+mj-cs"/>
        </a:defRPr>
      </a:lvl1pPr>
      <a:lvl2pPr algn="l" defTabSz="954419" rtl="0" eaLnBrk="0" fontAlgn="base" hangingPunct="0">
        <a:spcBef>
          <a:spcPct val="0"/>
        </a:spcBef>
        <a:spcAft>
          <a:spcPct val="0"/>
        </a:spcAft>
        <a:defRPr sz="2539">
          <a:solidFill>
            <a:schemeClr val="tx2"/>
          </a:solidFill>
          <a:latin typeface="Futura Medium" pitchFamily="2" charset="0"/>
          <a:ea typeface="ＭＳ Ｐゴシック" pitchFamily="-110" charset="-128"/>
        </a:defRPr>
      </a:lvl2pPr>
      <a:lvl3pPr algn="l" defTabSz="954419" rtl="0" eaLnBrk="0" fontAlgn="base" hangingPunct="0">
        <a:spcBef>
          <a:spcPct val="0"/>
        </a:spcBef>
        <a:spcAft>
          <a:spcPct val="0"/>
        </a:spcAft>
        <a:defRPr sz="2539">
          <a:solidFill>
            <a:schemeClr val="tx2"/>
          </a:solidFill>
          <a:latin typeface="Futura Medium" pitchFamily="2" charset="0"/>
          <a:ea typeface="ＭＳ Ｐゴシック" pitchFamily="-110" charset="-128"/>
        </a:defRPr>
      </a:lvl3pPr>
      <a:lvl4pPr algn="l" defTabSz="954419" rtl="0" eaLnBrk="0" fontAlgn="base" hangingPunct="0">
        <a:spcBef>
          <a:spcPct val="0"/>
        </a:spcBef>
        <a:spcAft>
          <a:spcPct val="0"/>
        </a:spcAft>
        <a:defRPr sz="2539">
          <a:solidFill>
            <a:schemeClr val="tx2"/>
          </a:solidFill>
          <a:latin typeface="Futura Medium" pitchFamily="2" charset="0"/>
          <a:ea typeface="ＭＳ Ｐゴシック" pitchFamily="-110" charset="-128"/>
        </a:defRPr>
      </a:lvl4pPr>
      <a:lvl5pPr algn="l" defTabSz="954419" rtl="0" eaLnBrk="0" fontAlgn="base" hangingPunct="0">
        <a:spcBef>
          <a:spcPct val="0"/>
        </a:spcBef>
        <a:spcAft>
          <a:spcPct val="0"/>
        </a:spcAft>
        <a:defRPr sz="2539">
          <a:solidFill>
            <a:schemeClr val="tx2"/>
          </a:solidFill>
          <a:latin typeface="Futura Medium" pitchFamily="2" charset="0"/>
          <a:ea typeface="ＭＳ Ｐゴシック" pitchFamily="-110" charset="-128"/>
        </a:defRPr>
      </a:lvl5pPr>
      <a:lvl6pPr marL="414589" algn="l" defTabSz="954419" rtl="0" fontAlgn="base">
        <a:spcBef>
          <a:spcPct val="0"/>
        </a:spcBef>
        <a:spcAft>
          <a:spcPct val="0"/>
        </a:spcAft>
        <a:defRPr sz="2539">
          <a:solidFill>
            <a:schemeClr val="tx2"/>
          </a:solidFill>
          <a:latin typeface="Futura Medium" pitchFamily="2" charset="0"/>
        </a:defRPr>
      </a:lvl6pPr>
      <a:lvl7pPr marL="829178" algn="l" defTabSz="954419" rtl="0" fontAlgn="base">
        <a:spcBef>
          <a:spcPct val="0"/>
        </a:spcBef>
        <a:spcAft>
          <a:spcPct val="0"/>
        </a:spcAft>
        <a:defRPr sz="2539">
          <a:solidFill>
            <a:schemeClr val="tx2"/>
          </a:solidFill>
          <a:latin typeface="Futura Medium" pitchFamily="2" charset="0"/>
        </a:defRPr>
      </a:lvl7pPr>
      <a:lvl8pPr marL="1243767" algn="l" defTabSz="954419" rtl="0" fontAlgn="base">
        <a:spcBef>
          <a:spcPct val="0"/>
        </a:spcBef>
        <a:spcAft>
          <a:spcPct val="0"/>
        </a:spcAft>
        <a:defRPr sz="2539">
          <a:solidFill>
            <a:schemeClr val="tx2"/>
          </a:solidFill>
          <a:latin typeface="Futura Medium" pitchFamily="2" charset="0"/>
        </a:defRPr>
      </a:lvl8pPr>
      <a:lvl9pPr marL="1658356" algn="l" defTabSz="954419" rtl="0" fontAlgn="base">
        <a:spcBef>
          <a:spcPct val="0"/>
        </a:spcBef>
        <a:spcAft>
          <a:spcPct val="0"/>
        </a:spcAft>
        <a:defRPr sz="2539">
          <a:solidFill>
            <a:schemeClr val="tx2"/>
          </a:solidFill>
          <a:latin typeface="Futura Medium" pitchFamily="2" charset="0"/>
        </a:defRPr>
      </a:lvl9pPr>
    </p:titleStyle>
    <p:bodyStyle>
      <a:lvl1pPr marL="296546" indent="-296546" algn="l" defTabSz="954419" rtl="0" eaLnBrk="0" fontAlgn="base" hangingPunct="0">
        <a:lnSpc>
          <a:spcPct val="120000"/>
        </a:lnSpc>
        <a:spcBef>
          <a:spcPct val="0"/>
        </a:spcBef>
        <a:spcAft>
          <a:spcPts val="624"/>
        </a:spcAft>
        <a:buClr>
          <a:schemeClr val="tx2"/>
        </a:buClr>
        <a:buSzPct val="75000"/>
        <a:buFont typeface="Wingdings" pitchFamily="-110" charset="2"/>
        <a:buChar char="n"/>
        <a:defRPr sz="2086">
          <a:solidFill>
            <a:schemeClr val="tx1"/>
          </a:solidFill>
          <a:latin typeface="+mn-lt"/>
          <a:ea typeface="ＭＳ Ｐゴシック" pitchFamily="-110" charset="-128"/>
          <a:cs typeface="+mn-cs"/>
        </a:defRPr>
      </a:lvl1pPr>
      <a:lvl2pPr marL="594533" indent="-201536" algn="l" defTabSz="954419" rtl="0" eaLnBrk="0" fontAlgn="base" hangingPunct="0">
        <a:lnSpc>
          <a:spcPct val="120000"/>
        </a:lnSpc>
        <a:spcBef>
          <a:spcPct val="0"/>
        </a:spcBef>
        <a:spcAft>
          <a:spcPts val="624"/>
        </a:spcAft>
        <a:buSzPct val="75000"/>
        <a:buFont typeface="Wingdings" pitchFamily="-110" charset="2"/>
        <a:buChar char="n"/>
        <a:defRPr sz="2086">
          <a:solidFill>
            <a:schemeClr val="tx1"/>
          </a:solidFill>
          <a:latin typeface="+mn-lt"/>
          <a:ea typeface="ＭＳ Ｐゴシック" pitchFamily="-110" charset="-128"/>
        </a:defRPr>
      </a:lvl2pPr>
      <a:lvl3pPr marL="994726" indent="-194339" algn="l" defTabSz="954419" rtl="0" eaLnBrk="0" fontAlgn="base" hangingPunct="0">
        <a:lnSpc>
          <a:spcPct val="120000"/>
        </a:lnSpc>
        <a:spcBef>
          <a:spcPct val="0"/>
        </a:spcBef>
        <a:spcAft>
          <a:spcPts val="624"/>
        </a:spcAft>
        <a:buSzPct val="75000"/>
        <a:buFont typeface="Wingdings" pitchFamily="-110" charset="2"/>
        <a:buChar char="n"/>
        <a:defRPr>
          <a:solidFill>
            <a:schemeClr val="tx1"/>
          </a:solidFill>
          <a:latin typeface="+mn-lt"/>
          <a:ea typeface="ＭＳ Ｐゴシック" pitchFamily="-110" charset="-128"/>
        </a:defRPr>
      </a:lvl3pPr>
      <a:lvl4pPr marL="1381963" indent="-188581" algn="l" defTabSz="954419" rtl="0" eaLnBrk="0" fontAlgn="base" hangingPunct="0">
        <a:lnSpc>
          <a:spcPct val="120000"/>
        </a:lnSpc>
        <a:spcBef>
          <a:spcPct val="0"/>
        </a:spcBef>
        <a:spcAft>
          <a:spcPts val="624"/>
        </a:spcAft>
        <a:buSzPct val="75000"/>
        <a:buFont typeface="Wingdings" pitchFamily="-110" charset="2"/>
        <a:buChar char="n"/>
        <a:defRPr sz="1270">
          <a:solidFill>
            <a:schemeClr val="tx1"/>
          </a:solidFill>
          <a:latin typeface="+mn-lt"/>
          <a:ea typeface="ＭＳ Ｐゴシック" pitchFamily="-110" charset="-128"/>
        </a:defRPr>
      </a:lvl4pPr>
      <a:lvl5pPr marL="2147801" indent="-238964" algn="l" defTabSz="954419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86">
          <a:solidFill>
            <a:schemeClr val="tx1"/>
          </a:solidFill>
          <a:latin typeface="+mn-lt"/>
          <a:ea typeface="ＭＳ Ｐゴシック" pitchFamily="-110" charset="-128"/>
        </a:defRPr>
      </a:lvl5pPr>
      <a:lvl6pPr marL="2562390" indent="-238964" algn="l" defTabSz="954419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86">
          <a:solidFill>
            <a:schemeClr val="tx1"/>
          </a:solidFill>
          <a:latin typeface="+mn-lt"/>
        </a:defRPr>
      </a:lvl6pPr>
      <a:lvl7pPr marL="2976979" indent="-238964" algn="l" defTabSz="954419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86">
          <a:solidFill>
            <a:schemeClr val="tx1"/>
          </a:solidFill>
          <a:latin typeface="+mn-lt"/>
        </a:defRPr>
      </a:lvl7pPr>
      <a:lvl8pPr marL="3391568" indent="-238964" algn="l" defTabSz="954419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86">
          <a:solidFill>
            <a:schemeClr val="tx1"/>
          </a:solidFill>
          <a:latin typeface="+mn-lt"/>
        </a:defRPr>
      </a:lvl8pPr>
      <a:lvl9pPr marL="3806157" indent="-238964" algn="l" defTabSz="954419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86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1pPr>
      <a:lvl2pPr marL="414589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2pPr>
      <a:lvl3pPr marL="829178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3pPr>
      <a:lvl4pPr marL="1243767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4pPr>
      <a:lvl5pPr marL="1658356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5pPr>
      <a:lvl6pPr marL="2072945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6pPr>
      <a:lvl7pPr marL="2487534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7pPr>
      <a:lvl8pPr marL="2902123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8pPr>
      <a:lvl9pPr marL="3316712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16E21-98E6-4655-9518-3FF738EBB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6F1AD0-3A4C-4567-B5F4-5A39EF1EC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712801"/>
            <a:ext cx="10617200" cy="3704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b="1" dirty="0">
                <a:latin typeface="Futura Medium" panose="00000400000000000000" pitchFamily="2" charset="0"/>
              </a:rPr>
              <a:t>Mechanical technical skills acquisition and assurance program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FF54BA4-34AB-4A78-B1FF-2D729FEEF574}"/>
              </a:ext>
            </a:extLst>
          </p:cNvPr>
          <p:cNvSpPr txBox="1">
            <a:spLocks/>
          </p:cNvSpPr>
          <p:nvPr/>
        </p:nvSpPr>
        <p:spPr>
          <a:xfrm>
            <a:off x="508000" y="1083289"/>
            <a:ext cx="10617200" cy="2381849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numCol="2"/>
          <a:lstStyle/>
          <a:p>
            <a:r>
              <a:rPr lang="en-GB" sz="900" b="1" u="sng" dirty="0">
                <a:solidFill>
                  <a:srgbClr val="EEECE1">
                    <a:lumMod val="50000"/>
                  </a:srgbClr>
                </a:solidFill>
              </a:rPr>
              <a:t>Business Case:</a:t>
            </a:r>
          </a:p>
          <a:p>
            <a:pPr>
              <a:spcAft>
                <a:spcPts val="1000"/>
              </a:spcAft>
            </a:pPr>
            <a:r>
              <a:rPr lang="en-US" sz="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There has been identified impact on competence management in the field location due to the frequent re organization and reshape (Sale of Assets).</a:t>
            </a:r>
            <a:r>
              <a:rPr lang="en-GB" sz="900" dirty="0"/>
              <a:t>. In addition , the </a:t>
            </a:r>
            <a:r>
              <a:rPr lang="en-US" sz="900" dirty="0">
                <a:effectLst/>
                <a:ea typeface="Calibri" panose="020F0502020204030204" pitchFamily="34" charset="0"/>
              </a:rPr>
              <a:t> minimum site manning (limited personnel) as part of the covid control measures pose difficulty for cross learning and OJT opportunities. These resulted in  l</a:t>
            </a:r>
            <a:r>
              <a:rPr lang="en-US" sz="900" dirty="0"/>
              <a:t>arge-scale maintenance activities  constantly being deviated, challenges in MIE targets compliance and huge intervention cost from the workshop on Corrective Maintenance activities to the tune of about </a:t>
            </a:r>
            <a:r>
              <a:rPr lang="en-US" sz="900" b="1" dirty="0"/>
              <a:t>$577,000 </a:t>
            </a:r>
            <a:r>
              <a:rPr lang="en-US" sz="900" dirty="0"/>
              <a:t>(Five hundred and Seventy-seven thousand) dollars since Jan. 2020 till date . A cost saving for executing the training using in-house resource is about </a:t>
            </a:r>
            <a:r>
              <a:rPr lang="en-US" sz="900" b="1" dirty="0"/>
              <a:t>$153,000.00</a:t>
            </a:r>
            <a:r>
              <a:rPr lang="en-US" sz="900" dirty="0"/>
              <a:t>. This training intends to close Mechanical maintenance competence gaps in  Pumps, Engines, compressors, Turbines and inspection and evaluation of performance of Rotating Equipment. </a:t>
            </a:r>
          </a:p>
          <a:p>
            <a:pPr>
              <a:spcAft>
                <a:spcPts val="1000"/>
              </a:spcAft>
            </a:pPr>
            <a:r>
              <a:rPr lang="en-GB" sz="900" b="1" u="sng" dirty="0">
                <a:solidFill>
                  <a:srgbClr val="EEECE1">
                    <a:lumMod val="50000"/>
                  </a:srgbClr>
                </a:solidFill>
              </a:rPr>
              <a:t>Objective</a:t>
            </a:r>
            <a:endParaRPr lang="en-US" sz="900" b="1" u="sng" dirty="0">
              <a:solidFill>
                <a:srgbClr val="EEECE1">
                  <a:lumMod val="50000"/>
                </a:srgbClr>
              </a:solidFill>
            </a:endParaRPr>
          </a:p>
          <a:p>
            <a:pPr indent="-171450">
              <a:spcAft>
                <a:spcPts val="1000"/>
              </a:spcAft>
              <a:buFont typeface="Wingdings" pitchFamily="2" charset="2"/>
              <a:buChar char="§"/>
              <a:defRPr/>
            </a:pPr>
            <a:r>
              <a:rPr lang="en-US" sz="900" dirty="0"/>
              <a:t>Asset Integrity Optimization (Improve Critical Equipment availability)</a:t>
            </a:r>
          </a:p>
          <a:p>
            <a:pPr indent="-171450">
              <a:spcAft>
                <a:spcPts val="1000"/>
              </a:spcAft>
              <a:buFont typeface="Wingdings" pitchFamily="2" charset="2"/>
              <a:buChar char="§"/>
              <a:defRPr/>
            </a:pPr>
            <a:r>
              <a:rPr lang="en-US" sz="900" dirty="0"/>
              <a:t> Competence and career development</a:t>
            </a:r>
          </a:p>
          <a:p>
            <a:pPr indent="-171450">
              <a:spcAft>
                <a:spcPts val="1000"/>
              </a:spcAft>
              <a:buFont typeface="Wingdings" pitchFamily="2" charset="2"/>
              <a:buChar char="§"/>
              <a:defRPr/>
            </a:pPr>
            <a:r>
              <a:rPr lang="en-US" sz="900" dirty="0"/>
              <a:t>Achieving cash preservation on upskilling and re-training of Mechanical Technicians </a:t>
            </a:r>
          </a:p>
          <a:p>
            <a:pPr>
              <a:spcAft>
                <a:spcPts val="1000"/>
              </a:spcAft>
            </a:pPr>
            <a:endParaRPr lang="en-US" sz="900" dirty="0"/>
          </a:p>
          <a:p>
            <a:pPr>
              <a:spcAft>
                <a:spcPts val="1000"/>
              </a:spcAft>
            </a:pPr>
            <a:endParaRPr lang="en-US" sz="1200" dirty="0">
              <a:solidFill>
                <a:schemeClr val="tx1">
                  <a:lumMod val="50000"/>
                </a:schemeClr>
              </a:solidFill>
              <a:cs typeface="Times New Roman"/>
            </a:endParaRPr>
          </a:p>
          <a:p>
            <a:pPr>
              <a:spcAft>
                <a:spcPts val="1000"/>
              </a:spcAft>
              <a:defRPr/>
            </a:pPr>
            <a:endParaRPr lang="en-GB" sz="1200" b="1" u="sng" dirty="0">
              <a:solidFill>
                <a:srgbClr val="EEECE1">
                  <a:lumMod val="50000"/>
                </a:srgbClr>
              </a:solidFill>
            </a:endParaRPr>
          </a:p>
          <a:p>
            <a:pPr algn="just" defTabSz="914400">
              <a:spcAft>
                <a:spcPts val="500"/>
              </a:spcAft>
              <a:defRPr/>
            </a:pPr>
            <a:endParaRPr lang="en-US" sz="1400" dirty="0">
              <a:solidFill>
                <a:srgbClr val="FF0000"/>
              </a:solidFill>
              <a:latin typeface="Futura Medium" panose="00000400000000000000" pitchFamily="2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854CCCD-8D85-4E79-B603-F63DE409FBB4}"/>
              </a:ext>
            </a:extLst>
          </p:cNvPr>
          <p:cNvSpPr txBox="1">
            <a:spLocks/>
          </p:cNvSpPr>
          <p:nvPr/>
        </p:nvSpPr>
        <p:spPr>
          <a:xfrm>
            <a:off x="8804135" y="3512270"/>
            <a:ext cx="2320484" cy="15340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GB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High-level Timeline:</a:t>
            </a:r>
            <a:endParaRPr lang="en-GB" sz="12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100" dirty="0"/>
              <a:t>L0- L1:  Aug  2022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100" dirty="0"/>
              <a:t>L2: Sept.  ,2022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100" dirty="0"/>
              <a:t>L3:  Oct..  2022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100" dirty="0"/>
              <a:t>L4:  Nov. 2022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sz="1100" dirty="0"/>
              <a:t>L5: December 2022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sz="1100" dirty="0"/>
              <a:t>Initiative End</a:t>
            </a:r>
            <a:endParaRPr lang="en-GB" sz="1100" dirty="0"/>
          </a:p>
          <a:p>
            <a:pPr algn="just" defTabSz="914400">
              <a:spcBef>
                <a:spcPts val="200"/>
              </a:spcBef>
              <a:spcAft>
                <a:spcPts val="200"/>
              </a:spcAft>
              <a:buClr>
                <a:srgbClr val="9BBB59">
                  <a:lumMod val="50000"/>
                </a:srgbClr>
              </a:buClr>
              <a:buSzPct val="125000"/>
              <a:defRPr/>
            </a:pPr>
            <a:endParaRPr lang="en-US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D9E08D0-6096-4AB0-8DDA-A7A80EE4C20F}"/>
              </a:ext>
            </a:extLst>
          </p:cNvPr>
          <p:cNvSpPr txBox="1">
            <a:spLocks/>
          </p:cNvSpPr>
          <p:nvPr/>
        </p:nvSpPr>
        <p:spPr>
          <a:xfrm>
            <a:off x="507999" y="3523487"/>
            <a:ext cx="3571193" cy="151471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defTabSz="914400">
              <a:spcAft>
                <a:spcPts val="500"/>
              </a:spcAft>
              <a:defRPr/>
            </a:pPr>
            <a:r>
              <a:rPr lang="en-US" sz="9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Potential Benefits &amp; Measurement:</a:t>
            </a:r>
            <a:endParaRPr lang="en-GB" sz="9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900" dirty="0"/>
              <a:t>Plant availability and reliability =&gt; 95%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900" dirty="0"/>
              <a:t>Reduction in maintenance related OPEX by 15%</a:t>
            </a:r>
          </a:p>
          <a:p>
            <a:pPr marL="171450" indent="-171450">
              <a:buFont typeface="Wingdings" pitchFamily="2" charset="2"/>
              <a:buChar char="§"/>
              <a:defRPr/>
            </a:pPr>
            <a:r>
              <a:rPr lang="en-GB" sz="900" dirty="0"/>
              <a:t>Structured approach to upskill mechanical Personnel and track their competences.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endParaRPr lang="en-GB" sz="1200" dirty="0"/>
          </a:p>
          <a:p>
            <a:pPr marL="171450" indent="-171450" defTabSz="914400">
              <a:buFont typeface="Wingdings" pitchFamily="2" charset="2"/>
              <a:buChar char="§"/>
              <a:defRPr/>
            </a:pPr>
            <a:endParaRPr lang="en-GB" sz="1200" dirty="0">
              <a:latin typeface="Futura Medium" pitchFamily="2" charset="0"/>
              <a:cs typeface="Arial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endParaRPr lang="en-GB" sz="1200" dirty="0">
              <a:latin typeface="Futura Medium" pitchFamily="2" charset="0"/>
              <a:cs typeface="Arial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endParaRPr lang="en-GB" sz="1200" dirty="0">
              <a:latin typeface="Futura Medium" pitchFamily="2" charset="0"/>
              <a:cs typeface="Arial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72F6B34-383E-487B-AB79-E4FCA701386E}"/>
              </a:ext>
            </a:extLst>
          </p:cNvPr>
          <p:cNvSpPr txBox="1">
            <a:spLocks/>
          </p:cNvSpPr>
          <p:nvPr/>
        </p:nvSpPr>
        <p:spPr>
          <a:xfrm>
            <a:off x="507999" y="5046303"/>
            <a:ext cx="7604811" cy="1649294"/>
          </a:xfrm>
          <a:prstGeom prst="rect">
            <a:avLst/>
          </a:prstGeom>
          <a:ln>
            <a:solidFill>
              <a:sysClr val="windowText" lastClr="000000">
                <a:lumMod val="75000"/>
              </a:sysClr>
            </a:solidFill>
          </a:ln>
        </p:spPr>
        <p:txBody>
          <a:bodyPr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sng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</a:rPr>
              <a:t>Project Scope/Actions : </a:t>
            </a:r>
          </a:p>
          <a:p>
            <a:pPr marL="171450" indent="-171450">
              <a:buFont typeface="Wingdings" pitchFamily="2" charset="2"/>
              <a:buChar char="§"/>
              <a:defRPr/>
            </a:pPr>
            <a:r>
              <a:rPr lang="en-US" sz="900" dirty="0"/>
              <a:t>Stakeholder engagement. </a:t>
            </a:r>
          </a:p>
          <a:p>
            <a:pPr marL="171450" indent="-171450">
              <a:buFont typeface="Wingdings" pitchFamily="2" charset="2"/>
              <a:buChar char="§"/>
              <a:defRPr/>
            </a:pPr>
            <a:r>
              <a:rPr lang="en-US" sz="900" dirty="0"/>
              <a:t>Develop milestone plan</a:t>
            </a:r>
          </a:p>
          <a:p>
            <a:pPr marL="171450" lvl="0" indent="-171450">
              <a:buFont typeface="Wingdings" pitchFamily="2" charset="2"/>
              <a:buChar char="§"/>
              <a:defRPr/>
            </a:pPr>
            <a:r>
              <a:rPr lang="en-US" sz="900" dirty="0"/>
              <a:t>Resource allocation</a:t>
            </a:r>
          </a:p>
          <a:p>
            <a:pPr marL="171450" lvl="0" indent="-171450">
              <a:buFont typeface="Wingdings" pitchFamily="2" charset="2"/>
              <a:buChar char="§"/>
              <a:defRPr/>
            </a:pPr>
            <a:r>
              <a:rPr lang="en-US" sz="900" dirty="0"/>
              <a:t>Execution</a:t>
            </a:r>
          </a:p>
          <a:p>
            <a:pPr marL="171450" lvl="0" indent="-171450">
              <a:buFont typeface="Wingdings" pitchFamily="2" charset="2"/>
              <a:buChar char="§"/>
              <a:defRPr/>
            </a:pPr>
            <a:r>
              <a:rPr lang="en-US" sz="900" dirty="0"/>
              <a:t>Feedback to Asset managers and LT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1360" b="0" i="0" u="none" strike="noStrike" kern="0" cap="none" spc="0" normalizeH="0" baseline="0" noProof="0" dirty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634A621-26AC-4ACA-BB2B-EF0288CA95C4}"/>
              </a:ext>
            </a:extLst>
          </p:cNvPr>
          <p:cNvSpPr txBox="1">
            <a:spLocks/>
          </p:cNvSpPr>
          <p:nvPr/>
        </p:nvSpPr>
        <p:spPr>
          <a:xfrm>
            <a:off x="4079192" y="3509149"/>
            <a:ext cx="4724943" cy="1522817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>
                <a:lumMod val="75000"/>
              </a:sysClr>
            </a:solidFill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sng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</a:rPr>
              <a:t>Critical Success Factors:</a:t>
            </a:r>
          </a:p>
          <a:p>
            <a:pPr marL="171450" indent="-171450">
              <a:spcAft>
                <a:spcPts val="500"/>
              </a:spcAft>
              <a:buFont typeface="Wingdings" pitchFamily="2" charset="2"/>
              <a:buChar char="§"/>
              <a:defRPr/>
            </a:pPr>
            <a:r>
              <a:rPr lang="en-GB" sz="900" dirty="0"/>
              <a:t>Establish Population size that needs competence gap closure</a:t>
            </a:r>
          </a:p>
          <a:p>
            <a:pPr marL="171450" indent="-171450">
              <a:spcAft>
                <a:spcPts val="500"/>
              </a:spcAft>
              <a:buFont typeface="Wingdings" pitchFamily="2" charset="2"/>
              <a:buChar char="§"/>
              <a:defRPr/>
            </a:pPr>
            <a:r>
              <a:rPr lang="en-GB" sz="900" dirty="0"/>
              <a:t>Establish current competence gap assessment</a:t>
            </a:r>
          </a:p>
          <a:p>
            <a:pPr marL="171450" indent="-171450">
              <a:spcAft>
                <a:spcPts val="500"/>
              </a:spcAft>
              <a:buFont typeface="Wingdings" pitchFamily="2" charset="2"/>
              <a:buChar char="§"/>
              <a:defRPr/>
            </a:pPr>
            <a:r>
              <a:rPr lang="en-GB" sz="900" dirty="0"/>
              <a:t>Production LT and Asset Managers buy-in and support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7AC6C5B-5AAC-447A-8C03-162908F8B050}"/>
              </a:ext>
            </a:extLst>
          </p:cNvPr>
          <p:cNvSpPr txBox="1">
            <a:spLocks/>
          </p:cNvSpPr>
          <p:nvPr/>
        </p:nvSpPr>
        <p:spPr>
          <a:xfrm>
            <a:off x="8112810" y="5057521"/>
            <a:ext cx="3011809" cy="1638075"/>
          </a:xfrm>
          <a:prstGeom prst="rect">
            <a:avLst/>
          </a:prstGeom>
          <a:ln>
            <a:solidFill>
              <a:sysClr val="windowText" lastClr="000000">
                <a:lumMod val="75000"/>
              </a:sysClr>
            </a:solidFill>
          </a:ln>
        </p:spPr>
        <p:txBody>
          <a:bodyPr/>
          <a:lstStyle/>
          <a:p>
            <a:pPr marL="0" lvl="1">
              <a:spcBef>
                <a:spcPts val="200"/>
              </a:spcBef>
              <a:spcAft>
                <a:spcPct val="0"/>
              </a:spcAft>
              <a:defRPr/>
            </a:pPr>
            <a:r>
              <a:rPr kumimoji="0" lang="en-US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</a:rPr>
              <a:t>Project Sponsor: </a:t>
            </a:r>
            <a:r>
              <a:rPr lang="en-US" altLang="en-US" sz="900" dirty="0"/>
              <a:t>Fraeijhoven John </a:t>
            </a:r>
          </a:p>
          <a:p>
            <a:pPr marL="0" lvl="1">
              <a:lnSpc>
                <a:spcPct val="115000"/>
              </a:lnSpc>
              <a:spcBef>
                <a:spcPts val="200"/>
              </a:spcBef>
              <a:spcAft>
                <a:spcPct val="0"/>
              </a:spcAft>
              <a:defRPr/>
            </a:pPr>
            <a:r>
              <a:rPr kumimoji="0" lang="en-US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</a:rPr>
              <a:t>Implementation Lead: </a:t>
            </a:r>
            <a:r>
              <a:rPr lang="en-US" altLang="en-US" sz="900" dirty="0"/>
              <a:t>Digbani Tams</a:t>
            </a:r>
          </a:p>
          <a:p>
            <a:pPr marL="0" lvl="1">
              <a:spcBef>
                <a:spcPts val="200"/>
              </a:spcBef>
              <a:spcAft>
                <a:spcPct val="0"/>
              </a:spcAft>
              <a:defRPr/>
            </a:pPr>
            <a:r>
              <a:rPr kumimoji="0" lang="en-US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</a:rPr>
              <a:t>Project Team: </a:t>
            </a:r>
          </a:p>
          <a:p>
            <a:pPr marL="0" marR="0" lvl="1" indent="-171450" fontAlgn="auto">
              <a:lnSpc>
                <a:spcPct val="115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900" dirty="0"/>
              <a:t>Sanni Esireyewun  </a:t>
            </a:r>
          </a:p>
          <a:p>
            <a:pPr marL="0" marR="0" lvl="1" indent="-171450" fontAlgn="auto">
              <a:lnSpc>
                <a:spcPct val="115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900" dirty="0"/>
              <a:t>Elegbede Sakiru</a:t>
            </a:r>
          </a:p>
          <a:p>
            <a:pPr marL="0" marR="0" lvl="1" indent="-171450" fontAlgn="auto">
              <a:lnSpc>
                <a:spcPct val="115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900" dirty="0"/>
              <a:t>Ofenor Oritsemajemite</a:t>
            </a:r>
          </a:p>
          <a:p>
            <a:pPr marL="0" marR="0" lvl="1" indent="-171450" fontAlgn="auto">
              <a:lnSpc>
                <a:spcPct val="115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900" dirty="0"/>
              <a:t>Ayonoadu Esaduvie </a:t>
            </a:r>
          </a:p>
          <a:p>
            <a:pPr marL="0" marR="0" lvl="1" indent="-171450" fontAlgn="auto">
              <a:lnSpc>
                <a:spcPct val="115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900" dirty="0" err="1"/>
              <a:t>Akanifiok</a:t>
            </a:r>
            <a:r>
              <a:rPr lang="en-US" sz="900" dirty="0"/>
              <a:t> Nanga</a:t>
            </a:r>
          </a:p>
          <a:p>
            <a:pPr marL="0" marR="0" lvl="1" indent="-171450" fontAlgn="auto">
              <a:lnSpc>
                <a:spcPct val="115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1200" dirty="0">
              <a:latin typeface="Calibri" panose="020F0502020204030204" pitchFamily="34" charset="0"/>
            </a:endParaRPr>
          </a:p>
          <a:p>
            <a:pPr marL="0" lvl="1">
              <a:spcBef>
                <a:spcPts val="200"/>
              </a:spcBef>
              <a:spcAft>
                <a:spcPct val="0"/>
              </a:spcAft>
              <a:defRPr/>
            </a:pPr>
            <a:endParaRPr kumimoji="0" lang="en-US" altLang="en-US" sz="1200" b="1" i="0" u="none" strike="noStrike" kern="0" cap="none" spc="0" normalizeH="0" baseline="0" noProof="0" dirty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4829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hell_2010_Template">
  <a:themeElements>
    <a:clrScheme name="Shell_2010_Template 1">
      <a:dk1>
        <a:srgbClr val="595959"/>
      </a:dk1>
      <a:lt1>
        <a:srgbClr val="FFFFFF"/>
      </a:lt1>
      <a:dk2>
        <a:srgbClr val="D42E12"/>
      </a:dk2>
      <a:lt2>
        <a:srgbClr val="F7D117"/>
      </a:lt2>
      <a:accent1>
        <a:srgbClr val="611759"/>
      </a:accent1>
      <a:accent2>
        <a:srgbClr val="00824A"/>
      </a:accent2>
      <a:accent3>
        <a:srgbClr val="FFFFFF"/>
      </a:accent3>
      <a:accent4>
        <a:srgbClr val="4B4B4B"/>
      </a:accent4>
      <a:accent5>
        <a:srgbClr val="B7ABB5"/>
      </a:accent5>
      <a:accent6>
        <a:srgbClr val="007542"/>
      </a:accent6>
      <a:hlink>
        <a:srgbClr val="DE8703"/>
      </a:hlink>
      <a:folHlink>
        <a:srgbClr val="003882"/>
      </a:folHlink>
    </a:clrScheme>
    <a:fontScheme name="Shell_2010_Template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hell_2010_Template 1">
        <a:dk1>
          <a:srgbClr val="595959"/>
        </a:dk1>
        <a:lt1>
          <a:srgbClr val="FFFFFF"/>
        </a:lt1>
        <a:dk2>
          <a:srgbClr val="D42E12"/>
        </a:dk2>
        <a:lt2>
          <a:srgbClr val="F7D117"/>
        </a:lt2>
        <a:accent1>
          <a:srgbClr val="611759"/>
        </a:accent1>
        <a:accent2>
          <a:srgbClr val="00824A"/>
        </a:accent2>
        <a:accent3>
          <a:srgbClr val="FFFFFF"/>
        </a:accent3>
        <a:accent4>
          <a:srgbClr val="4B4B4B"/>
        </a:accent4>
        <a:accent5>
          <a:srgbClr val="B7ABB5"/>
        </a:accent5>
        <a:accent6>
          <a:srgbClr val="007542"/>
        </a:accent6>
        <a:hlink>
          <a:srgbClr val="DE8703"/>
        </a:hlink>
        <a:folHlink>
          <a:srgbClr val="00388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309</Words>
  <Application>Microsoft Office PowerPoint</Application>
  <PresentationFormat>Widescreen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Futura Medium</vt:lpstr>
      <vt:lpstr>Wingdings</vt:lpstr>
      <vt:lpstr>Shell_2010_Template</vt:lpstr>
      <vt:lpstr>Mechanical technical skills acquisition and assurance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CHARTER: PARTIAL DISCHARGE TESTING DEPLOYMENT ACROSS SPDC FACILITIES</dc:title>
  <dc:creator>Salami, Tayo J SPDC-UPO/G/ULM</dc:creator>
  <cp:lastModifiedBy>Digbani, Tamunofiri M SPDC-UPC/G/USMR</cp:lastModifiedBy>
  <cp:revision>67</cp:revision>
  <dcterms:created xsi:type="dcterms:W3CDTF">2019-04-02T08:47:57Z</dcterms:created>
  <dcterms:modified xsi:type="dcterms:W3CDTF">2022-08-15T06:42:35Z</dcterms:modified>
</cp:coreProperties>
</file>