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1"/>
  </p:sldMasterIdLst>
  <p:notesMasterIdLst>
    <p:notesMasterId r:id="rId3"/>
  </p:notesMasterIdLst>
  <p:sldIdLst>
    <p:sldId id="2145706414" r:id="rId2"/>
  </p:sldIdLst>
  <p:sldSz cx="12192000" cy="6858000"/>
  <p:notesSz cx="6858000" cy="9144000"/>
  <p:embeddedFontLst>
    <p:embeddedFont>
      <p:font typeface="Bauhaus 93" panose="04030905020B02020C02" pitchFamily="82" charset="0"/>
      <p:regular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Dosis" pitchFamily="2" charset="0"/>
      <p:regular r:id="rId9"/>
      <p:bold r:id="rId10"/>
    </p:embeddedFont>
    <p:embeddedFont>
      <p:font typeface="Roboto" panose="02000000000000000000" pitchFamily="2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30EB2C-685C-4951-AB4C-A6A7B0796FB4}" type="datetimeFigureOut">
              <a:rPr lang="en-US" smtClean="0"/>
              <a:t>1/24/2023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2B1AC3-38B3-4308-A3C0-398B373B0D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80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e49b49e95e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e49b49e95e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8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22222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4700" y="-1470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6462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" name="Google Shape;11;p2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Google Shape;12;p2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  <a:alpha val="1769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3" name="Google Shape;13;p2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371300" y="0"/>
            <a:ext cx="6984800" cy="53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0134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95" name="Google Shape;95;p11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" name="Google Shape;96;p11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1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8" name="Google Shape;98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8680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inverted">
  <p:cSld name="Blank inverted">
    <p:bg>
      <p:bgRef idx="1001">
        <a:schemeClr val="bg2"/>
      </p:bgRef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</p:sp>
      <p:sp>
        <p:nvSpPr>
          <p:cNvPr id="101" name="Google Shape;101;p12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2" name="Google Shape;102;p12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3" name="Google Shape;103;p12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" name="Google Shape;104;p1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63938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Subtitle">
    <p:bg>
      <p:bgPr>
        <a:solidFill>
          <a:schemeClr val="accen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6781800" y="-50800"/>
            <a:ext cx="5486400" cy="6959600"/>
          </a:xfrm>
          <a:custGeom>
            <a:avLst/>
            <a:gdLst/>
            <a:ahLst/>
            <a:cxnLst/>
            <a:rect l="l" t="t" r="r" b="b"/>
            <a:pathLst>
              <a:path w="164592" h="208788" extrusionOk="0">
                <a:moveTo>
                  <a:pt x="0" y="1524"/>
                </a:moveTo>
                <a:lnTo>
                  <a:pt x="107442" y="208788"/>
                </a:lnTo>
                <a:lnTo>
                  <a:pt x="164592" y="208788"/>
                </a:lnTo>
                <a:lnTo>
                  <a:pt x="164592" y="0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>
            <a:off x="-558600" y="5859200"/>
            <a:ext cx="10896400" cy="998800"/>
          </a:xfrm>
          <a:prstGeom prst="parallelogram">
            <a:avLst>
              <a:gd name="adj" fmla="val 51542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rgbClr val="434343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 flipH="1">
            <a:off x="1371300" y="55552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1371300" y="3127133"/>
            <a:ext cx="6960000" cy="15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1371300" y="4599533"/>
            <a:ext cx="6960000" cy="7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161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58733" y="-50799"/>
            <a:ext cx="5519733" cy="6923500"/>
          </a:xfrm>
          <a:custGeom>
            <a:avLst/>
            <a:gdLst/>
            <a:ahLst/>
            <a:cxnLst/>
            <a:rect l="l" t="t" r="r" b="b"/>
            <a:pathLst>
              <a:path w="165592" h="207705" extrusionOk="0">
                <a:moveTo>
                  <a:pt x="165592" y="207264"/>
                </a:moveTo>
                <a:lnTo>
                  <a:pt x="58150" y="0"/>
                </a:lnTo>
                <a:lnTo>
                  <a:pt x="0" y="643"/>
                </a:lnTo>
                <a:lnTo>
                  <a:pt x="881" y="20770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3" name="Google Shape;23;p4"/>
          <p:cNvSpPr/>
          <p:nvPr/>
        </p:nvSpPr>
        <p:spPr>
          <a:xfrm flipH="1">
            <a:off x="-863467" y="-19667"/>
            <a:ext cx="33092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1320500" y="1362600"/>
            <a:ext cx="9790800" cy="44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609585" rtl="0">
              <a:spcBef>
                <a:spcPts val="800"/>
              </a:spcBef>
              <a:spcAft>
                <a:spcPts val="0"/>
              </a:spcAft>
              <a:buSzPts val="3600"/>
              <a:buChar char="▸"/>
              <a:defRPr sz="4800" i="1"/>
            </a:lvl1pPr>
            <a:lvl2pPr marL="1219170" lvl="1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2pPr>
            <a:lvl3pPr marL="1828754" lvl="2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3pPr>
            <a:lvl4pPr marL="2438339" lvl="3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4pPr>
            <a:lvl5pPr marL="3047924" lvl="4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5pPr>
            <a:lvl6pPr marL="3657509" lvl="5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6pPr>
            <a:lvl7pPr marL="4267093" lvl="6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7pPr>
            <a:lvl8pPr marL="4876678" lvl="7" indent="-609585" rtl="0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8pPr>
            <a:lvl9pPr marL="5486263" lvl="8" indent="-609585">
              <a:spcBef>
                <a:spcPts val="0"/>
              </a:spcBef>
              <a:spcAft>
                <a:spcPts val="0"/>
              </a:spcAft>
              <a:buSzPts val="3600"/>
              <a:buChar char="▹"/>
              <a:defRPr sz="4800" i="1"/>
            </a:lvl9pPr>
          </a:lstStyle>
          <a:p>
            <a:endParaRPr/>
          </a:p>
        </p:txBody>
      </p:sp>
      <p:sp>
        <p:nvSpPr>
          <p:cNvPr id="25" name="Google Shape;25;p4"/>
          <p:cNvSpPr txBox="1"/>
          <p:nvPr/>
        </p:nvSpPr>
        <p:spPr>
          <a:xfrm>
            <a:off x="-161533" y="-362467"/>
            <a:ext cx="26076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“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6" name="Google Shape;26;p4"/>
          <p:cNvSpPr/>
          <p:nvPr/>
        </p:nvSpPr>
        <p:spPr>
          <a:xfrm flipH="1">
            <a:off x="1921263" y="-19667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/>
          <p:nvPr/>
        </p:nvSpPr>
        <p:spPr>
          <a:xfrm flipH="1">
            <a:off x="9276399" y="5859533"/>
            <a:ext cx="35252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4"/>
          <p:cNvSpPr txBox="1"/>
          <p:nvPr/>
        </p:nvSpPr>
        <p:spPr>
          <a:xfrm>
            <a:off x="9276633" y="5516733"/>
            <a:ext cx="29152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”</a:t>
            </a:r>
            <a:endParaRPr sz="20000">
              <a:solidFill>
                <a:srgbClr val="FFFFFF"/>
              </a:solidFill>
              <a:latin typeface="Dosis"/>
              <a:ea typeface="Dosis"/>
              <a:cs typeface="Dosis"/>
              <a:sym typeface="Dosis"/>
            </a:endParaRPr>
          </a:p>
        </p:txBody>
      </p:sp>
      <p:sp>
        <p:nvSpPr>
          <p:cNvPr id="29" name="Google Shape;29;p4"/>
          <p:cNvSpPr/>
          <p:nvPr/>
        </p:nvSpPr>
        <p:spPr>
          <a:xfrm flipH="1">
            <a:off x="8835396" y="5859533"/>
            <a:ext cx="994400" cy="998800"/>
          </a:xfrm>
          <a:prstGeom prst="parallelogram">
            <a:avLst>
              <a:gd name="adj" fmla="val 5154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94464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5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32" name="Google Shape;32;p5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33" name="Google Shape;33;p5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5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5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5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body" idx="1"/>
          </p:nvPr>
        </p:nvSpPr>
        <p:spPr>
          <a:xfrm>
            <a:off x="1473200" y="1703500"/>
            <a:ext cx="10109200" cy="48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58786">
              <a:spcBef>
                <a:spcPts val="800"/>
              </a:spcBef>
              <a:spcAft>
                <a:spcPts val="0"/>
              </a:spcAft>
              <a:buSzPts val="3000"/>
              <a:buChar char="▸"/>
              <a:defRPr/>
            </a:lvl1pPr>
            <a:lvl2pPr marL="1219170" lvl="1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828754" lvl="2" indent="-507987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3pPr>
            <a:lvl4pPr marL="2438339" lvl="3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4pPr>
            <a:lvl5pPr marL="3047924" lvl="4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5pPr>
            <a:lvl6pPr marL="3657509" lvl="5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6pPr>
            <a:lvl7pPr marL="4267093" lvl="6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7pPr>
            <a:lvl8pPr marL="4876678" lvl="7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8pPr>
            <a:lvl9pPr marL="5486263" lvl="8" indent="-457189">
              <a:spcBef>
                <a:spcPts val="0"/>
              </a:spcBef>
              <a:spcAft>
                <a:spcPts val="0"/>
              </a:spcAft>
              <a:buSzPts val="1800"/>
              <a:buChar char="▹"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1099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43" name="Google Shape;43;p6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4" name="Google Shape;44;p6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6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" name="Google Shape;46;p6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" name="Google Shape;47;p6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6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9" name="Google Shape;49;p6"/>
          <p:cNvSpPr txBox="1">
            <a:spLocks noGrp="1"/>
          </p:cNvSpPr>
          <p:nvPr>
            <p:ph type="title"/>
          </p:nvPr>
        </p:nvSpPr>
        <p:spPr>
          <a:xfrm>
            <a:off x="1468515" y="363800"/>
            <a:ext cx="10099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 b="0"/>
            </a:lvl9pPr>
          </a:lstStyle>
          <a:p>
            <a:endParaRPr/>
          </a:p>
        </p:txBody>
      </p:sp>
      <p:sp>
        <p:nvSpPr>
          <p:cNvPr id="50" name="Google Shape;50;p6"/>
          <p:cNvSpPr txBox="1">
            <a:spLocks noGrp="1"/>
          </p:cNvSpPr>
          <p:nvPr>
            <p:ph type="body" idx="1"/>
          </p:nvPr>
        </p:nvSpPr>
        <p:spPr>
          <a:xfrm>
            <a:off x="1468500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1" name="Google Shape;51;p6"/>
          <p:cNvSpPr txBox="1">
            <a:spLocks noGrp="1"/>
          </p:cNvSpPr>
          <p:nvPr>
            <p:ph type="body" idx="2"/>
          </p:nvPr>
        </p:nvSpPr>
        <p:spPr>
          <a:xfrm>
            <a:off x="6673265" y="1748733"/>
            <a:ext cx="4909200" cy="471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524920">
              <a:spcBef>
                <a:spcPts val="800"/>
              </a:spcBef>
              <a:spcAft>
                <a:spcPts val="0"/>
              </a:spcAft>
              <a:buSzPts val="2600"/>
              <a:buChar char="▸"/>
              <a:defRPr sz="3467"/>
            </a:lvl1pPr>
            <a:lvl2pPr marL="1219170" lvl="1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2pPr>
            <a:lvl3pPr marL="1828754" lvl="2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3pPr>
            <a:lvl4pPr marL="2438339" lvl="3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4pPr>
            <a:lvl5pPr marL="3047924" lvl="4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5pPr>
            <a:lvl6pPr marL="3657509" lvl="5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6pPr>
            <a:lvl7pPr marL="4267093" lvl="6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7pPr>
            <a:lvl8pPr marL="4876678" lvl="7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8pPr>
            <a:lvl9pPr marL="5486263" lvl="8" indent="-524920">
              <a:spcBef>
                <a:spcPts val="0"/>
              </a:spcBef>
              <a:spcAft>
                <a:spcPts val="0"/>
              </a:spcAft>
              <a:buSzPts val="2600"/>
              <a:buChar char="▹"/>
              <a:defRPr sz="3467"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1333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55" name="Google Shape;55;p7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56" name="Google Shape;56;p7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7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7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" name="Google Shape;59;p7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7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1473200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4869585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8265971" y="1632467"/>
            <a:ext cx="3230800" cy="473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rtl="0">
              <a:spcBef>
                <a:spcPts val="800"/>
              </a:spcBef>
              <a:spcAft>
                <a:spcPts val="0"/>
              </a:spcAft>
              <a:buSzPts val="2000"/>
              <a:buChar char="▸"/>
              <a:defRPr sz="2667"/>
            </a:lvl1pPr>
            <a:lvl2pPr marL="1219170" lvl="1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2pPr>
            <a:lvl3pPr marL="1828754" lvl="2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3pPr>
            <a:lvl4pPr marL="2438339" lvl="3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4pPr>
            <a:lvl5pPr marL="3047924" lvl="4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5pPr>
            <a:lvl6pPr marL="3657509" lvl="5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6pPr>
            <a:lvl7pPr marL="4267093" lvl="6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7pPr>
            <a:lvl8pPr marL="4876678" lvl="7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8pPr>
            <a:lvl9pPr marL="5486263" lvl="8" indent="-474121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 sz="2667"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68511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8"/>
          <p:cNvGrpSpPr/>
          <p:nvPr/>
        </p:nvGrpSpPr>
        <p:grpSpPr>
          <a:xfrm>
            <a:off x="-1204715" y="-50800"/>
            <a:ext cx="14032473" cy="6952867"/>
            <a:chOff x="-903537" y="-38100"/>
            <a:chExt cx="10524355" cy="5214650"/>
          </a:xfrm>
        </p:grpSpPr>
        <p:sp>
          <p:nvSpPr>
            <p:cNvPr id="68" name="Google Shape;68;p8"/>
            <p:cNvSpPr/>
            <p:nvPr/>
          </p:nvSpPr>
          <p:spPr>
            <a:xfrm>
              <a:off x="-55075" y="-38100"/>
              <a:ext cx="3312625" cy="5214650"/>
            </a:xfrm>
            <a:custGeom>
              <a:avLst/>
              <a:gdLst/>
              <a:ahLst/>
              <a:cxnLst/>
              <a:rect l="l" t="t" r="r" b="b"/>
              <a:pathLst>
                <a:path w="132505" h="208586" extrusionOk="0">
                  <a:moveTo>
                    <a:pt x="132505" y="207264"/>
                  </a:moveTo>
                  <a:lnTo>
                    <a:pt x="25063" y="0"/>
                  </a:lnTo>
                  <a:lnTo>
                    <a:pt x="0" y="202"/>
                  </a:lnTo>
                  <a:lnTo>
                    <a:pt x="1322" y="2085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69" name="Google Shape;69;p8"/>
            <p:cNvSpPr/>
            <p:nvPr/>
          </p:nvSpPr>
          <p:spPr>
            <a:xfrm flipH="1">
              <a:off x="-903537" y="-17561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" name="Google Shape;70;p8"/>
            <p:cNvSpPr/>
            <p:nvPr/>
          </p:nvSpPr>
          <p:spPr>
            <a:xfrm flipH="1">
              <a:off x="472134" y="-9525"/>
              <a:ext cx="518400" cy="749100"/>
            </a:xfrm>
            <a:prstGeom prst="parallelogram">
              <a:avLst>
                <a:gd name="adj" fmla="val 7500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" name="Google Shape;71;p8"/>
            <p:cNvSpPr/>
            <p:nvPr/>
          </p:nvSpPr>
          <p:spPr>
            <a:xfrm flipH="1">
              <a:off x="742953" y="272850"/>
              <a:ext cx="7505700" cy="749100"/>
            </a:xfrm>
            <a:prstGeom prst="parallelogram">
              <a:avLst>
                <a:gd name="adj" fmla="val 51542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" name="Google Shape;72;p8"/>
            <p:cNvSpPr/>
            <p:nvPr/>
          </p:nvSpPr>
          <p:spPr>
            <a:xfrm flipH="1">
              <a:off x="7861618" y="272850"/>
              <a:ext cx="1759200" cy="7491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" name="Google Shape;73;p8"/>
            <p:cNvSpPr/>
            <p:nvPr/>
          </p:nvSpPr>
          <p:spPr>
            <a:xfrm flipH="1">
              <a:off x="990375" y="4925850"/>
              <a:ext cx="8369700" cy="228000"/>
            </a:xfrm>
            <a:prstGeom prst="parallelogram">
              <a:avLst>
                <a:gd name="adj" fmla="val 51542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613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Image background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rgbClr val="FFFFFF">
              <a:alpha val="17690"/>
            </a:srgbClr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79" name="Google Shape;79;p9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0" name="Google Shape;80;p9"/>
          <p:cNvSpPr/>
          <p:nvPr/>
        </p:nvSpPr>
        <p:spPr>
          <a:xfrm flipH="1">
            <a:off x="990604" y="363800"/>
            <a:ext cx="10007600" cy="998800"/>
          </a:xfrm>
          <a:prstGeom prst="parallelogram">
            <a:avLst>
              <a:gd name="adj" fmla="val 51542"/>
            </a:avLst>
          </a:prstGeom>
          <a:solidFill>
            <a:srgbClr val="222222">
              <a:alpha val="64620"/>
            </a:srgb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1" name="Google Shape;81;p9"/>
          <p:cNvSpPr/>
          <p:nvPr/>
        </p:nvSpPr>
        <p:spPr>
          <a:xfrm flipH="1">
            <a:off x="10482157" y="363800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" name="Google Shape;82;p9"/>
          <p:cNvSpPr/>
          <p:nvPr/>
        </p:nvSpPr>
        <p:spPr>
          <a:xfrm flipH="1">
            <a:off x="1320500" y="6567800"/>
            <a:ext cx="11159600" cy="3040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" name="Google Shape;83;p9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50639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-73433" y="-50800"/>
            <a:ext cx="4416833" cy="6952867"/>
          </a:xfrm>
          <a:custGeom>
            <a:avLst/>
            <a:gdLst/>
            <a:ahLst/>
            <a:cxnLst/>
            <a:rect l="l" t="t" r="r" b="b"/>
            <a:pathLst>
              <a:path w="132505" h="208586" extrusionOk="0">
                <a:moveTo>
                  <a:pt x="132505" y="207264"/>
                </a:moveTo>
                <a:lnTo>
                  <a:pt x="25063" y="0"/>
                </a:lnTo>
                <a:lnTo>
                  <a:pt x="0" y="202"/>
                </a:lnTo>
                <a:lnTo>
                  <a:pt x="1322" y="20858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87" name="Google Shape;87;p10"/>
          <p:cNvSpPr/>
          <p:nvPr/>
        </p:nvSpPr>
        <p:spPr>
          <a:xfrm flipH="1">
            <a:off x="990604" y="5875067"/>
            <a:ext cx="10007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8" name="Google Shape;88;p10"/>
          <p:cNvSpPr/>
          <p:nvPr/>
        </p:nvSpPr>
        <p:spPr>
          <a:xfrm flipH="1">
            <a:off x="10482157" y="5875067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9" name="Google Shape;89;p10"/>
          <p:cNvSpPr/>
          <p:nvPr/>
        </p:nvSpPr>
        <p:spPr>
          <a:xfrm flipH="1">
            <a:off x="-1204716" y="-23415"/>
            <a:ext cx="2345600" cy="998800"/>
          </a:xfrm>
          <a:prstGeom prst="parallelogram">
            <a:avLst>
              <a:gd name="adj" fmla="val 5154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0" name="Google Shape;90;p10"/>
          <p:cNvSpPr/>
          <p:nvPr/>
        </p:nvSpPr>
        <p:spPr>
          <a:xfrm flipH="1">
            <a:off x="629512" y="-12700"/>
            <a:ext cx="691200" cy="998800"/>
          </a:xfrm>
          <a:prstGeom prst="parallelogram">
            <a:avLst>
              <a:gd name="adj" fmla="val 75009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1"/>
          </p:nvPr>
        </p:nvSpPr>
        <p:spPr>
          <a:xfrm>
            <a:off x="1498600" y="5875067"/>
            <a:ext cx="8983200" cy="9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2400">
                <a:solidFill>
                  <a:srgbClr val="FFFFFF"/>
                </a:solidFill>
              </a:defRPr>
            </a:lvl1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595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3200" y="368100"/>
            <a:ext cx="8966000" cy="9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3200" y="1600200"/>
            <a:ext cx="10109200" cy="49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Roboto"/>
              <a:buChar char="▹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ctr">
              <a:buNone/>
              <a:defRPr sz="1733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7135034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3"/>
          <p:cNvSpPr txBox="1"/>
          <p:nvPr/>
        </p:nvSpPr>
        <p:spPr>
          <a:xfrm>
            <a:off x="4583576" y="975601"/>
            <a:ext cx="7384562" cy="29565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PROPOSED SOLUTION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Conduct a campaign mobilization for inspections in the nodes by fulfilling all work orders due for a 3 – 4-month period with the same trip.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Prioritization, scope and develop a 2022 yearly campaign inspection plan 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Estimate the cost of savings in terms of ETC, logistics, feeding and accommodation.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7" name="Google Shape;457;p43"/>
          <p:cNvSpPr txBox="1">
            <a:spLocks noGrp="1"/>
          </p:cNvSpPr>
          <p:nvPr>
            <p:ph type="title" idx="4294967295"/>
          </p:nvPr>
        </p:nvSpPr>
        <p:spPr>
          <a:xfrm>
            <a:off x="1265598" y="0"/>
            <a:ext cx="9777839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Bauhaus 93" panose="04030905020B02020C02" pitchFamily="82" charset="0"/>
                <a:ea typeface="Roboto" panose="02000000000000000000" pitchFamily="2" charset="0"/>
              </a:rPr>
              <a:t>CAMPAIGN MOBILIZATION FOR INSPECTION RESOURCE OPTIMIZATION </a:t>
            </a:r>
          </a:p>
        </p:txBody>
      </p:sp>
      <p:sp>
        <p:nvSpPr>
          <p:cNvPr id="458" name="Google Shape;458;p4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793200" cy="975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" sz="17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4</a:t>
            </a:r>
            <a:endParaRPr kumimoji="0" sz="17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3" name="Google Shape;463;p43"/>
          <p:cNvSpPr txBox="1"/>
          <p:nvPr/>
        </p:nvSpPr>
        <p:spPr>
          <a:xfrm>
            <a:off x="9645760" y="3932127"/>
            <a:ext cx="2322376" cy="2610299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2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5" name="Google Shape;465;p43"/>
          <p:cNvSpPr txBox="1"/>
          <p:nvPr/>
        </p:nvSpPr>
        <p:spPr>
          <a:xfrm>
            <a:off x="362983" y="975601"/>
            <a:ext cx="4109972" cy="2956527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PROBLEM STATEMENT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" sz="1067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COVID restrictions require inspectors to undergo  ETC and COVID tests before going to the field. This has increased costs, schedule, and HSE implications.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The number of workorders may not be completed if the same number of inspectors are used since the schedule is now longer for site visits.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PM co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mpliance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may not be achieved if resources are not optimized.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000000"/>
              </a:buClr>
              <a:buSzTx/>
              <a:buFont typeface="+mj-lt"/>
              <a:buAutoNum type="arabicPeriod"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3"/>
          <p:cNvSpPr/>
          <p:nvPr/>
        </p:nvSpPr>
        <p:spPr>
          <a:xfrm>
            <a:off x="9796008" y="6162040"/>
            <a:ext cx="332165" cy="288533"/>
          </a:xfrm>
          <a:custGeom>
            <a:avLst/>
            <a:gdLst/>
            <a:ahLst/>
            <a:cxnLst/>
            <a:rect l="l" t="t" r="r" b="b"/>
            <a:pathLst>
              <a:path w="15247" h="16075" fill="none" extrusionOk="0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solidFill>
            <a:schemeClr val="bg1"/>
          </a:solidFill>
          <a:ln w="12175" cap="rnd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459" name="Google Shape;459;p43"/>
          <p:cNvSpPr txBox="1"/>
          <p:nvPr/>
        </p:nvSpPr>
        <p:spPr>
          <a:xfrm>
            <a:off x="362981" y="3921523"/>
            <a:ext cx="8433245" cy="26209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POTENTIAL BENEFIT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Optimized cost of resources (logistics, accommodation, ETC costs) _ </a:t>
            </a: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highlight>
                  <a:srgbClr val="FFFF00"/>
                </a:highlight>
                <a:uLnTx/>
                <a:uFillTx/>
                <a:latin typeface="Roboto"/>
                <a:ea typeface="Roboto"/>
                <a:cs typeface="Roboto"/>
                <a:sym typeface="Roboto"/>
              </a:rPr>
              <a:t>$60,000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Improved working conditions and flexibility to attend to </a:t>
            </a: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adhoc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 and Technical ASSIST </a:t>
            </a:r>
          </a:p>
          <a:p>
            <a:pPr marL="228600" marR="0" lvl="0" indent="-228600" algn="l" defTabSz="1219170" rtl="0" eaLnBrk="1" fontAlgn="auto" latinLnBrk="0" hangingPunct="1">
              <a:lnSpc>
                <a:spcPct val="100000"/>
              </a:lnSpc>
              <a:spcBef>
                <a:spcPts val="533"/>
              </a:spcBef>
              <a:spcAft>
                <a:spcPts val="533"/>
              </a:spcAft>
              <a:buClr>
                <a:srgbClr val="222222"/>
              </a:buClr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Achieve PM compliance </a:t>
            </a:r>
          </a:p>
        </p:txBody>
      </p:sp>
      <p:sp>
        <p:nvSpPr>
          <p:cNvPr id="470" name="Google Shape;470;p43"/>
          <p:cNvSpPr/>
          <p:nvPr/>
        </p:nvSpPr>
        <p:spPr>
          <a:xfrm>
            <a:off x="3887225" y="1132508"/>
            <a:ext cx="340396" cy="224183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sp>
        <p:nvSpPr>
          <p:cNvPr id="501" name="Google Shape;501;p43"/>
          <p:cNvSpPr/>
          <p:nvPr/>
        </p:nvSpPr>
        <p:spPr>
          <a:xfrm>
            <a:off x="11413605" y="1028505"/>
            <a:ext cx="415415" cy="332169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86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  <a:sym typeface="Arial"/>
            </a:endParaRPr>
          </a:p>
        </p:txBody>
      </p:sp>
      <p:grpSp>
        <p:nvGrpSpPr>
          <p:cNvPr id="472" name="Google Shape;472;p43"/>
          <p:cNvGrpSpPr/>
          <p:nvPr/>
        </p:nvGrpSpPr>
        <p:grpSpPr>
          <a:xfrm>
            <a:off x="7916934" y="3998309"/>
            <a:ext cx="417700" cy="315145"/>
            <a:chOff x="4604550" y="3714775"/>
            <a:chExt cx="439625" cy="319075"/>
          </a:xfrm>
        </p:grpSpPr>
        <p:sp>
          <p:nvSpPr>
            <p:cNvPr id="473" name="Google Shape;473;p43"/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l" t="t" r="r" b="b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474" name="Google Shape;474;p43"/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l" t="t" r="r" b="b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sz="1867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  <p:sp>
        <p:nvSpPr>
          <p:cNvPr id="64" name="Google Shape;457;p43">
            <a:extLst>
              <a:ext uri="{FF2B5EF4-FFF2-40B4-BE49-F238E27FC236}">
                <a16:creationId xmlns:a16="http://schemas.microsoft.com/office/drawing/2014/main" id="{6A3D40D8-7972-45F5-B07B-97B5103AE1EA}"/>
              </a:ext>
            </a:extLst>
          </p:cNvPr>
          <p:cNvSpPr txBox="1">
            <a:spLocks/>
          </p:cNvSpPr>
          <p:nvPr/>
        </p:nvSpPr>
        <p:spPr>
          <a:xfrm>
            <a:off x="10128174" y="6095469"/>
            <a:ext cx="1839961" cy="4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osis"/>
              <a:buNone/>
              <a:defRPr sz="2400" b="0" i="0" u="none" strike="noStrike" cap="none">
                <a:solidFill>
                  <a:schemeClr val="lt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Dosis"/>
              <a:buNone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Dosis"/>
                <a:sym typeface="Dosis"/>
              </a:rPr>
              <a:t>CIVIL META TEAM</a:t>
            </a:r>
          </a:p>
        </p:txBody>
      </p:sp>
      <p:sp>
        <p:nvSpPr>
          <p:cNvPr id="15" name="Star: 32 Points 14">
            <a:extLst>
              <a:ext uri="{FF2B5EF4-FFF2-40B4-BE49-F238E27FC236}">
                <a16:creationId xmlns:a16="http://schemas.microsoft.com/office/drawing/2014/main" id="{EB50F911-AFF2-426F-BED1-748BF2FC6D1E}"/>
              </a:ext>
            </a:extLst>
          </p:cNvPr>
          <p:cNvSpPr/>
          <p:nvPr/>
        </p:nvSpPr>
        <p:spPr>
          <a:xfrm>
            <a:off x="9768040" y="4360845"/>
            <a:ext cx="2180736" cy="1695778"/>
          </a:xfrm>
          <a:prstGeom prst="star32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78E3B2-C1E1-4597-9674-3DB432109F8E}"/>
              </a:ext>
            </a:extLst>
          </p:cNvPr>
          <p:cNvSpPr txBox="1"/>
          <p:nvPr/>
        </p:nvSpPr>
        <p:spPr>
          <a:xfrm>
            <a:off x="537060" y="5271793"/>
            <a:ext cx="6700330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IMPLEMENTATION PLAN &amp; VALUE DRIVERS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Download 2023  Year PM Work plan from SAP 	                       (L1) 	  –   End Dec, 2023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Design Campaign Inspection Program and engage Inspectors (L2)	  -     End  Jan. 2023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Execute inspection  plan and estimate monthly cost savings    (L3)   -      Monthly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AutoNum type="alphaLcPeriod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222222"/>
                </a:solidFill>
                <a:effectLst/>
                <a:uLnTx/>
                <a:uFillTx/>
                <a:latin typeface="Roboto"/>
                <a:ea typeface="Roboto"/>
                <a:cs typeface="+mn-cs"/>
              </a:rPr>
              <a:t>Receive feedback on improvement areas for 2023                      (L4)	  -     End  August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222222"/>
              </a:solidFill>
              <a:effectLst/>
              <a:uLnTx/>
              <a:uFillTx/>
              <a:latin typeface="Roboto"/>
              <a:ea typeface="Roboto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0450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>
        <p15:prstTrans prst="pageCurlDouble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William template">
  <a:themeElements>
    <a:clrScheme name="Custom 347">
      <a:dk1>
        <a:srgbClr val="222222"/>
      </a:dk1>
      <a:lt1>
        <a:srgbClr val="FFFFFF"/>
      </a:lt1>
      <a:dk2>
        <a:srgbClr val="666666"/>
      </a:dk2>
      <a:lt2>
        <a:srgbClr val="F3F3F3"/>
      </a:lt2>
      <a:accent1>
        <a:srgbClr val="FF8700"/>
      </a:accent1>
      <a:accent2>
        <a:srgbClr val="FFB840"/>
      </a:accent2>
      <a:accent3>
        <a:srgbClr val="333333"/>
      </a:accent3>
      <a:accent4>
        <a:srgbClr val="9B9796"/>
      </a:accent4>
      <a:accent5>
        <a:srgbClr val="C9C3BD"/>
      </a:accent5>
      <a:accent6>
        <a:srgbClr val="96C94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235</Words>
  <Application>Microsoft Office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Dosis</vt:lpstr>
      <vt:lpstr>Arial</vt:lpstr>
      <vt:lpstr>Roboto</vt:lpstr>
      <vt:lpstr>Calibri</vt:lpstr>
      <vt:lpstr>Bauhaus 93</vt:lpstr>
      <vt:lpstr>William template</vt:lpstr>
      <vt:lpstr>CAMPAIGN MOBILIZATION FOR INSPECTION RESOURCE OPTIMIZATION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MOBILIZATION FOR INSPECTION RESOURCE OPTIMIZATION </dc:title>
  <dc:creator>Uduka, Okoro SPDC-UPC/G/UST</dc:creator>
  <cp:lastModifiedBy>Uduka, Okoro SPDC-UPC/G/UST</cp:lastModifiedBy>
  <cp:revision>1</cp:revision>
  <dcterms:created xsi:type="dcterms:W3CDTF">2023-01-24T07:48:42Z</dcterms:created>
  <dcterms:modified xsi:type="dcterms:W3CDTF">2023-01-24T07:49:03Z</dcterms:modified>
</cp:coreProperties>
</file>