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47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2134D0-78BC-40F9-93D4-4E181CB53BAF}" type="datetimeFigureOut">
              <a:rPr lang="en-US" smtClean="0"/>
              <a:t>3/22/2025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2481C-62F0-40A2-9C2D-9BAC1381456C}" type="slidenum">
              <a:rPr lang="en-US" smtClean="0"/>
              <a:t>‹#›</a:t>
            </a:fld>
            <a:endParaRPr lang="en-US"/>
          </a:p>
        </p:txBody>
      </p:sp>
    </p:spTree>
    <p:extLst>
      <p:ext uri="{BB962C8B-B14F-4D97-AF65-F5344CB8AC3E}">
        <p14:creationId xmlns:p14="http://schemas.microsoft.com/office/powerpoint/2010/main" val="3708574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b="0" i="0" u="none" strike="noStrike" baseline="0" dirty="0"/>
              <a:t>Activity list</a:t>
            </a:r>
          </a:p>
          <a:p>
            <a:pPr marL="171450" indent="-171450">
              <a:buFont typeface="Wingdings" panose="05000000000000000000" pitchFamily="2" charset="2"/>
              <a:buChar char="Ø"/>
            </a:pPr>
            <a:r>
              <a:rPr lang="en-US" sz="1200" b="0" i="0" u="none" strike="noStrike" baseline="0" dirty="0"/>
              <a:t>Rig-Up Equipment To Roof</a:t>
            </a:r>
          </a:p>
          <a:p>
            <a:pPr marL="171450" indent="-171450">
              <a:buFont typeface="Wingdings" panose="05000000000000000000" pitchFamily="2" charset="2"/>
              <a:buChar char="Ø"/>
            </a:pPr>
            <a:r>
              <a:rPr lang="en-US" sz="1200" b="0" i="0" u="none" strike="noStrike" baseline="0" dirty="0"/>
              <a:t>Quick-Look –Visual Inspection</a:t>
            </a:r>
          </a:p>
          <a:p>
            <a:pPr marL="171450" indent="-171450">
              <a:buFont typeface="Wingdings" panose="05000000000000000000" pitchFamily="2" charset="2"/>
              <a:buChar char="Ø"/>
            </a:pPr>
            <a:r>
              <a:rPr lang="en-US" sz="1200" b="0" i="0" u="none" strike="noStrike" baseline="0" dirty="0"/>
              <a:t>Online floor scanning using UT Method.</a:t>
            </a:r>
          </a:p>
          <a:p>
            <a:pPr marL="171450" indent="-171450">
              <a:buFont typeface="Wingdings" panose="05000000000000000000" pitchFamily="2" charset="2"/>
              <a:buChar char="Ø"/>
            </a:pPr>
            <a:r>
              <a:rPr lang="en-US" sz="1200" dirty="0"/>
              <a:t>Annular Plates SRUT</a:t>
            </a:r>
            <a:endParaRPr lang="en-US" sz="1200" b="0" i="0" u="none" strike="noStrike" baseline="0" dirty="0"/>
          </a:p>
          <a:p>
            <a:pPr marL="171450" indent="-171450">
              <a:buFont typeface="Wingdings" panose="05000000000000000000" pitchFamily="2" charset="2"/>
              <a:buChar char="Ø"/>
            </a:pPr>
            <a:r>
              <a:rPr lang="en-US" sz="1200" dirty="0"/>
              <a:t>Shell Course, Roof Plates Scanning with UT Crawler</a:t>
            </a:r>
            <a:endParaRPr lang="en-US" sz="1200" b="0" i="0" u="none" strike="noStrike" baseline="0" dirty="0"/>
          </a:p>
          <a:p>
            <a:pPr marL="171450" indent="-171450">
              <a:buFont typeface="Wingdings" panose="05000000000000000000" pitchFamily="2" charset="2"/>
              <a:buChar char="Ø"/>
            </a:pPr>
            <a:r>
              <a:rPr lang="en-US" sz="1200" b="0" i="0" u="none" strike="noStrike" baseline="0" dirty="0"/>
              <a:t>Rig-Down Equipment </a:t>
            </a:r>
          </a:p>
          <a:p>
            <a:pPr marL="171450" indent="-171450">
              <a:buFont typeface="Wingdings" panose="05000000000000000000" pitchFamily="2" charset="2"/>
              <a:buChar char="Ø"/>
            </a:pPr>
            <a:r>
              <a:rPr lang="en-US" sz="1200" b="0" i="0" u="none" strike="noStrike" baseline="0" dirty="0"/>
              <a:t>Analysis and Reporting</a:t>
            </a:r>
          </a:p>
          <a:p>
            <a:endParaRPr lang="en-GB" dirty="0"/>
          </a:p>
        </p:txBody>
      </p:sp>
      <p:sp>
        <p:nvSpPr>
          <p:cNvPr id="4" name="Slide Number Placeholder 3"/>
          <p:cNvSpPr>
            <a:spLocks noGrp="1"/>
          </p:cNvSpPr>
          <p:nvPr>
            <p:ph type="sldNum" sz="quarter" idx="10"/>
          </p:nvPr>
        </p:nvSpPr>
        <p:spPr/>
        <p:txBody>
          <a:bodyPr/>
          <a:lstStyle/>
          <a:p>
            <a:fld id="{2335EA2F-0635-4F42-8676-CB413CD0ADA1}" type="slidenum">
              <a:rPr lang="en-GB" smtClean="0"/>
              <a:t>1</a:t>
            </a:fld>
            <a:endParaRPr lang="en-GB"/>
          </a:p>
        </p:txBody>
      </p:sp>
    </p:spTree>
    <p:extLst>
      <p:ext uri="{BB962C8B-B14F-4D97-AF65-F5344CB8AC3E}">
        <p14:creationId xmlns:p14="http://schemas.microsoft.com/office/powerpoint/2010/main" val="284614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83AF-6222-38DC-BB11-A26DF55D81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1FFAC1-3B97-FB15-A5B4-452831412B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3A8385-D680-99A4-C0C6-67B259B6E972}"/>
              </a:ext>
            </a:extLst>
          </p:cNvPr>
          <p:cNvSpPr>
            <a:spLocks noGrp="1"/>
          </p:cNvSpPr>
          <p:nvPr>
            <p:ph type="dt" sz="half" idx="10"/>
          </p:nvPr>
        </p:nvSpPr>
        <p:spPr/>
        <p:txBody>
          <a:bodyPr/>
          <a:lstStyle/>
          <a:p>
            <a:fld id="{B1140F5A-144B-4855-AB2F-1267A13CAEB3}" type="datetimeFigureOut">
              <a:rPr lang="en-US" smtClean="0"/>
              <a:t>3/22/2025</a:t>
            </a:fld>
            <a:endParaRPr lang="en-US"/>
          </a:p>
        </p:txBody>
      </p:sp>
      <p:sp>
        <p:nvSpPr>
          <p:cNvPr id="5" name="Footer Placeholder 4">
            <a:extLst>
              <a:ext uri="{FF2B5EF4-FFF2-40B4-BE49-F238E27FC236}">
                <a16:creationId xmlns:a16="http://schemas.microsoft.com/office/drawing/2014/main" id="{2618ACD8-133B-709F-7FFA-E1D1D6CCE5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0EA2D-FEDC-8D67-38B2-9D421D297C46}"/>
              </a:ext>
            </a:extLst>
          </p:cNvPr>
          <p:cNvSpPr>
            <a:spLocks noGrp="1"/>
          </p:cNvSpPr>
          <p:nvPr>
            <p:ph type="sldNum" sz="quarter" idx="12"/>
          </p:nvPr>
        </p:nvSpPr>
        <p:spPr/>
        <p:txBody>
          <a:bodyPr/>
          <a:lstStyle/>
          <a:p>
            <a:fld id="{E11066DB-BDF3-4483-B370-76521E85A213}" type="slidenum">
              <a:rPr lang="en-US" smtClean="0"/>
              <a:t>‹#›</a:t>
            </a:fld>
            <a:endParaRPr lang="en-US"/>
          </a:p>
        </p:txBody>
      </p:sp>
    </p:spTree>
    <p:extLst>
      <p:ext uri="{BB962C8B-B14F-4D97-AF65-F5344CB8AC3E}">
        <p14:creationId xmlns:p14="http://schemas.microsoft.com/office/powerpoint/2010/main" val="208095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6731-17BD-477C-7832-A95BFBBD61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C99530-4A0F-E084-2177-809B900F19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AD36C-B998-31F4-D4FE-E25601390C10}"/>
              </a:ext>
            </a:extLst>
          </p:cNvPr>
          <p:cNvSpPr>
            <a:spLocks noGrp="1"/>
          </p:cNvSpPr>
          <p:nvPr>
            <p:ph type="dt" sz="half" idx="10"/>
          </p:nvPr>
        </p:nvSpPr>
        <p:spPr/>
        <p:txBody>
          <a:bodyPr/>
          <a:lstStyle/>
          <a:p>
            <a:fld id="{B1140F5A-144B-4855-AB2F-1267A13CAEB3}" type="datetimeFigureOut">
              <a:rPr lang="en-US" smtClean="0"/>
              <a:t>3/22/2025</a:t>
            </a:fld>
            <a:endParaRPr lang="en-US"/>
          </a:p>
        </p:txBody>
      </p:sp>
      <p:sp>
        <p:nvSpPr>
          <p:cNvPr id="5" name="Footer Placeholder 4">
            <a:extLst>
              <a:ext uri="{FF2B5EF4-FFF2-40B4-BE49-F238E27FC236}">
                <a16:creationId xmlns:a16="http://schemas.microsoft.com/office/drawing/2014/main" id="{4902810C-C1EB-2E64-C173-31E3E1F1E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820FF-767C-DCCC-420B-87EC4E50321E}"/>
              </a:ext>
            </a:extLst>
          </p:cNvPr>
          <p:cNvSpPr>
            <a:spLocks noGrp="1"/>
          </p:cNvSpPr>
          <p:nvPr>
            <p:ph type="sldNum" sz="quarter" idx="12"/>
          </p:nvPr>
        </p:nvSpPr>
        <p:spPr/>
        <p:txBody>
          <a:bodyPr/>
          <a:lstStyle/>
          <a:p>
            <a:fld id="{E11066DB-BDF3-4483-B370-76521E85A213}" type="slidenum">
              <a:rPr lang="en-US" smtClean="0"/>
              <a:t>‹#›</a:t>
            </a:fld>
            <a:endParaRPr lang="en-US"/>
          </a:p>
        </p:txBody>
      </p:sp>
    </p:spTree>
    <p:extLst>
      <p:ext uri="{BB962C8B-B14F-4D97-AF65-F5344CB8AC3E}">
        <p14:creationId xmlns:p14="http://schemas.microsoft.com/office/powerpoint/2010/main" val="4151782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D36A8F-CF82-3AC1-74BF-04938A113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F5610D-8665-D640-CD67-35C3212CE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E8093-0A8D-0732-7A75-83BC274084B2}"/>
              </a:ext>
            </a:extLst>
          </p:cNvPr>
          <p:cNvSpPr>
            <a:spLocks noGrp="1"/>
          </p:cNvSpPr>
          <p:nvPr>
            <p:ph type="dt" sz="half" idx="10"/>
          </p:nvPr>
        </p:nvSpPr>
        <p:spPr/>
        <p:txBody>
          <a:bodyPr/>
          <a:lstStyle/>
          <a:p>
            <a:fld id="{B1140F5A-144B-4855-AB2F-1267A13CAEB3}" type="datetimeFigureOut">
              <a:rPr lang="en-US" smtClean="0"/>
              <a:t>3/22/2025</a:t>
            </a:fld>
            <a:endParaRPr lang="en-US"/>
          </a:p>
        </p:txBody>
      </p:sp>
      <p:sp>
        <p:nvSpPr>
          <p:cNvPr id="5" name="Footer Placeholder 4">
            <a:extLst>
              <a:ext uri="{FF2B5EF4-FFF2-40B4-BE49-F238E27FC236}">
                <a16:creationId xmlns:a16="http://schemas.microsoft.com/office/drawing/2014/main" id="{70A7E270-8F74-89E0-6B2C-B909C9B86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BDFD4-3CE3-F523-43E2-2C31320E9123}"/>
              </a:ext>
            </a:extLst>
          </p:cNvPr>
          <p:cNvSpPr>
            <a:spLocks noGrp="1"/>
          </p:cNvSpPr>
          <p:nvPr>
            <p:ph type="sldNum" sz="quarter" idx="12"/>
          </p:nvPr>
        </p:nvSpPr>
        <p:spPr/>
        <p:txBody>
          <a:bodyPr/>
          <a:lstStyle/>
          <a:p>
            <a:fld id="{E11066DB-BDF3-4483-B370-76521E85A213}" type="slidenum">
              <a:rPr lang="en-US" smtClean="0"/>
              <a:t>‹#›</a:t>
            </a:fld>
            <a:endParaRPr lang="en-US"/>
          </a:p>
        </p:txBody>
      </p:sp>
    </p:spTree>
    <p:extLst>
      <p:ext uri="{BB962C8B-B14F-4D97-AF65-F5344CB8AC3E}">
        <p14:creationId xmlns:p14="http://schemas.microsoft.com/office/powerpoint/2010/main" val="2602949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9DB3-E36C-5D4A-5375-8FA088D94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872CBD-559D-E738-A993-B34492B007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F7D7A-DF29-4AAA-0C25-69CEC8288B75}"/>
              </a:ext>
            </a:extLst>
          </p:cNvPr>
          <p:cNvSpPr>
            <a:spLocks noGrp="1"/>
          </p:cNvSpPr>
          <p:nvPr>
            <p:ph type="dt" sz="half" idx="10"/>
          </p:nvPr>
        </p:nvSpPr>
        <p:spPr/>
        <p:txBody>
          <a:bodyPr/>
          <a:lstStyle/>
          <a:p>
            <a:fld id="{B1140F5A-144B-4855-AB2F-1267A13CAEB3}" type="datetimeFigureOut">
              <a:rPr lang="en-US" smtClean="0"/>
              <a:t>3/22/2025</a:t>
            </a:fld>
            <a:endParaRPr lang="en-US"/>
          </a:p>
        </p:txBody>
      </p:sp>
      <p:sp>
        <p:nvSpPr>
          <p:cNvPr id="5" name="Footer Placeholder 4">
            <a:extLst>
              <a:ext uri="{FF2B5EF4-FFF2-40B4-BE49-F238E27FC236}">
                <a16:creationId xmlns:a16="http://schemas.microsoft.com/office/drawing/2014/main" id="{8BAD46E8-945F-D027-33EE-EF0CBC6BE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AD474-2961-DD99-64FC-EAB3A11D40C5}"/>
              </a:ext>
            </a:extLst>
          </p:cNvPr>
          <p:cNvSpPr>
            <a:spLocks noGrp="1"/>
          </p:cNvSpPr>
          <p:nvPr>
            <p:ph type="sldNum" sz="quarter" idx="12"/>
          </p:nvPr>
        </p:nvSpPr>
        <p:spPr/>
        <p:txBody>
          <a:bodyPr/>
          <a:lstStyle/>
          <a:p>
            <a:fld id="{E11066DB-BDF3-4483-B370-76521E85A213}" type="slidenum">
              <a:rPr lang="en-US" smtClean="0"/>
              <a:t>‹#›</a:t>
            </a:fld>
            <a:endParaRPr lang="en-US"/>
          </a:p>
        </p:txBody>
      </p:sp>
    </p:spTree>
    <p:extLst>
      <p:ext uri="{BB962C8B-B14F-4D97-AF65-F5344CB8AC3E}">
        <p14:creationId xmlns:p14="http://schemas.microsoft.com/office/powerpoint/2010/main" val="235172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1596-F35E-631F-0E87-B5C2932C19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EA7C32-E46A-6F73-760A-AA253D299D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672145-B8D8-2890-E2E7-4CAB2E0DABF7}"/>
              </a:ext>
            </a:extLst>
          </p:cNvPr>
          <p:cNvSpPr>
            <a:spLocks noGrp="1"/>
          </p:cNvSpPr>
          <p:nvPr>
            <p:ph type="dt" sz="half" idx="10"/>
          </p:nvPr>
        </p:nvSpPr>
        <p:spPr/>
        <p:txBody>
          <a:bodyPr/>
          <a:lstStyle/>
          <a:p>
            <a:fld id="{B1140F5A-144B-4855-AB2F-1267A13CAEB3}" type="datetimeFigureOut">
              <a:rPr lang="en-US" smtClean="0"/>
              <a:t>3/22/2025</a:t>
            </a:fld>
            <a:endParaRPr lang="en-US"/>
          </a:p>
        </p:txBody>
      </p:sp>
      <p:sp>
        <p:nvSpPr>
          <p:cNvPr id="5" name="Footer Placeholder 4">
            <a:extLst>
              <a:ext uri="{FF2B5EF4-FFF2-40B4-BE49-F238E27FC236}">
                <a16:creationId xmlns:a16="http://schemas.microsoft.com/office/drawing/2014/main" id="{B985B488-6602-94A5-6310-691E3986E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B27D2-29B1-8B77-2F6C-8639A208A1ED}"/>
              </a:ext>
            </a:extLst>
          </p:cNvPr>
          <p:cNvSpPr>
            <a:spLocks noGrp="1"/>
          </p:cNvSpPr>
          <p:nvPr>
            <p:ph type="sldNum" sz="quarter" idx="12"/>
          </p:nvPr>
        </p:nvSpPr>
        <p:spPr/>
        <p:txBody>
          <a:bodyPr/>
          <a:lstStyle/>
          <a:p>
            <a:fld id="{E11066DB-BDF3-4483-B370-76521E85A213}" type="slidenum">
              <a:rPr lang="en-US" smtClean="0"/>
              <a:t>‹#›</a:t>
            </a:fld>
            <a:endParaRPr lang="en-US"/>
          </a:p>
        </p:txBody>
      </p:sp>
    </p:spTree>
    <p:extLst>
      <p:ext uri="{BB962C8B-B14F-4D97-AF65-F5344CB8AC3E}">
        <p14:creationId xmlns:p14="http://schemas.microsoft.com/office/powerpoint/2010/main" val="153802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1FFC-3351-168C-CA04-5CF8410B1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A53777-47DD-36B6-A8CE-042C37DA74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0A0106-C8F0-839A-399D-C6FD842519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39B2E0-C54A-9108-F909-543DE5B286E8}"/>
              </a:ext>
            </a:extLst>
          </p:cNvPr>
          <p:cNvSpPr>
            <a:spLocks noGrp="1"/>
          </p:cNvSpPr>
          <p:nvPr>
            <p:ph type="dt" sz="half" idx="10"/>
          </p:nvPr>
        </p:nvSpPr>
        <p:spPr/>
        <p:txBody>
          <a:bodyPr/>
          <a:lstStyle/>
          <a:p>
            <a:fld id="{B1140F5A-144B-4855-AB2F-1267A13CAEB3}" type="datetimeFigureOut">
              <a:rPr lang="en-US" smtClean="0"/>
              <a:t>3/22/2025</a:t>
            </a:fld>
            <a:endParaRPr lang="en-US"/>
          </a:p>
        </p:txBody>
      </p:sp>
      <p:sp>
        <p:nvSpPr>
          <p:cNvPr id="6" name="Footer Placeholder 5">
            <a:extLst>
              <a:ext uri="{FF2B5EF4-FFF2-40B4-BE49-F238E27FC236}">
                <a16:creationId xmlns:a16="http://schemas.microsoft.com/office/drawing/2014/main" id="{15BF1F38-F1F5-2E21-040D-7A985883ED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FCAE8C-5536-650F-B2BC-E61A948541D0}"/>
              </a:ext>
            </a:extLst>
          </p:cNvPr>
          <p:cNvSpPr>
            <a:spLocks noGrp="1"/>
          </p:cNvSpPr>
          <p:nvPr>
            <p:ph type="sldNum" sz="quarter" idx="12"/>
          </p:nvPr>
        </p:nvSpPr>
        <p:spPr/>
        <p:txBody>
          <a:bodyPr/>
          <a:lstStyle/>
          <a:p>
            <a:fld id="{E11066DB-BDF3-4483-B370-76521E85A213}" type="slidenum">
              <a:rPr lang="en-US" smtClean="0"/>
              <a:t>‹#›</a:t>
            </a:fld>
            <a:endParaRPr lang="en-US"/>
          </a:p>
        </p:txBody>
      </p:sp>
    </p:spTree>
    <p:extLst>
      <p:ext uri="{BB962C8B-B14F-4D97-AF65-F5344CB8AC3E}">
        <p14:creationId xmlns:p14="http://schemas.microsoft.com/office/powerpoint/2010/main" val="15649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068D-E0A7-CD0A-EB0A-213589D16E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38AB142-C8D7-D158-2A5B-EE12618D8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1A5BA1-58E3-C34A-A8A4-A50CBEB56E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31C9EB-90E4-F3CE-8516-C41E815102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A61073-DB91-8318-9423-4249D88A9E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F8BD98-7536-CE41-5191-DED2ABE59538}"/>
              </a:ext>
            </a:extLst>
          </p:cNvPr>
          <p:cNvSpPr>
            <a:spLocks noGrp="1"/>
          </p:cNvSpPr>
          <p:nvPr>
            <p:ph type="dt" sz="half" idx="10"/>
          </p:nvPr>
        </p:nvSpPr>
        <p:spPr/>
        <p:txBody>
          <a:bodyPr/>
          <a:lstStyle/>
          <a:p>
            <a:fld id="{B1140F5A-144B-4855-AB2F-1267A13CAEB3}" type="datetimeFigureOut">
              <a:rPr lang="en-US" smtClean="0"/>
              <a:t>3/22/2025</a:t>
            </a:fld>
            <a:endParaRPr lang="en-US"/>
          </a:p>
        </p:txBody>
      </p:sp>
      <p:sp>
        <p:nvSpPr>
          <p:cNvPr id="8" name="Footer Placeholder 7">
            <a:extLst>
              <a:ext uri="{FF2B5EF4-FFF2-40B4-BE49-F238E27FC236}">
                <a16:creationId xmlns:a16="http://schemas.microsoft.com/office/drawing/2014/main" id="{DAAF8C21-7D8F-A6C4-CB27-8B9317DC7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4852CA-6D0F-9060-BBE1-C01460991A54}"/>
              </a:ext>
            </a:extLst>
          </p:cNvPr>
          <p:cNvSpPr>
            <a:spLocks noGrp="1"/>
          </p:cNvSpPr>
          <p:nvPr>
            <p:ph type="sldNum" sz="quarter" idx="12"/>
          </p:nvPr>
        </p:nvSpPr>
        <p:spPr/>
        <p:txBody>
          <a:bodyPr/>
          <a:lstStyle/>
          <a:p>
            <a:fld id="{E11066DB-BDF3-4483-B370-76521E85A213}" type="slidenum">
              <a:rPr lang="en-US" smtClean="0"/>
              <a:t>‹#›</a:t>
            </a:fld>
            <a:endParaRPr lang="en-US"/>
          </a:p>
        </p:txBody>
      </p:sp>
    </p:spTree>
    <p:extLst>
      <p:ext uri="{BB962C8B-B14F-4D97-AF65-F5344CB8AC3E}">
        <p14:creationId xmlns:p14="http://schemas.microsoft.com/office/powerpoint/2010/main" val="44018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1D28-EA15-4CDC-2C6E-5D671638A5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8E228B-00A3-7204-3507-858193E5D885}"/>
              </a:ext>
            </a:extLst>
          </p:cNvPr>
          <p:cNvSpPr>
            <a:spLocks noGrp="1"/>
          </p:cNvSpPr>
          <p:nvPr>
            <p:ph type="dt" sz="half" idx="10"/>
          </p:nvPr>
        </p:nvSpPr>
        <p:spPr/>
        <p:txBody>
          <a:bodyPr/>
          <a:lstStyle/>
          <a:p>
            <a:fld id="{B1140F5A-144B-4855-AB2F-1267A13CAEB3}" type="datetimeFigureOut">
              <a:rPr lang="en-US" smtClean="0"/>
              <a:t>3/22/2025</a:t>
            </a:fld>
            <a:endParaRPr lang="en-US"/>
          </a:p>
        </p:txBody>
      </p:sp>
      <p:sp>
        <p:nvSpPr>
          <p:cNvPr id="4" name="Footer Placeholder 3">
            <a:extLst>
              <a:ext uri="{FF2B5EF4-FFF2-40B4-BE49-F238E27FC236}">
                <a16:creationId xmlns:a16="http://schemas.microsoft.com/office/drawing/2014/main" id="{D3086C9F-428B-05AA-B13B-32E691FAF6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000C9B-3D7C-E3E7-44AF-0F94E0A78051}"/>
              </a:ext>
            </a:extLst>
          </p:cNvPr>
          <p:cNvSpPr>
            <a:spLocks noGrp="1"/>
          </p:cNvSpPr>
          <p:nvPr>
            <p:ph type="sldNum" sz="quarter" idx="12"/>
          </p:nvPr>
        </p:nvSpPr>
        <p:spPr/>
        <p:txBody>
          <a:bodyPr/>
          <a:lstStyle/>
          <a:p>
            <a:fld id="{E11066DB-BDF3-4483-B370-76521E85A213}" type="slidenum">
              <a:rPr lang="en-US" smtClean="0"/>
              <a:t>‹#›</a:t>
            </a:fld>
            <a:endParaRPr lang="en-US"/>
          </a:p>
        </p:txBody>
      </p:sp>
    </p:spTree>
    <p:extLst>
      <p:ext uri="{BB962C8B-B14F-4D97-AF65-F5344CB8AC3E}">
        <p14:creationId xmlns:p14="http://schemas.microsoft.com/office/powerpoint/2010/main" val="222479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00DBA-EDE0-0380-5E83-083614185C20}"/>
              </a:ext>
            </a:extLst>
          </p:cNvPr>
          <p:cNvSpPr>
            <a:spLocks noGrp="1"/>
          </p:cNvSpPr>
          <p:nvPr>
            <p:ph type="dt" sz="half" idx="10"/>
          </p:nvPr>
        </p:nvSpPr>
        <p:spPr/>
        <p:txBody>
          <a:bodyPr/>
          <a:lstStyle/>
          <a:p>
            <a:fld id="{B1140F5A-144B-4855-AB2F-1267A13CAEB3}" type="datetimeFigureOut">
              <a:rPr lang="en-US" smtClean="0"/>
              <a:t>3/22/2025</a:t>
            </a:fld>
            <a:endParaRPr lang="en-US"/>
          </a:p>
        </p:txBody>
      </p:sp>
      <p:sp>
        <p:nvSpPr>
          <p:cNvPr id="3" name="Footer Placeholder 2">
            <a:extLst>
              <a:ext uri="{FF2B5EF4-FFF2-40B4-BE49-F238E27FC236}">
                <a16:creationId xmlns:a16="http://schemas.microsoft.com/office/drawing/2014/main" id="{5C35D4B3-CCA1-99B7-F6CD-593A817C40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EB69E3-467A-44C4-E559-65803A57D8A7}"/>
              </a:ext>
            </a:extLst>
          </p:cNvPr>
          <p:cNvSpPr>
            <a:spLocks noGrp="1"/>
          </p:cNvSpPr>
          <p:nvPr>
            <p:ph type="sldNum" sz="quarter" idx="12"/>
          </p:nvPr>
        </p:nvSpPr>
        <p:spPr/>
        <p:txBody>
          <a:bodyPr/>
          <a:lstStyle/>
          <a:p>
            <a:fld id="{E11066DB-BDF3-4483-B370-76521E85A213}" type="slidenum">
              <a:rPr lang="en-US" smtClean="0"/>
              <a:t>‹#›</a:t>
            </a:fld>
            <a:endParaRPr lang="en-US"/>
          </a:p>
        </p:txBody>
      </p:sp>
    </p:spTree>
    <p:extLst>
      <p:ext uri="{BB962C8B-B14F-4D97-AF65-F5344CB8AC3E}">
        <p14:creationId xmlns:p14="http://schemas.microsoft.com/office/powerpoint/2010/main" val="322018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E0BF-E783-CDFF-A224-A54395769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EC3A41-C192-EE45-95F7-DFEC726FB5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467D37-C007-C2BC-1305-0B019A2EC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550F4-6944-9A67-7F68-A1D39C7DE628}"/>
              </a:ext>
            </a:extLst>
          </p:cNvPr>
          <p:cNvSpPr>
            <a:spLocks noGrp="1"/>
          </p:cNvSpPr>
          <p:nvPr>
            <p:ph type="dt" sz="half" idx="10"/>
          </p:nvPr>
        </p:nvSpPr>
        <p:spPr/>
        <p:txBody>
          <a:bodyPr/>
          <a:lstStyle/>
          <a:p>
            <a:fld id="{B1140F5A-144B-4855-AB2F-1267A13CAEB3}" type="datetimeFigureOut">
              <a:rPr lang="en-US" smtClean="0"/>
              <a:t>3/22/2025</a:t>
            </a:fld>
            <a:endParaRPr lang="en-US"/>
          </a:p>
        </p:txBody>
      </p:sp>
      <p:sp>
        <p:nvSpPr>
          <p:cNvPr id="6" name="Footer Placeholder 5">
            <a:extLst>
              <a:ext uri="{FF2B5EF4-FFF2-40B4-BE49-F238E27FC236}">
                <a16:creationId xmlns:a16="http://schemas.microsoft.com/office/drawing/2014/main" id="{FB66CEF2-D99F-B863-6DB5-EF53949BE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3537C2-6A39-F2A7-C82B-D21F8FAC2FD5}"/>
              </a:ext>
            </a:extLst>
          </p:cNvPr>
          <p:cNvSpPr>
            <a:spLocks noGrp="1"/>
          </p:cNvSpPr>
          <p:nvPr>
            <p:ph type="sldNum" sz="quarter" idx="12"/>
          </p:nvPr>
        </p:nvSpPr>
        <p:spPr/>
        <p:txBody>
          <a:bodyPr/>
          <a:lstStyle/>
          <a:p>
            <a:fld id="{E11066DB-BDF3-4483-B370-76521E85A213}" type="slidenum">
              <a:rPr lang="en-US" smtClean="0"/>
              <a:t>‹#›</a:t>
            </a:fld>
            <a:endParaRPr lang="en-US"/>
          </a:p>
        </p:txBody>
      </p:sp>
    </p:spTree>
    <p:extLst>
      <p:ext uri="{BB962C8B-B14F-4D97-AF65-F5344CB8AC3E}">
        <p14:creationId xmlns:p14="http://schemas.microsoft.com/office/powerpoint/2010/main" val="398129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D834-1C9D-7A31-49C8-1881186DDE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5E4893-88A4-31F8-341C-11B27007B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CFE0AB-2974-C498-D196-4223993CD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17EDD3-AE78-7B2D-5C5B-9D0DCCA24E0A}"/>
              </a:ext>
            </a:extLst>
          </p:cNvPr>
          <p:cNvSpPr>
            <a:spLocks noGrp="1"/>
          </p:cNvSpPr>
          <p:nvPr>
            <p:ph type="dt" sz="half" idx="10"/>
          </p:nvPr>
        </p:nvSpPr>
        <p:spPr/>
        <p:txBody>
          <a:bodyPr/>
          <a:lstStyle/>
          <a:p>
            <a:fld id="{B1140F5A-144B-4855-AB2F-1267A13CAEB3}" type="datetimeFigureOut">
              <a:rPr lang="en-US" smtClean="0"/>
              <a:t>3/22/2025</a:t>
            </a:fld>
            <a:endParaRPr lang="en-US"/>
          </a:p>
        </p:txBody>
      </p:sp>
      <p:sp>
        <p:nvSpPr>
          <p:cNvPr id="6" name="Footer Placeholder 5">
            <a:extLst>
              <a:ext uri="{FF2B5EF4-FFF2-40B4-BE49-F238E27FC236}">
                <a16:creationId xmlns:a16="http://schemas.microsoft.com/office/drawing/2014/main" id="{70908D48-8111-1C3F-8886-88B2C6556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BD8973-81AB-996A-C708-A208C62FB3A4}"/>
              </a:ext>
            </a:extLst>
          </p:cNvPr>
          <p:cNvSpPr>
            <a:spLocks noGrp="1"/>
          </p:cNvSpPr>
          <p:nvPr>
            <p:ph type="sldNum" sz="quarter" idx="12"/>
          </p:nvPr>
        </p:nvSpPr>
        <p:spPr/>
        <p:txBody>
          <a:bodyPr/>
          <a:lstStyle/>
          <a:p>
            <a:fld id="{E11066DB-BDF3-4483-B370-76521E85A213}" type="slidenum">
              <a:rPr lang="en-US" smtClean="0"/>
              <a:t>‹#›</a:t>
            </a:fld>
            <a:endParaRPr lang="en-US"/>
          </a:p>
        </p:txBody>
      </p:sp>
    </p:spTree>
    <p:extLst>
      <p:ext uri="{BB962C8B-B14F-4D97-AF65-F5344CB8AC3E}">
        <p14:creationId xmlns:p14="http://schemas.microsoft.com/office/powerpoint/2010/main" val="85341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88930A-D0D9-E586-E246-1E3943C572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C21935-5C91-BFCC-5B00-40B4AC72CE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E1028-5EF2-6B6A-3DEB-1E51C519F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140F5A-144B-4855-AB2F-1267A13CAEB3}" type="datetimeFigureOut">
              <a:rPr lang="en-US" smtClean="0"/>
              <a:t>3/22/2025</a:t>
            </a:fld>
            <a:endParaRPr lang="en-US"/>
          </a:p>
        </p:txBody>
      </p:sp>
      <p:sp>
        <p:nvSpPr>
          <p:cNvPr id="5" name="Footer Placeholder 4">
            <a:extLst>
              <a:ext uri="{FF2B5EF4-FFF2-40B4-BE49-F238E27FC236}">
                <a16:creationId xmlns:a16="http://schemas.microsoft.com/office/drawing/2014/main" id="{E21809DD-55F0-27D9-C516-1B392CF5E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E437B20-762A-FA80-98EF-33E148F124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11066DB-BDF3-4483-B370-76521E85A213}" type="slidenum">
              <a:rPr lang="en-US" smtClean="0"/>
              <a:t>‹#›</a:t>
            </a:fld>
            <a:endParaRPr lang="en-US"/>
          </a:p>
        </p:txBody>
      </p:sp>
    </p:spTree>
    <p:extLst>
      <p:ext uri="{BB962C8B-B14F-4D97-AF65-F5344CB8AC3E}">
        <p14:creationId xmlns:p14="http://schemas.microsoft.com/office/powerpoint/2010/main" val="3435948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BA216E21-98E6-4655-9518-3FF738EBBED3}"/>
              </a:ext>
            </a:extLst>
          </p:cNvPr>
          <p:cNvSpPr>
            <a:spLocks noGrp="1"/>
          </p:cNvSpPr>
          <p:nvPr>
            <p:ph type="ftr" sz="quarter" idx="3"/>
          </p:nvPr>
        </p:nvSpPr>
        <p:spPr/>
        <p:txBody>
          <a:bodyPr/>
          <a:lstStyle/>
          <a:p>
            <a:pPr>
              <a:defRPr/>
            </a:pPr>
            <a:r>
              <a:rPr lang="en-GB" dirty="0"/>
              <a:t> </a:t>
            </a:r>
          </a:p>
        </p:txBody>
      </p:sp>
      <p:sp>
        <p:nvSpPr>
          <p:cNvPr id="8" name="Title 1">
            <a:extLst>
              <a:ext uri="{FF2B5EF4-FFF2-40B4-BE49-F238E27FC236}">
                <a16:creationId xmlns:a16="http://schemas.microsoft.com/office/drawing/2014/main" id="{816F1AD0-3A4C-4567-B5F4-5A39EF1EC1C5}"/>
              </a:ext>
            </a:extLst>
          </p:cNvPr>
          <p:cNvSpPr>
            <a:spLocks noGrp="1"/>
          </p:cNvSpPr>
          <p:nvPr>
            <p:ph type="title"/>
          </p:nvPr>
        </p:nvSpPr>
        <p:spPr>
          <a:xfrm>
            <a:off x="507999" y="66561"/>
            <a:ext cx="11141076" cy="457200"/>
          </a:xfrm>
        </p:spPr>
        <p:txBody>
          <a:bodyPr>
            <a:normAutofit fontScale="90000"/>
          </a:bodyPr>
          <a:lstStyle/>
          <a:p>
            <a:pPr algn="ctr">
              <a:defRPr/>
            </a:pPr>
            <a:r>
              <a:rPr lang="en-US" sz="1800" dirty="0">
                <a:effectLst/>
              </a:rPr>
              <a:t>Flowline Inspection Cost savings/ Avoidance through </a:t>
            </a:r>
            <a:r>
              <a:rPr lang="en-US" sz="1800" dirty="0" err="1">
                <a:effectLst/>
              </a:rPr>
              <a:t>Sisterline</a:t>
            </a:r>
            <a:r>
              <a:rPr lang="en-US" sz="1800" dirty="0">
                <a:effectLst/>
              </a:rPr>
              <a:t> Approach</a:t>
            </a:r>
            <a:br>
              <a:rPr lang="en-US" sz="1800" dirty="0">
                <a:effectLst/>
                <a:latin typeface="Calibri" panose="020F0502020204030204" pitchFamily="34" charset="0"/>
                <a:ea typeface="Aptos" panose="020B0004020202020204" pitchFamily="34" charset="0"/>
              </a:rPr>
            </a:br>
            <a:endParaRPr lang="en-US" sz="1800" b="1" dirty="0">
              <a:latin typeface="Futura Medium" panose="00000400000000000000" pitchFamily="2" charset="0"/>
            </a:endParaRPr>
          </a:p>
        </p:txBody>
      </p:sp>
      <p:sp>
        <p:nvSpPr>
          <p:cNvPr id="11" name="Text Placeholder 2">
            <a:extLst>
              <a:ext uri="{FF2B5EF4-FFF2-40B4-BE49-F238E27FC236}">
                <a16:creationId xmlns:a16="http://schemas.microsoft.com/office/drawing/2014/main" id="{9FF54BA4-34AB-4A78-B1FF-2D729FEEF574}"/>
              </a:ext>
            </a:extLst>
          </p:cNvPr>
          <p:cNvSpPr txBox="1">
            <a:spLocks/>
          </p:cNvSpPr>
          <p:nvPr/>
        </p:nvSpPr>
        <p:spPr>
          <a:xfrm>
            <a:off x="507999" y="560167"/>
            <a:ext cx="11141076" cy="2228527"/>
          </a:xfrm>
          <a:prstGeom prst="rect">
            <a:avLst/>
          </a:prstGeom>
          <a:solidFill>
            <a:schemeClr val="bg1">
              <a:lumMod val="95000"/>
            </a:schemeClr>
          </a:solidFill>
          <a:ln>
            <a:solidFill>
              <a:schemeClr val="tx1">
                <a:lumMod val="75000"/>
              </a:schemeClr>
            </a:solidFill>
          </a:ln>
        </p:spPr>
        <p:txBody>
          <a:bodyPr/>
          <a:lstStyle/>
          <a:p>
            <a:r>
              <a:rPr lang="en-GB" sz="1200" b="1" u="sng" dirty="0">
                <a:solidFill>
                  <a:schemeClr val="accent4">
                    <a:lumMod val="50000"/>
                  </a:schemeClr>
                </a:solidFill>
                <a:latin typeface="Segoe Sans"/>
              </a:rPr>
              <a:t>Business Case:</a:t>
            </a:r>
          </a:p>
          <a:p>
            <a:pPr>
              <a:tabLst>
                <a:tab pos="457200" algn="l"/>
              </a:tabLst>
            </a:pPr>
            <a:r>
              <a:rPr lang="en-US" sz="1200" dirty="0">
                <a:solidFill>
                  <a:schemeClr val="accent4">
                    <a:lumMod val="50000"/>
                  </a:schemeClr>
                </a:solidFill>
                <a:effectLst/>
                <a:latin typeface="Segoe Sans"/>
                <a:ea typeface="Times New Roman" panose="02020603050405020304" pitchFamily="18" charset="0"/>
                <a:cs typeface="Arial" panose="020B0604020202020204" pitchFamily="34" charset="0"/>
              </a:rPr>
              <a:t>SPDC has over 30 lines in need of internal inspection. This inspection will cost the company over $200k per line requiring a hefty spend of $6M. Opportunity exist to apply inspection outcom</a:t>
            </a:r>
            <a:r>
              <a:rPr lang="en-US" sz="1200" dirty="0">
                <a:solidFill>
                  <a:schemeClr val="accent4">
                    <a:lumMod val="50000"/>
                  </a:schemeClr>
                </a:solidFill>
                <a:latin typeface="Segoe Sans"/>
                <a:ea typeface="Times New Roman" panose="02020603050405020304" pitchFamily="18" charset="0"/>
                <a:cs typeface="Arial" panose="020B0604020202020204" pitchFamily="34" charset="0"/>
              </a:rPr>
              <a:t>e from one line extrapolated to other lines in the same reservoir (</a:t>
            </a:r>
            <a:r>
              <a:rPr lang="en-US" sz="1200" dirty="0" err="1">
                <a:solidFill>
                  <a:schemeClr val="accent4">
                    <a:lumMod val="50000"/>
                  </a:schemeClr>
                </a:solidFill>
                <a:effectLst/>
                <a:latin typeface="Segoe Sans"/>
                <a:ea typeface="Times New Roman" panose="02020603050405020304" pitchFamily="18" charset="0"/>
                <a:cs typeface="Arial" panose="020B0604020202020204" pitchFamily="34" charset="0"/>
              </a:rPr>
              <a:t>sisterline</a:t>
            </a:r>
            <a:r>
              <a:rPr lang="en-US" sz="1200" dirty="0" err="1">
                <a:solidFill>
                  <a:schemeClr val="accent4">
                    <a:lumMod val="50000"/>
                  </a:schemeClr>
                </a:solidFill>
                <a:latin typeface="Segoe Sans"/>
                <a:ea typeface="Times New Roman" panose="02020603050405020304" pitchFamily="18" charset="0"/>
                <a:cs typeface="Arial" panose="020B0604020202020204" pitchFamily="34" charset="0"/>
              </a:rPr>
              <a:t>s</a:t>
            </a:r>
            <a:r>
              <a:rPr lang="en-US" sz="1200" dirty="0">
                <a:solidFill>
                  <a:schemeClr val="accent4">
                    <a:lumMod val="50000"/>
                  </a:schemeClr>
                </a:solidFill>
                <a:latin typeface="Segoe Sans"/>
                <a:ea typeface="Times New Roman" panose="02020603050405020304" pitchFamily="18" charset="0"/>
                <a:cs typeface="Arial" panose="020B0604020202020204" pitchFamily="34" charset="0"/>
              </a:rPr>
              <a:t>). This approach when fully implemented will result in cost savings and avoidance due to optimized inspection task execution. Further benefit from this approach is the optimized deferment requirement incurred during the deployment of inspection task of affected lines.</a:t>
            </a:r>
            <a:endParaRPr lang="en-GB" sz="1200" dirty="0">
              <a:solidFill>
                <a:schemeClr val="accent4">
                  <a:lumMod val="50000"/>
                </a:schemeClr>
              </a:solidFill>
              <a:latin typeface="Segoe Sans"/>
            </a:endParaRPr>
          </a:p>
          <a:p>
            <a:pPr lvl="0"/>
            <a:r>
              <a:rPr lang="en-GB" sz="1200" b="1" u="sng" dirty="0">
                <a:solidFill>
                  <a:schemeClr val="accent4">
                    <a:lumMod val="50000"/>
                  </a:schemeClr>
                </a:solidFill>
                <a:latin typeface="Segoe Sans"/>
              </a:rPr>
              <a:t>Objective:</a:t>
            </a:r>
          </a:p>
          <a:p>
            <a:pPr marR="0" lvl="0">
              <a:spcBef>
                <a:spcPts val="0"/>
              </a:spcBef>
              <a:spcAft>
                <a:spcPts val="0"/>
              </a:spcAft>
              <a:tabLst>
                <a:tab pos="457200" algn="l"/>
              </a:tabLst>
            </a:pPr>
            <a:r>
              <a:rPr lang="en-US" sz="1200" dirty="0">
                <a:solidFill>
                  <a:schemeClr val="accent4">
                    <a:lumMod val="50000"/>
                  </a:schemeClr>
                </a:solidFill>
                <a:effectLst/>
                <a:latin typeface="Segoe Sans"/>
                <a:ea typeface="Times New Roman" panose="02020603050405020304" pitchFamily="18" charset="0"/>
                <a:cs typeface="Arial" panose="020B0604020202020204" pitchFamily="34" charset="0"/>
              </a:rPr>
              <a:t>1. Risk-based deployment of com</a:t>
            </a:r>
            <a:r>
              <a:rPr lang="en-US" sz="1200" dirty="0">
                <a:solidFill>
                  <a:schemeClr val="accent4">
                    <a:lumMod val="50000"/>
                  </a:schemeClr>
                </a:solidFill>
                <a:latin typeface="Segoe Sans"/>
                <a:ea typeface="Times New Roman" panose="02020603050405020304" pitchFamily="18" charset="0"/>
                <a:cs typeface="Arial" panose="020B0604020202020204" pitchFamily="34" charset="0"/>
              </a:rPr>
              <a:t>bined inspection strategies including </a:t>
            </a:r>
            <a:r>
              <a:rPr lang="en-US" sz="1200" dirty="0">
                <a:solidFill>
                  <a:schemeClr val="accent4">
                    <a:lumMod val="50000"/>
                  </a:schemeClr>
                </a:solidFill>
                <a:effectLst/>
                <a:latin typeface="Segoe Sans"/>
                <a:ea typeface="Times New Roman" panose="02020603050405020304" pitchFamily="18" charset="0"/>
                <a:cs typeface="Arial" panose="020B0604020202020204" pitchFamily="34" charset="0"/>
              </a:rPr>
              <a:t>Intelligent Pigging (IP), type 2 UT and fluid sampling for integrity assessment of red banded lines</a:t>
            </a:r>
            <a:endParaRPr lang="en-US" sz="1200" dirty="0">
              <a:solidFill>
                <a:schemeClr val="accent4">
                  <a:lumMod val="50000"/>
                </a:schemeClr>
              </a:solidFill>
              <a:effectLst/>
              <a:latin typeface="Segoe Sans"/>
              <a:ea typeface="Calibri" panose="020F0502020204030204" pitchFamily="34" charset="0"/>
              <a:cs typeface="Arial" panose="020B0604020202020204" pitchFamily="34" charset="0"/>
            </a:endParaRPr>
          </a:p>
          <a:p>
            <a:pPr marR="0" lvl="0">
              <a:spcBef>
                <a:spcPts val="0"/>
              </a:spcBef>
              <a:spcAft>
                <a:spcPts val="0"/>
              </a:spcAft>
              <a:tabLst>
                <a:tab pos="457200" algn="l"/>
              </a:tabLst>
            </a:pPr>
            <a:r>
              <a:rPr lang="en-US" sz="1200" dirty="0">
                <a:solidFill>
                  <a:schemeClr val="accent4">
                    <a:lumMod val="50000"/>
                  </a:schemeClr>
                </a:solidFill>
                <a:effectLst/>
                <a:latin typeface="Segoe Sans"/>
                <a:ea typeface="Times New Roman" panose="02020603050405020304" pitchFamily="18" charset="0"/>
                <a:cs typeface="Arial" panose="020B0604020202020204" pitchFamily="34" charset="0"/>
              </a:rPr>
              <a:t>2. Combination of dig-up verification (type 2 UT) and fluid sampling deployed as option for ILI</a:t>
            </a:r>
            <a:endParaRPr lang="en-US" sz="1200" dirty="0">
              <a:solidFill>
                <a:schemeClr val="accent4">
                  <a:lumMod val="50000"/>
                </a:schemeClr>
              </a:solidFill>
              <a:effectLst/>
              <a:latin typeface="Segoe Sans"/>
              <a:ea typeface="Calibri" panose="020F0502020204030204" pitchFamily="34" charset="0"/>
              <a:cs typeface="Arial" panose="020B0604020202020204" pitchFamily="34" charset="0"/>
            </a:endParaRPr>
          </a:p>
          <a:p>
            <a:pPr marR="0" lvl="0">
              <a:spcBef>
                <a:spcPts val="0"/>
              </a:spcBef>
              <a:spcAft>
                <a:spcPts val="0"/>
              </a:spcAft>
              <a:tabLst>
                <a:tab pos="457200" algn="l"/>
              </a:tabLst>
            </a:pPr>
            <a:r>
              <a:rPr lang="en-US" sz="1200" dirty="0">
                <a:solidFill>
                  <a:schemeClr val="accent4">
                    <a:lumMod val="50000"/>
                  </a:schemeClr>
                </a:solidFill>
                <a:effectLst/>
                <a:latin typeface="Segoe Sans"/>
                <a:ea typeface="Times New Roman" panose="02020603050405020304" pitchFamily="18" charset="0"/>
                <a:cs typeface="Arial" panose="020B0604020202020204" pitchFamily="34" charset="0"/>
              </a:rPr>
              <a:t>3. Outcome of the intelligent pigging on candidate lines will be used for integrity status advice on other lines (also called Sister lines) from sister reservoirs</a:t>
            </a:r>
          </a:p>
          <a:p>
            <a:pPr marR="0" lvl="0">
              <a:spcBef>
                <a:spcPts val="0"/>
              </a:spcBef>
              <a:spcAft>
                <a:spcPts val="0"/>
              </a:spcAft>
              <a:tabLst>
                <a:tab pos="457200" algn="l"/>
              </a:tabLst>
            </a:pPr>
            <a:r>
              <a:rPr lang="en-US" sz="1200" dirty="0">
                <a:solidFill>
                  <a:schemeClr val="accent4">
                    <a:lumMod val="50000"/>
                  </a:schemeClr>
                </a:solidFill>
                <a:latin typeface="Segoe Sans"/>
                <a:ea typeface="Times New Roman" panose="02020603050405020304" pitchFamily="18" charset="0"/>
                <a:cs typeface="Arial" panose="020B0604020202020204" pitchFamily="34" charset="0"/>
              </a:rPr>
              <a:t>4. Outcomes of the type 2 UT and fluid sampling used for </a:t>
            </a:r>
            <a:r>
              <a:rPr lang="en-US" sz="1200" dirty="0">
                <a:solidFill>
                  <a:schemeClr val="accent4">
                    <a:lumMod val="50000"/>
                  </a:schemeClr>
                </a:solidFill>
                <a:effectLst/>
                <a:latin typeface="Segoe Sans"/>
                <a:ea typeface="Times New Roman" panose="02020603050405020304" pitchFamily="18" charset="0"/>
                <a:cs typeface="Arial" panose="020B0604020202020204" pitchFamily="34" charset="0"/>
              </a:rPr>
              <a:t>integrity status advice on candidate lines </a:t>
            </a:r>
            <a:endParaRPr lang="en-US" sz="1200" b="0" i="0" u="none" strike="noStrike" baseline="0" dirty="0">
              <a:solidFill>
                <a:schemeClr val="accent4">
                  <a:lumMod val="50000"/>
                </a:schemeClr>
              </a:solidFill>
              <a:latin typeface="Segoe Sans"/>
            </a:endParaRPr>
          </a:p>
          <a:p>
            <a:pPr algn="l"/>
            <a:endParaRPr lang="en-US" sz="1800" b="0" i="0" u="none" strike="noStrike" baseline="0" dirty="0">
              <a:solidFill>
                <a:schemeClr val="accent4">
                  <a:lumMod val="50000"/>
                </a:schemeClr>
              </a:solidFill>
              <a:latin typeface="Segoe Sans"/>
            </a:endParaRPr>
          </a:p>
          <a:p>
            <a:pPr marL="228600" indent="-228600" algn="l">
              <a:buAutoNum type="arabicPeriod"/>
            </a:pPr>
            <a:endParaRPr lang="en-US" sz="1200" b="0" i="0" u="none" strike="noStrike" baseline="0" dirty="0">
              <a:solidFill>
                <a:schemeClr val="accent4">
                  <a:lumMod val="50000"/>
                </a:schemeClr>
              </a:solidFill>
              <a:latin typeface="Segoe Sans"/>
            </a:endParaRPr>
          </a:p>
          <a:p>
            <a:pPr algn="l"/>
            <a:endParaRPr lang="en-US" sz="1800" b="0" i="0" u="none" strike="noStrike" baseline="0" dirty="0">
              <a:solidFill>
                <a:schemeClr val="accent4">
                  <a:lumMod val="50000"/>
                </a:schemeClr>
              </a:solidFill>
              <a:latin typeface="Segoe Sans"/>
            </a:endParaRPr>
          </a:p>
          <a:p>
            <a:pPr algn="l"/>
            <a:endParaRPr lang="en-US" sz="1800" b="0" i="0" u="none" strike="noStrike" baseline="0" dirty="0">
              <a:solidFill>
                <a:schemeClr val="accent4">
                  <a:lumMod val="50000"/>
                </a:schemeClr>
              </a:solidFill>
              <a:latin typeface="Segoe Sans"/>
            </a:endParaRPr>
          </a:p>
          <a:p>
            <a:pPr marL="228600" indent="-228600" algn="l">
              <a:buAutoNum type="arabicPeriod"/>
            </a:pPr>
            <a:endParaRPr lang="en-US" sz="1200" b="0" i="0" u="none" strike="noStrike" baseline="0" dirty="0">
              <a:solidFill>
                <a:schemeClr val="accent4">
                  <a:lumMod val="50000"/>
                </a:schemeClr>
              </a:solidFill>
              <a:latin typeface="Segoe Sans"/>
            </a:endParaRPr>
          </a:p>
          <a:p>
            <a:pPr lvl="0"/>
            <a:endParaRPr lang="en-US" sz="1200" dirty="0">
              <a:solidFill>
                <a:schemeClr val="accent4">
                  <a:lumMod val="50000"/>
                </a:schemeClr>
              </a:solidFill>
              <a:latin typeface="Segoe Sans"/>
              <a:cs typeface="Times New Roman"/>
            </a:endParaRPr>
          </a:p>
          <a:p>
            <a:pPr algn="just" defTabSz="914400">
              <a:spcAft>
                <a:spcPts val="500"/>
              </a:spcAft>
              <a:defRPr/>
            </a:pPr>
            <a:endParaRPr lang="en-US" sz="1400" dirty="0">
              <a:solidFill>
                <a:schemeClr val="accent4">
                  <a:lumMod val="50000"/>
                </a:schemeClr>
              </a:solidFill>
              <a:latin typeface="Segoe Sans"/>
            </a:endParaRPr>
          </a:p>
        </p:txBody>
      </p:sp>
      <p:sp>
        <p:nvSpPr>
          <p:cNvPr id="12" name="Text Placeholder 2">
            <a:extLst>
              <a:ext uri="{FF2B5EF4-FFF2-40B4-BE49-F238E27FC236}">
                <a16:creationId xmlns:a16="http://schemas.microsoft.com/office/drawing/2014/main" id="{8854CCCD-8D85-4E79-B603-F63DE409FBB4}"/>
              </a:ext>
            </a:extLst>
          </p:cNvPr>
          <p:cNvSpPr txBox="1">
            <a:spLocks/>
          </p:cNvSpPr>
          <p:nvPr/>
        </p:nvSpPr>
        <p:spPr>
          <a:xfrm>
            <a:off x="8983132" y="2842076"/>
            <a:ext cx="2675467" cy="1988160"/>
          </a:xfrm>
          <a:prstGeom prst="rect">
            <a:avLst/>
          </a:prstGeom>
          <a:solidFill>
            <a:schemeClr val="accent2">
              <a:lumMod val="20000"/>
              <a:lumOff val="80000"/>
            </a:schemeClr>
          </a:solidFill>
          <a:ln>
            <a:solidFill>
              <a:schemeClr val="tx1">
                <a:lumMod val="75000"/>
              </a:schemeClr>
            </a:solidFill>
          </a:ln>
        </p:spPr>
        <p:txBody>
          <a:bodyPr/>
          <a:lstStyle/>
          <a:p>
            <a:pPr algn="just" defTabSz="914400">
              <a:spcAft>
                <a:spcPts val="500"/>
              </a:spcAft>
              <a:defRPr/>
            </a:pPr>
            <a:r>
              <a:rPr lang="en-GB" sz="1200" b="1" u="sng" dirty="0">
                <a:solidFill>
                  <a:schemeClr val="accent4">
                    <a:lumMod val="50000"/>
                  </a:schemeClr>
                </a:solidFill>
                <a:latin typeface="Segoe Sans"/>
              </a:rPr>
              <a:t>High-level Timeline:</a:t>
            </a:r>
            <a:endParaRPr lang="en-GB" sz="1200" dirty="0">
              <a:solidFill>
                <a:schemeClr val="accent4">
                  <a:lumMod val="50000"/>
                </a:schemeClr>
              </a:solidFill>
              <a:latin typeface="Segoe Sans"/>
            </a:endParaRPr>
          </a:p>
          <a:p>
            <a:pPr marL="171450" indent="-171450" defTabSz="914400">
              <a:buFont typeface="Wingdings" pitchFamily="2" charset="2"/>
              <a:buChar char="§"/>
              <a:defRPr/>
            </a:pPr>
            <a:r>
              <a:rPr lang="en-GB" sz="1200" dirty="0">
                <a:solidFill>
                  <a:schemeClr val="accent4">
                    <a:lumMod val="50000"/>
                  </a:schemeClr>
                </a:solidFill>
                <a:latin typeface="Segoe Sans"/>
              </a:rPr>
              <a:t>Secure Budget: March 2025</a:t>
            </a:r>
          </a:p>
          <a:p>
            <a:pPr marL="171450" indent="-171450" defTabSz="914400">
              <a:buFont typeface="Wingdings" pitchFamily="2" charset="2"/>
              <a:buChar char="§"/>
              <a:defRPr/>
            </a:pPr>
            <a:r>
              <a:rPr lang="en-GB" sz="1200" dirty="0">
                <a:solidFill>
                  <a:schemeClr val="accent4">
                    <a:lumMod val="50000"/>
                  </a:schemeClr>
                </a:solidFill>
                <a:latin typeface="Segoe Sans"/>
              </a:rPr>
              <a:t>Complete Planned Inspections activity: Nov 2025</a:t>
            </a:r>
          </a:p>
          <a:p>
            <a:pPr marL="171450" indent="-171450">
              <a:spcBef>
                <a:spcPts val="300"/>
              </a:spcBef>
              <a:buFont typeface="Wingdings" pitchFamily="2" charset="2"/>
              <a:buChar char="§"/>
              <a:defRPr/>
            </a:pPr>
            <a:r>
              <a:rPr lang="en-US" sz="1200" dirty="0">
                <a:solidFill>
                  <a:schemeClr val="accent4">
                    <a:lumMod val="50000"/>
                  </a:schemeClr>
                </a:solidFill>
                <a:latin typeface="Segoe Sans"/>
              </a:rPr>
              <a:t>Assessment and GAIR rating : Dec 2025</a:t>
            </a:r>
          </a:p>
          <a:p>
            <a:pPr marL="171450" indent="-171450" defTabSz="914400">
              <a:spcBef>
                <a:spcPts val="300"/>
              </a:spcBef>
              <a:buFont typeface="Wingdings" pitchFamily="2" charset="2"/>
              <a:buChar char="§"/>
              <a:defRPr/>
            </a:pPr>
            <a:r>
              <a:rPr lang="en-US" sz="1200" dirty="0">
                <a:solidFill>
                  <a:schemeClr val="accent4">
                    <a:lumMod val="50000"/>
                  </a:schemeClr>
                </a:solidFill>
                <a:latin typeface="Segoe Sans"/>
              </a:rPr>
              <a:t>Quarterly Asset Engagement: Dec 2025</a:t>
            </a:r>
            <a:endParaRPr lang="en-GB" sz="1200" dirty="0">
              <a:solidFill>
                <a:schemeClr val="accent4">
                  <a:lumMod val="50000"/>
                </a:schemeClr>
              </a:solidFill>
              <a:latin typeface="Segoe Sans"/>
            </a:endParaRPr>
          </a:p>
          <a:p>
            <a:pPr algn="just" defTabSz="914400">
              <a:spcBef>
                <a:spcPts val="200"/>
              </a:spcBef>
              <a:spcAft>
                <a:spcPts val="200"/>
              </a:spcAft>
              <a:buClr>
                <a:srgbClr val="9BBB59">
                  <a:lumMod val="50000"/>
                </a:srgbClr>
              </a:buClr>
              <a:buSzPct val="125000"/>
              <a:defRPr/>
            </a:pPr>
            <a:endParaRPr lang="en-US" sz="1200" dirty="0">
              <a:solidFill>
                <a:schemeClr val="accent4">
                  <a:lumMod val="50000"/>
                </a:schemeClr>
              </a:solidFill>
              <a:latin typeface="Segoe Sans"/>
            </a:endParaRPr>
          </a:p>
        </p:txBody>
      </p:sp>
      <p:sp>
        <p:nvSpPr>
          <p:cNvPr id="13" name="Text Placeholder 2">
            <a:extLst>
              <a:ext uri="{FF2B5EF4-FFF2-40B4-BE49-F238E27FC236}">
                <a16:creationId xmlns:a16="http://schemas.microsoft.com/office/drawing/2014/main" id="{FD9E08D0-6096-4AB0-8DDA-A7A80EE4C20F}"/>
              </a:ext>
            </a:extLst>
          </p:cNvPr>
          <p:cNvSpPr txBox="1">
            <a:spLocks/>
          </p:cNvSpPr>
          <p:nvPr/>
        </p:nvSpPr>
        <p:spPr>
          <a:xfrm>
            <a:off x="504029" y="2820338"/>
            <a:ext cx="5998371" cy="2041541"/>
          </a:xfrm>
          <a:prstGeom prst="rect">
            <a:avLst/>
          </a:prstGeom>
          <a:solidFill>
            <a:schemeClr val="bg1">
              <a:lumMod val="85000"/>
            </a:schemeClr>
          </a:solidFill>
          <a:ln>
            <a:solidFill>
              <a:schemeClr val="tx1">
                <a:lumMod val="75000"/>
              </a:schemeClr>
            </a:solidFill>
          </a:ln>
        </p:spPr>
        <p:txBody>
          <a:bodyPr/>
          <a:lstStyle/>
          <a:p>
            <a:pPr defTabSz="914400">
              <a:spcAft>
                <a:spcPts val="500"/>
              </a:spcAft>
              <a:defRPr/>
            </a:pPr>
            <a:r>
              <a:rPr lang="en-US" sz="1200" b="1" u="sng" dirty="0">
                <a:solidFill>
                  <a:schemeClr val="accent4">
                    <a:lumMod val="50000"/>
                  </a:schemeClr>
                </a:solidFill>
                <a:latin typeface="Segoe Sans"/>
              </a:rPr>
              <a:t>Potential Benefits &amp; Measurement:</a:t>
            </a:r>
            <a:endParaRPr lang="en-GB" sz="1200" dirty="0">
              <a:solidFill>
                <a:schemeClr val="accent4">
                  <a:lumMod val="50000"/>
                </a:schemeClr>
              </a:solidFill>
              <a:latin typeface="Segoe Sans"/>
            </a:endParaRP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Cumulative $2M avoidance  &amp; $250k in savings from deployment of </a:t>
            </a:r>
            <a:r>
              <a:rPr lang="en-GB" sz="1200" dirty="0" err="1">
                <a:solidFill>
                  <a:schemeClr val="accent4">
                    <a:lumMod val="50000"/>
                  </a:schemeClr>
                </a:solidFill>
                <a:latin typeface="Segoe Sans"/>
                <a:cs typeface="Arial" charset="0"/>
              </a:rPr>
              <a:t>sisterline</a:t>
            </a:r>
            <a:r>
              <a:rPr lang="en-GB" sz="1200" dirty="0">
                <a:solidFill>
                  <a:schemeClr val="accent4">
                    <a:lumMod val="50000"/>
                  </a:schemeClr>
                </a:solidFill>
                <a:latin typeface="Segoe Sans"/>
                <a:cs typeface="Arial" charset="0"/>
              </a:rPr>
              <a:t> approach, Type 2 UT and Fluid sampling </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Quality data gathered for integrity re-assessment </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Reduced requirement for deferment.</a:t>
            </a:r>
          </a:p>
        </p:txBody>
      </p:sp>
      <p:sp>
        <p:nvSpPr>
          <p:cNvPr id="16" name="Text Placeholder 2">
            <a:extLst>
              <a:ext uri="{FF2B5EF4-FFF2-40B4-BE49-F238E27FC236}">
                <a16:creationId xmlns:a16="http://schemas.microsoft.com/office/drawing/2014/main" id="{672F6B34-383E-487B-AB79-E4FCA701386E}"/>
              </a:ext>
            </a:extLst>
          </p:cNvPr>
          <p:cNvSpPr txBox="1">
            <a:spLocks/>
          </p:cNvSpPr>
          <p:nvPr/>
        </p:nvSpPr>
        <p:spPr>
          <a:xfrm>
            <a:off x="517524" y="4903048"/>
            <a:ext cx="7604811" cy="1921448"/>
          </a:xfrm>
          <a:prstGeom prst="rect">
            <a:avLst/>
          </a:prstGeom>
          <a:solidFill>
            <a:schemeClr val="accent1">
              <a:lumMod val="20000"/>
              <a:lumOff val="80000"/>
            </a:schemeClr>
          </a:solidFill>
          <a:ln>
            <a:solidFill>
              <a:sysClr val="windowText" lastClr="000000">
                <a:lumMod val="75000"/>
              </a:sysClr>
            </a:solidFill>
          </a:ln>
        </p:spPr>
        <p:txBody>
          <a:bodyPr/>
          <a:lstStyle/>
          <a:p>
            <a:pPr marL="0" marR="0" lvl="0" indent="0" algn="just" defTabSz="914400" eaLnBrk="1" fontAlgn="auto" latinLnBrk="0" hangingPunct="1">
              <a:lnSpc>
                <a:spcPct val="100000"/>
              </a:lnSpc>
              <a:spcBef>
                <a:spcPts val="0"/>
              </a:spcBef>
              <a:spcAft>
                <a:spcPts val="500"/>
              </a:spcAft>
              <a:buClrTx/>
              <a:buSzTx/>
              <a:buFontTx/>
              <a:buNone/>
              <a:tabLst/>
              <a:defRPr/>
            </a:pPr>
            <a:r>
              <a:rPr kumimoji="0" lang="en-US" sz="1200" b="1" i="0" u="sng" strike="noStrike" kern="0" cap="none" spc="0" normalizeH="0" baseline="0" noProof="0" dirty="0">
                <a:ln>
                  <a:noFill/>
                </a:ln>
                <a:solidFill>
                  <a:schemeClr val="accent4">
                    <a:lumMod val="50000"/>
                  </a:schemeClr>
                </a:solidFill>
                <a:effectLst/>
                <a:uLnTx/>
                <a:uFillTx/>
                <a:latin typeface="Segoe Sans"/>
              </a:rPr>
              <a:t>Project Scope/Actions:</a:t>
            </a:r>
          </a:p>
          <a:p>
            <a:pPr marL="171450" indent="-171450">
              <a:buFont typeface="Wingdings" panose="05000000000000000000" pitchFamily="2" charset="2"/>
              <a:buChar char="Ø"/>
            </a:pPr>
            <a:r>
              <a:rPr lang="en-US" sz="1200" dirty="0">
                <a:solidFill>
                  <a:schemeClr val="accent4">
                    <a:lumMod val="50000"/>
                  </a:schemeClr>
                </a:solidFill>
                <a:latin typeface="Segoe Sans"/>
              </a:rPr>
              <a:t>Carry out </a:t>
            </a:r>
            <a:r>
              <a:rPr lang="en-US" sz="1200" dirty="0" err="1">
                <a:solidFill>
                  <a:schemeClr val="accent4">
                    <a:lumMod val="50000"/>
                  </a:schemeClr>
                </a:solidFill>
                <a:latin typeface="Segoe Sans"/>
              </a:rPr>
              <a:t>sisterline</a:t>
            </a:r>
            <a:r>
              <a:rPr lang="en-US" sz="1200" dirty="0">
                <a:solidFill>
                  <a:schemeClr val="accent4">
                    <a:lumMod val="50000"/>
                  </a:schemeClr>
                </a:solidFill>
                <a:latin typeface="Segoe Sans"/>
              </a:rPr>
              <a:t> grouping Analysis</a:t>
            </a:r>
            <a:r>
              <a:rPr lang="en-US" sz="1200" b="0" i="0" u="none" strike="noStrike" baseline="0" dirty="0">
                <a:solidFill>
                  <a:schemeClr val="accent4">
                    <a:lumMod val="50000"/>
                  </a:schemeClr>
                </a:solidFill>
                <a:latin typeface="Segoe Sans"/>
              </a:rPr>
              <a:t>; </a:t>
            </a:r>
            <a:r>
              <a:rPr lang="en-US" sz="1200" dirty="0">
                <a:solidFill>
                  <a:schemeClr val="accent4">
                    <a:lumMod val="50000"/>
                  </a:schemeClr>
                </a:solidFill>
                <a:latin typeface="Segoe Sans"/>
              </a:rPr>
              <a:t>March </a:t>
            </a:r>
            <a:r>
              <a:rPr lang="en-US" sz="1200" b="0" i="0" u="none" strike="noStrike" baseline="0" dirty="0">
                <a:solidFill>
                  <a:schemeClr val="accent4">
                    <a:lumMod val="50000"/>
                  </a:schemeClr>
                </a:solidFill>
                <a:latin typeface="Segoe Sans"/>
              </a:rPr>
              <a:t>2025</a:t>
            </a:r>
          </a:p>
          <a:p>
            <a:pPr marL="171450" indent="-171450">
              <a:buFont typeface="Wingdings" panose="05000000000000000000" pitchFamily="2" charset="2"/>
              <a:buChar char="Ø"/>
            </a:pPr>
            <a:r>
              <a:rPr lang="en-US" sz="1200" dirty="0">
                <a:solidFill>
                  <a:schemeClr val="accent4">
                    <a:lumMod val="50000"/>
                  </a:schemeClr>
                </a:solidFill>
                <a:latin typeface="Segoe Sans"/>
              </a:rPr>
              <a:t>Complete asset and contractor engagement and agree on plan</a:t>
            </a:r>
            <a:r>
              <a:rPr lang="en-US" sz="1200" b="0" i="0" u="none" strike="noStrike" baseline="0" dirty="0">
                <a:solidFill>
                  <a:schemeClr val="accent4">
                    <a:lumMod val="50000"/>
                  </a:schemeClr>
                </a:solidFill>
                <a:latin typeface="Segoe Sans"/>
              </a:rPr>
              <a:t>;</a:t>
            </a:r>
            <a:r>
              <a:rPr kumimoji="0" lang="en-US" sz="1200" b="0" i="0" u="none" strike="noStrike" kern="1200" cap="none" spc="0" normalizeH="0" baseline="0" noProof="0" dirty="0">
                <a:ln>
                  <a:noFill/>
                </a:ln>
                <a:solidFill>
                  <a:schemeClr val="accent4">
                    <a:lumMod val="50000"/>
                  </a:schemeClr>
                </a:solidFill>
                <a:effectLst/>
                <a:uLnTx/>
                <a:uFillTx/>
                <a:latin typeface="Segoe Sans"/>
              </a:rPr>
              <a:t> August 2025</a:t>
            </a:r>
            <a:endParaRPr lang="en-US" sz="1200" b="0" i="0" u="none" strike="noStrike" baseline="0" dirty="0">
              <a:solidFill>
                <a:schemeClr val="accent4">
                  <a:lumMod val="50000"/>
                </a:schemeClr>
              </a:solidFill>
              <a:latin typeface="Segoe Sans"/>
            </a:endParaRPr>
          </a:p>
          <a:p>
            <a:pPr marL="171450" indent="-171450">
              <a:buFont typeface="Wingdings" panose="05000000000000000000" pitchFamily="2" charset="2"/>
              <a:buChar char="Ø"/>
            </a:pPr>
            <a:r>
              <a:rPr lang="en-US" sz="1200" dirty="0">
                <a:solidFill>
                  <a:schemeClr val="accent4">
                    <a:lumMod val="50000"/>
                  </a:schemeClr>
                </a:solidFill>
                <a:latin typeface="Segoe Sans"/>
              </a:rPr>
              <a:t>Execution planned inspection task; Nov 2025</a:t>
            </a:r>
            <a:endParaRPr lang="en-US" sz="1200" b="0" i="0" u="none" strike="noStrike" baseline="0" dirty="0">
              <a:solidFill>
                <a:schemeClr val="accent4">
                  <a:lumMod val="50000"/>
                </a:schemeClr>
              </a:solidFill>
              <a:latin typeface="Segoe Sans"/>
            </a:endParaRPr>
          </a:p>
          <a:p>
            <a:pPr marL="171450" indent="-171450">
              <a:buFont typeface="Wingdings" panose="05000000000000000000" pitchFamily="2" charset="2"/>
              <a:buChar char="Ø"/>
            </a:pPr>
            <a:r>
              <a:rPr lang="en-US" sz="1200" dirty="0">
                <a:solidFill>
                  <a:schemeClr val="accent4">
                    <a:lumMod val="50000"/>
                  </a:schemeClr>
                </a:solidFill>
                <a:latin typeface="Segoe Sans"/>
              </a:rPr>
              <a:t>Issue out all inspection reports to flowline integrity team and asset: Nov 2025</a:t>
            </a:r>
            <a:endParaRPr lang="en-US" sz="1200" b="0" i="0" u="none" strike="noStrike" baseline="0" dirty="0">
              <a:solidFill>
                <a:schemeClr val="accent4">
                  <a:lumMod val="50000"/>
                </a:schemeClr>
              </a:solidFill>
              <a:latin typeface="Segoe Sans"/>
            </a:endParaRPr>
          </a:p>
          <a:p>
            <a:pPr marL="171450" indent="-171450">
              <a:buFont typeface="Wingdings" panose="05000000000000000000" pitchFamily="2" charset="2"/>
              <a:buChar char="Ø"/>
            </a:pPr>
            <a:r>
              <a:rPr lang="en-US" sz="1200" b="0" i="0" u="none" strike="noStrike" baseline="0" dirty="0">
                <a:solidFill>
                  <a:schemeClr val="accent4">
                    <a:lumMod val="50000"/>
                  </a:schemeClr>
                </a:solidFill>
                <a:latin typeface="Segoe Sans"/>
              </a:rPr>
              <a:t>Update GAIR </a:t>
            </a:r>
            <a:r>
              <a:rPr lang="en-US" sz="1200" b="0" i="0" u="none" strike="noStrike" baseline="0" dirty="0" err="1">
                <a:solidFill>
                  <a:schemeClr val="accent4">
                    <a:lumMod val="50000"/>
                  </a:schemeClr>
                </a:solidFill>
                <a:latin typeface="Segoe Sans"/>
              </a:rPr>
              <a:t>colour</a:t>
            </a:r>
            <a:r>
              <a:rPr lang="en-US" sz="1200" b="0" i="0" u="none" strike="noStrike" baseline="0" dirty="0">
                <a:solidFill>
                  <a:schemeClr val="accent4">
                    <a:lumMod val="50000"/>
                  </a:schemeClr>
                </a:solidFill>
                <a:latin typeface="Segoe Sans"/>
              </a:rPr>
              <a:t> rating based on integrity assessment outcome; </a:t>
            </a:r>
            <a:r>
              <a:rPr lang="en-US" sz="1200" dirty="0">
                <a:solidFill>
                  <a:schemeClr val="accent4">
                    <a:lumMod val="50000"/>
                  </a:schemeClr>
                </a:solidFill>
                <a:latin typeface="Segoe Sans"/>
              </a:rPr>
              <a:t>Dec</a:t>
            </a:r>
            <a:r>
              <a:rPr kumimoji="0" lang="en-US" sz="1200" b="0" i="0" u="none" strike="noStrike" kern="1200" cap="none" spc="0" normalizeH="0" baseline="0" noProof="0" dirty="0">
                <a:ln>
                  <a:noFill/>
                </a:ln>
                <a:solidFill>
                  <a:schemeClr val="accent4">
                    <a:lumMod val="50000"/>
                  </a:schemeClr>
                </a:solidFill>
                <a:effectLst/>
                <a:uLnTx/>
                <a:uFillTx/>
                <a:latin typeface="Segoe Sans"/>
              </a:rPr>
              <a:t> 2025</a:t>
            </a:r>
            <a:endParaRPr lang="en-US" sz="1200" b="0" i="0" u="none" strike="noStrike" baseline="0" dirty="0">
              <a:solidFill>
                <a:schemeClr val="accent4">
                  <a:lumMod val="50000"/>
                </a:schemeClr>
              </a:solidFill>
              <a:latin typeface="Segoe Sans"/>
            </a:endParaRPr>
          </a:p>
          <a:p>
            <a:pPr marL="171450" indent="-171450">
              <a:buFont typeface="Wingdings" panose="05000000000000000000" pitchFamily="2" charset="2"/>
              <a:buChar char="Ø"/>
            </a:pPr>
            <a:r>
              <a:rPr lang="en-US" sz="1200" b="0" i="0" u="none" strike="noStrike" baseline="0" dirty="0">
                <a:solidFill>
                  <a:schemeClr val="accent4">
                    <a:lumMod val="50000"/>
                  </a:schemeClr>
                </a:solidFill>
                <a:latin typeface="Segoe Sans"/>
              </a:rPr>
              <a:t>Complete Quarterly Asset engagements on Flowline status and progress; </a:t>
            </a:r>
            <a:r>
              <a:rPr kumimoji="0" lang="en-US" sz="1200" b="0" i="0" u="none" strike="noStrike" kern="1200" cap="none" spc="0" normalizeH="0" baseline="0" noProof="0" dirty="0">
                <a:ln>
                  <a:noFill/>
                </a:ln>
                <a:solidFill>
                  <a:schemeClr val="accent4">
                    <a:lumMod val="50000"/>
                  </a:schemeClr>
                </a:solidFill>
                <a:effectLst/>
                <a:uLnTx/>
                <a:uFillTx/>
                <a:latin typeface="Segoe Sans"/>
              </a:rPr>
              <a:t> Dec2025</a:t>
            </a:r>
            <a:endParaRPr lang="en-US" sz="1200" b="0" i="0" u="none" strike="noStrike" baseline="0" dirty="0">
              <a:solidFill>
                <a:schemeClr val="accent4">
                  <a:lumMod val="50000"/>
                </a:schemeClr>
              </a:solidFill>
              <a:latin typeface="Segoe Sans"/>
            </a:endParaRPr>
          </a:p>
          <a:p>
            <a:pPr marL="0" marR="0" lvl="0" indent="0" algn="just" defTabSz="914400" eaLnBrk="1" fontAlgn="auto" latinLnBrk="0" hangingPunct="1">
              <a:lnSpc>
                <a:spcPct val="100000"/>
              </a:lnSpc>
              <a:spcBef>
                <a:spcPts val="0"/>
              </a:spcBef>
              <a:spcAft>
                <a:spcPts val="500"/>
              </a:spcAft>
              <a:buClrTx/>
              <a:buSzTx/>
              <a:buFontTx/>
              <a:buNone/>
              <a:tabLst/>
              <a:defRPr/>
            </a:pPr>
            <a:endParaRPr kumimoji="0" lang="en-US" sz="1200" i="0" strike="noStrike" kern="0" cap="none" spc="0" normalizeH="0" baseline="0" noProof="0" dirty="0">
              <a:ln>
                <a:noFill/>
              </a:ln>
              <a:solidFill>
                <a:schemeClr val="accent4">
                  <a:lumMod val="50000"/>
                </a:schemeClr>
              </a:solidFill>
              <a:effectLst/>
              <a:uLnTx/>
              <a:uFillTx/>
              <a:latin typeface="Segoe Sans"/>
            </a:endParaRPr>
          </a:p>
          <a:p>
            <a:pPr marR="0" lvl="0" defTabSz="914400" eaLnBrk="1" fontAlgn="auto" latinLnBrk="0" hangingPunct="1">
              <a:lnSpc>
                <a:spcPct val="100000"/>
              </a:lnSpc>
              <a:spcBef>
                <a:spcPts val="400"/>
              </a:spcBef>
              <a:spcAft>
                <a:spcPts val="0"/>
              </a:spcAft>
              <a:buClrTx/>
              <a:buSzTx/>
              <a:tabLst/>
              <a:defRPr/>
            </a:pPr>
            <a:endParaRPr kumimoji="0" lang="en-GB" sz="1360" b="0" i="0" u="none" strike="noStrike" kern="0" cap="none" spc="0" normalizeH="0" baseline="0" noProof="0" dirty="0">
              <a:ln>
                <a:noFill/>
              </a:ln>
              <a:solidFill>
                <a:schemeClr val="accent4">
                  <a:lumMod val="50000"/>
                </a:schemeClr>
              </a:solidFill>
              <a:effectLst/>
              <a:uLnTx/>
              <a:uFillTx/>
              <a:latin typeface="Segoe Sans"/>
            </a:endParaRPr>
          </a:p>
        </p:txBody>
      </p:sp>
      <p:sp>
        <p:nvSpPr>
          <p:cNvPr id="20" name="Text Placeholder 2">
            <a:extLst>
              <a:ext uri="{FF2B5EF4-FFF2-40B4-BE49-F238E27FC236}">
                <a16:creationId xmlns:a16="http://schemas.microsoft.com/office/drawing/2014/main" id="{8634A621-26AC-4ACA-BB2B-EF0288CA95C4}"/>
              </a:ext>
            </a:extLst>
          </p:cNvPr>
          <p:cNvSpPr txBox="1">
            <a:spLocks/>
          </p:cNvSpPr>
          <p:nvPr/>
        </p:nvSpPr>
        <p:spPr>
          <a:xfrm>
            <a:off x="6620933" y="2829864"/>
            <a:ext cx="2243666" cy="2010278"/>
          </a:xfrm>
          <a:prstGeom prst="rect">
            <a:avLst/>
          </a:prstGeom>
          <a:solidFill>
            <a:schemeClr val="bg2">
              <a:lumMod val="20000"/>
              <a:lumOff val="80000"/>
            </a:schemeClr>
          </a:solidFill>
          <a:ln>
            <a:solidFill>
              <a:sysClr val="windowText" lastClr="000000">
                <a:lumMod val="75000"/>
              </a:sysClr>
            </a:solidFill>
          </a:ln>
        </p:spPr>
        <p:txBody>
          <a:bodyPr/>
          <a:lstStyle/>
          <a:p>
            <a:pPr marL="0" marR="0" lvl="0" indent="0" defTabSz="914400" eaLnBrk="1" fontAlgn="auto" latinLnBrk="0" hangingPunct="1">
              <a:spcBef>
                <a:spcPts val="0"/>
              </a:spcBef>
              <a:spcAft>
                <a:spcPts val="500"/>
              </a:spcAft>
              <a:buClrTx/>
              <a:buSzTx/>
              <a:buFontTx/>
              <a:buNone/>
              <a:tabLst/>
              <a:defRPr/>
            </a:pPr>
            <a:r>
              <a:rPr kumimoji="0" lang="en-US" sz="1200" b="1" i="0" u="sng" strike="noStrike" kern="0" cap="none" spc="0" normalizeH="0" baseline="0" noProof="0" dirty="0">
                <a:ln>
                  <a:noFill/>
                </a:ln>
                <a:solidFill>
                  <a:schemeClr val="accent4">
                    <a:lumMod val="50000"/>
                  </a:schemeClr>
                </a:solidFill>
                <a:effectLst/>
                <a:uLnTx/>
                <a:uFillTx/>
                <a:latin typeface="Segoe Sans"/>
              </a:rPr>
              <a:t>Critical Success Factors:</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Leadership commitment.</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Flowline Availability.</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Budget availability. </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Inspection Equipment Availability.</a:t>
            </a:r>
          </a:p>
          <a:p>
            <a:pPr marL="171450" indent="-171450" defTabSz="914400">
              <a:buFont typeface="Wingdings" pitchFamily="2" charset="2"/>
              <a:buChar char="§"/>
              <a:defRPr/>
            </a:pPr>
            <a:r>
              <a:rPr lang="en-GB" sz="1200" dirty="0">
                <a:solidFill>
                  <a:schemeClr val="accent4">
                    <a:lumMod val="50000"/>
                  </a:schemeClr>
                </a:solidFill>
                <a:latin typeface="Segoe Sans"/>
                <a:cs typeface="Arial" charset="0"/>
              </a:rPr>
              <a:t>Technical Authority Availability.</a:t>
            </a: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a:p>
            <a:pPr marL="171450" indent="-171450" defTabSz="914400">
              <a:buFont typeface="Wingdings" pitchFamily="2" charset="2"/>
              <a:buChar char="§"/>
              <a:defRPr/>
            </a:pPr>
            <a:endParaRPr lang="en-GB" sz="1200" dirty="0">
              <a:solidFill>
                <a:schemeClr val="accent4">
                  <a:lumMod val="50000"/>
                </a:schemeClr>
              </a:solidFill>
              <a:latin typeface="Segoe Sans"/>
              <a:cs typeface="Arial" charset="0"/>
            </a:endParaRPr>
          </a:p>
        </p:txBody>
      </p:sp>
      <p:sp>
        <p:nvSpPr>
          <p:cNvPr id="22" name="Text Placeholder 2">
            <a:extLst>
              <a:ext uri="{FF2B5EF4-FFF2-40B4-BE49-F238E27FC236}">
                <a16:creationId xmlns:a16="http://schemas.microsoft.com/office/drawing/2014/main" id="{C7AC6C5B-5AAC-447A-8C03-162908F8B050}"/>
              </a:ext>
            </a:extLst>
          </p:cNvPr>
          <p:cNvSpPr txBox="1">
            <a:spLocks/>
          </p:cNvSpPr>
          <p:nvPr/>
        </p:nvSpPr>
        <p:spPr>
          <a:xfrm>
            <a:off x="8202294" y="4893523"/>
            <a:ext cx="3456306" cy="1930973"/>
          </a:xfrm>
          <a:prstGeom prst="rect">
            <a:avLst/>
          </a:prstGeom>
          <a:solidFill>
            <a:schemeClr val="tx2">
              <a:lumMod val="20000"/>
              <a:lumOff val="80000"/>
            </a:schemeClr>
          </a:solidFill>
          <a:ln>
            <a:solidFill>
              <a:sysClr val="windowText" lastClr="000000">
                <a:lumMod val="75000"/>
              </a:sysClr>
            </a:solidFill>
          </a:ln>
        </p:spPr>
        <p:txBody>
          <a:bodyPr/>
          <a:lstStyle/>
          <a:p>
            <a:pPr marL="0" marR="0" lvl="1" indent="0" defTabSz="914400" eaLnBrk="1" fontAlgn="auto" latinLnBrk="0" hangingPunct="1">
              <a:lnSpc>
                <a:spcPct val="100000"/>
              </a:lnSpc>
              <a:spcBef>
                <a:spcPts val="200"/>
              </a:spcBef>
              <a:spcAft>
                <a:spcPct val="0"/>
              </a:spcAft>
              <a:buClrTx/>
              <a:buSzTx/>
              <a:buFontTx/>
              <a:buNone/>
              <a:tabLst/>
              <a:defRPr/>
            </a:pPr>
            <a:r>
              <a:rPr kumimoji="0" lang="en-US" altLang="en-US" sz="900" b="1" i="0" u="none" strike="noStrike" kern="0" cap="none" spc="0" normalizeH="0" baseline="0" noProof="0" dirty="0">
                <a:ln>
                  <a:noFill/>
                </a:ln>
                <a:solidFill>
                  <a:schemeClr val="accent4">
                    <a:lumMod val="50000"/>
                  </a:schemeClr>
                </a:solidFill>
                <a:effectLst/>
                <a:uLnTx/>
                <a:uFillTx/>
                <a:latin typeface="Segoe Sans"/>
              </a:rPr>
              <a:t>Project Sponsor: </a:t>
            </a:r>
            <a:r>
              <a:rPr lang="en-US" altLang="en-US" sz="900" b="1" kern="0" dirty="0">
                <a:solidFill>
                  <a:schemeClr val="accent4">
                    <a:lumMod val="50000"/>
                  </a:schemeClr>
                </a:solidFill>
                <a:latin typeface="Segoe Sans"/>
              </a:rPr>
              <a:t>Emeka Obi</a:t>
            </a:r>
            <a:endParaRPr lang="en-US" altLang="en-US" sz="900" dirty="0">
              <a:solidFill>
                <a:schemeClr val="accent4">
                  <a:lumMod val="50000"/>
                </a:schemeClr>
              </a:solidFill>
              <a:latin typeface="Segoe Sans"/>
            </a:endParaRPr>
          </a:p>
          <a:p>
            <a:pPr marL="0" lvl="1">
              <a:lnSpc>
                <a:spcPct val="115000"/>
              </a:lnSpc>
              <a:spcBef>
                <a:spcPts val="200"/>
              </a:spcBef>
              <a:spcAft>
                <a:spcPct val="0"/>
              </a:spcAft>
              <a:defRPr/>
            </a:pPr>
            <a:r>
              <a:rPr kumimoji="0" lang="en-US" altLang="en-US" sz="900" b="1" i="0" u="none" strike="noStrike" kern="0" cap="none" spc="0" normalizeH="0" baseline="0" noProof="0" dirty="0">
                <a:ln>
                  <a:noFill/>
                </a:ln>
                <a:solidFill>
                  <a:schemeClr val="accent4">
                    <a:lumMod val="50000"/>
                  </a:schemeClr>
                </a:solidFill>
                <a:effectLst/>
                <a:uLnTx/>
                <a:uFillTx/>
                <a:latin typeface="Segoe Sans"/>
              </a:rPr>
              <a:t>Implementation Lead: </a:t>
            </a:r>
            <a:r>
              <a:rPr kumimoji="0" lang="en-US" altLang="en-US" sz="900" i="0" u="none" strike="noStrike" kern="0" cap="none" spc="0" normalizeH="0" baseline="0" noProof="0" dirty="0">
                <a:ln>
                  <a:noFill/>
                </a:ln>
                <a:solidFill>
                  <a:schemeClr val="accent4">
                    <a:lumMod val="50000"/>
                  </a:schemeClr>
                </a:solidFill>
                <a:effectLst/>
                <a:uLnTx/>
                <a:uFillTx/>
                <a:latin typeface="Segoe Sans"/>
              </a:rPr>
              <a:t>Akanni Joseph</a:t>
            </a:r>
            <a:endParaRPr lang="en-US" altLang="en-US" sz="900" dirty="0">
              <a:solidFill>
                <a:schemeClr val="accent4">
                  <a:lumMod val="50000"/>
                </a:schemeClr>
              </a:solidFill>
              <a:latin typeface="Segoe Sans"/>
              <a:cs typeface="Times New Roman"/>
            </a:endParaRPr>
          </a:p>
          <a:p>
            <a:pPr marL="0" lvl="1">
              <a:spcBef>
                <a:spcPts val="200"/>
              </a:spcBef>
              <a:spcAft>
                <a:spcPct val="0"/>
              </a:spcAft>
              <a:defRPr/>
            </a:pPr>
            <a:r>
              <a:rPr kumimoji="0" lang="en-US" altLang="en-US" sz="900" b="1" i="0" u="none" strike="noStrike" kern="0" cap="none" spc="0" normalizeH="0" baseline="0" noProof="0" dirty="0">
                <a:ln>
                  <a:noFill/>
                </a:ln>
                <a:solidFill>
                  <a:schemeClr val="accent4">
                    <a:lumMod val="50000"/>
                  </a:schemeClr>
                </a:solidFill>
                <a:effectLst/>
                <a:uLnTx/>
                <a:uFillTx/>
                <a:latin typeface="Segoe Sans"/>
              </a:rPr>
              <a:t>Project Team: </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Orajaka Chinenye</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Paschal Odinde</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Ohia Chibueze</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Joel Nwosu</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Ojeri Chinedu</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Lawal kamar</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Overo Ogheneakpobo</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Solomon Nsirim</a:t>
            </a:r>
          </a:p>
          <a:p>
            <a:pPr marL="171450" lvl="1" indent="-171450">
              <a:spcBef>
                <a:spcPts val="200"/>
              </a:spcBef>
              <a:spcAft>
                <a:spcPct val="0"/>
              </a:spcAft>
              <a:buFontTx/>
              <a:buChar char="-"/>
              <a:defRPr/>
            </a:pPr>
            <a:r>
              <a:rPr lang="en-US" altLang="en-US" sz="800" kern="0" dirty="0">
                <a:solidFill>
                  <a:schemeClr val="accent4">
                    <a:lumMod val="50000"/>
                  </a:schemeClr>
                </a:solidFill>
                <a:latin typeface="Segoe Sans"/>
              </a:rPr>
              <a:t>Esaduvie Ayonoadu</a:t>
            </a:r>
            <a:endParaRPr kumimoji="0" lang="en-US" altLang="en-US" sz="1200" i="0" u="none" strike="noStrike" kern="0" cap="none" spc="0" normalizeH="0" baseline="0" noProof="0" dirty="0">
              <a:ln>
                <a:noFill/>
              </a:ln>
              <a:solidFill>
                <a:schemeClr val="accent4">
                  <a:lumMod val="50000"/>
                </a:schemeClr>
              </a:solidFill>
              <a:effectLst/>
              <a:uLnTx/>
              <a:uFillTx/>
              <a:latin typeface="Segoe Sans"/>
            </a:endParaRPr>
          </a:p>
        </p:txBody>
      </p:sp>
    </p:spTree>
    <p:extLst>
      <p:ext uri="{BB962C8B-B14F-4D97-AF65-F5344CB8AC3E}">
        <p14:creationId xmlns:p14="http://schemas.microsoft.com/office/powerpoint/2010/main" val="3568357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5</TotalTime>
  <Words>421</Words>
  <Application>Microsoft Office PowerPoint</Application>
  <PresentationFormat>Widescreen</PresentationFormat>
  <Paragraphs>57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Calibri</vt:lpstr>
      <vt:lpstr>Futura Medium</vt:lpstr>
      <vt:lpstr>Segoe Sans</vt:lpstr>
      <vt:lpstr>Wingdings</vt:lpstr>
      <vt:lpstr>Office Theme</vt:lpstr>
      <vt:lpstr>Flowline Inspection Cost savings/ Avoidance through Sisterline Approach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Nwosu, Joel SPDC-IUC/G/USMI</dc:creator>
  <cp:lastModifiedBy>Nwosu, Joel SPDC-IUC/G/USMI</cp:lastModifiedBy>
  <cp:revision>1</cp:revision>
  <dcterms:created xsi:type="dcterms:W3CDTF">2025-03-22T07:32:17Z</dcterms:created>
  <dcterms:modified xsi:type="dcterms:W3CDTF">2025-03-22T07:37:19Z</dcterms:modified>
</cp:coreProperties>
</file>