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47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39313-0D5D-4A96-B8DB-963A3C4938C2}" type="datetimeFigureOut">
              <a:rPr lang="en-US" smtClean="0"/>
              <a:t>3/22/2025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47A1BD-29B7-4D33-A08F-5BF3ADD7D681}" type="slidenum">
              <a:rPr lang="en-US" smtClean="0"/>
              <a:t>‹#›</a:t>
            </a:fld>
            <a:endParaRPr lang="en-US"/>
          </a:p>
        </p:txBody>
      </p:sp>
    </p:spTree>
    <p:extLst>
      <p:ext uri="{BB962C8B-B14F-4D97-AF65-F5344CB8AC3E}">
        <p14:creationId xmlns:p14="http://schemas.microsoft.com/office/powerpoint/2010/main" val="2225374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b="0" i="0" u="none" strike="noStrike" baseline="0" dirty="0"/>
              <a:t>Activity list</a:t>
            </a:r>
          </a:p>
          <a:p>
            <a:pPr marL="171450" indent="-171450">
              <a:buFont typeface="Wingdings" panose="05000000000000000000" pitchFamily="2" charset="2"/>
              <a:buChar char="Ø"/>
            </a:pPr>
            <a:r>
              <a:rPr lang="en-US" sz="1200" b="0" i="0" u="none" strike="noStrike" baseline="0" dirty="0"/>
              <a:t>Rig-Up Equipment To Roof</a:t>
            </a:r>
          </a:p>
          <a:p>
            <a:pPr marL="171450" indent="-171450">
              <a:buFont typeface="Wingdings" panose="05000000000000000000" pitchFamily="2" charset="2"/>
              <a:buChar char="Ø"/>
            </a:pPr>
            <a:r>
              <a:rPr lang="en-US" sz="1200" b="0" i="0" u="none" strike="noStrike" baseline="0" dirty="0"/>
              <a:t>Quick-Look –Visual Inspection</a:t>
            </a:r>
          </a:p>
          <a:p>
            <a:pPr marL="171450" indent="-171450">
              <a:buFont typeface="Wingdings" panose="05000000000000000000" pitchFamily="2" charset="2"/>
              <a:buChar char="Ø"/>
            </a:pPr>
            <a:r>
              <a:rPr lang="en-US" sz="1200" b="0" i="0" u="none" strike="noStrike" baseline="0" dirty="0"/>
              <a:t>Online floor scanning using UT Method.</a:t>
            </a:r>
          </a:p>
          <a:p>
            <a:pPr marL="171450" indent="-171450">
              <a:buFont typeface="Wingdings" panose="05000000000000000000" pitchFamily="2" charset="2"/>
              <a:buChar char="Ø"/>
            </a:pPr>
            <a:r>
              <a:rPr lang="en-US" sz="1200" dirty="0"/>
              <a:t>Annular Plates SRUT</a:t>
            </a:r>
            <a:endParaRPr lang="en-US" sz="1200" b="0" i="0" u="none" strike="noStrike" baseline="0" dirty="0"/>
          </a:p>
          <a:p>
            <a:pPr marL="171450" indent="-171450">
              <a:buFont typeface="Wingdings" panose="05000000000000000000" pitchFamily="2" charset="2"/>
              <a:buChar char="Ø"/>
            </a:pPr>
            <a:r>
              <a:rPr lang="en-US" sz="1200" dirty="0"/>
              <a:t>Shell Course, Roof Plates Scanning with UT Crawler</a:t>
            </a:r>
            <a:endParaRPr lang="en-US" sz="1200" b="0" i="0" u="none" strike="noStrike" baseline="0" dirty="0"/>
          </a:p>
          <a:p>
            <a:pPr marL="171450" indent="-171450">
              <a:buFont typeface="Wingdings" panose="05000000000000000000" pitchFamily="2" charset="2"/>
              <a:buChar char="Ø"/>
            </a:pPr>
            <a:r>
              <a:rPr lang="en-US" sz="1200" b="0" i="0" u="none" strike="noStrike" baseline="0" dirty="0"/>
              <a:t>Rig-Down Equipment </a:t>
            </a:r>
          </a:p>
          <a:p>
            <a:pPr marL="171450" indent="-171450">
              <a:buFont typeface="Wingdings" panose="05000000000000000000" pitchFamily="2" charset="2"/>
              <a:buChar char="Ø"/>
            </a:pPr>
            <a:r>
              <a:rPr lang="en-US" sz="1200" b="0" i="0" u="none" strike="noStrike" baseline="0" dirty="0"/>
              <a:t>Analysis and Reporting</a:t>
            </a:r>
          </a:p>
          <a:p>
            <a:endParaRPr lang="en-GB" dirty="0"/>
          </a:p>
        </p:txBody>
      </p:sp>
      <p:sp>
        <p:nvSpPr>
          <p:cNvPr id="4" name="Slide Number Placeholder 3"/>
          <p:cNvSpPr>
            <a:spLocks noGrp="1"/>
          </p:cNvSpPr>
          <p:nvPr>
            <p:ph type="sldNum" sz="quarter" idx="10"/>
          </p:nvPr>
        </p:nvSpPr>
        <p:spPr/>
        <p:txBody>
          <a:bodyPr/>
          <a:lstStyle/>
          <a:p>
            <a:fld id="{2335EA2F-0635-4F42-8676-CB413CD0ADA1}" type="slidenum">
              <a:rPr lang="en-GB" smtClean="0"/>
              <a:t>1</a:t>
            </a:fld>
            <a:endParaRPr lang="en-GB"/>
          </a:p>
        </p:txBody>
      </p:sp>
    </p:spTree>
    <p:extLst>
      <p:ext uri="{BB962C8B-B14F-4D97-AF65-F5344CB8AC3E}">
        <p14:creationId xmlns:p14="http://schemas.microsoft.com/office/powerpoint/2010/main" val="224388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4496-5E80-2D5F-22EF-7D3F5202BA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D7DA60-4FF4-EAFC-65CF-2207C272E9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1CD1CE-F1D4-ACE0-1ACD-CAF838AD4C5C}"/>
              </a:ext>
            </a:extLst>
          </p:cNvPr>
          <p:cNvSpPr>
            <a:spLocks noGrp="1"/>
          </p:cNvSpPr>
          <p:nvPr>
            <p:ph type="dt" sz="half" idx="10"/>
          </p:nvPr>
        </p:nvSpPr>
        <p:spPr/>
        <p:txBody>
          <a:bodyPr/>
          <a:lstStyle/>
          <a:p>
            <a:fld id="{662834C8-777C-413F-9D71-2DCFA39C406E}" type="datetimeFigureOut">
              <a:rPr lang="en-US" smtClean="0"/>
              <a:t>3/22/2025</a:t>
            </a:fld>
            <a:endParaRPr lang="en-US"/>
          </a:p>
        </p:txBody>
      </p:sp>
      <p:sp>
        <p:nvSpPr>
          <p:cNvPr id="5" name="Footer Placeholder 4">
            <a:extLst>
              <a:ext uri="{FF2B5EF4-FFF2-40B4-BE49-F238E27FC236}">
                <a16:creationId xmlns:a16="http://schemas.microsoft.com/office/drawing/2014/main" id="{F771BA74-5440-A2ED-83C2-7BD0FDE17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000AB-71F7-AB08-4F13-1AB128CE7C61}"/>
              </a:ext>
            </a:extLst>
          </p:cNvPr>
          <p:cNvSpPr>
            <a:spLocks noGrp="1"/>
          </p:cNvSpPr>
          <p:nvPr>
            <p:ph type="sldNum" sz="quarter" idx="12"/>
          </p:nvPr>
        </p:nvSpPr>
        <p:spPr/>
        <p:txBody>
          <a:bodyPr/>
          <a:lstStyle/>
          <a:p>
            <a:fld id="{2BD82752-1244-444C-A866-D6F5DA54C379}" type="slidenum">
              <a:rPr lang="en-US" smtClean="0"/>
              <a:t>‹#›</a:t>
            </a:fld>
            <a:endParaRPr lang="en-US"/>
          </a:p>
        </p:txBody>
      </p:sp>
    </p:spTree>
    <p:extLst>
      <p:ext uri="{BB962C8B-B14F-4D97-AF65-F5344CB8AC3E}">
        <p14:creationId xmlns:p14="http://schemas.microsoft.com/office/powerpoint/2010/main" val="174874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719E-71C2-7310-973D-9FA99024C9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2856E2-6ACD-476D-9A10-CF81DF5BD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E595C-D21A-D1F7-5C03-C78DE04D59D3}"/>
              </a:ext>
            </a:extLst>
          </p:cNvPr>
          <p:cNvSpPr>
            <a:spLocks noGrp="1"/>
          </p:cNvSpPr>
          <p:nvPr>
            <p:ph type="dt" sz="half" idx="10"/>
          </p:nvPr>
        </p:nvSpPr>
        <p:spPr/>
        <p:txBody>
          <a:bodyPr/>
          <a:lstStyle/>
          <a:p>
            <a:fld id="{662834C8-777C-413F-9D71-2DCFA39C406E}" type="datetimeFigureOut">
              <a:rPr lang="en-US" smtClean="0"/>
              <a:t>3/22/2025</a:t>
            </a:fld>
            <a:endParaRPr lang="en-US"/>
          </a:p>
        </p:txBody>
      </p:sp>
      <p:sp>
        <p:nvSpPr>
          <p:cNvPr id="5" name="Footer Placeholder 4">
            <a:extLst>
              <a:ext uri="{FF2B5EF4-FFF2-40B4-BE49-F238E27FC236}">
                <a16:creationId xmlns:a16="http://schemas.microsoft.com/office/drawing/2014/main" id="{8925E091-D06D-2B91-7FB2-E592FC4A0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6FB76-235C-9CB3-6097-F3C3CE16D04E}"/>
              </a:ext>
            </a:extLst>
          </p:cNvPr>
          <p:cNvSpPr>
            <a:spLocks noGrp="1"/>
          </p:cNvSpPr>
          <p:nvPr>
            <p:ph type="sldNum" sz="quarter" idx="12"/>
          </p:nvPr>
        </p:nvSpPr>
        <p:spPr/>
        <p:txBody>
          <a:bodyPr/>
          <a:lstStyle/>
          <a:p>
            <a:fld id="{2BD82752-1244-444C-A866-D6F5DA54C379}" type="slidenum">
              <a:rPr lang="en-US" smtClean="0"/>
              <a:t>‹#›</a:t>
            </a:fld>
            <a:endParaRPr lang="en-US"/>
          </a:p>
        </p:txBody>
      </p:sp>
    </p:spTree>
    <p:extLst>
      <p:ext uri="{BB962C8B-B14F-4D97-AF65-F5344CB8AC3E}">
        <p14:creationId xmlns:p14="http://schemas.microsoft.com/office/powerpoint/2010/main" val="421849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8EA7CB-0CB3-0DB1-15D4-C951B84C51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5A0FF2-E1D1-85A8-118E-70CEA36746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B662A-39B3-E90C-B8B2-E6279EE05BC4}"/>
              </a:ext>
            </a:extLst>
          </p:cNvPr>
          <p:cNvSpPr>
            <a:spLocks noGrp="1"/>
          </p:cNvSpPr>
          <p:nvPr>
            <p:ph type="dt" sz="half" idx="10"/>
          </p:nvPr>
        </p:nvSpPr>
        <p:spPr/>
        <p:txBody>
          <a:bodyPr/>
          <a:lstStyle/>
          <a:p>
            <a:fld id="{662834C8-777C-413F-9D71-2DCFA39C406E}" type="datetimeFigureOut">
              <a:rPr lang="en-US" smtClean="0"/>
              <a:t>3/22/2025</a:t>
            </a:fld>
            <a:endParaRPr lang="en-US"/>
          </a:p>
        </p:txBody>
      </p:sp>
      <p:sp>
        <p:nvSpPr>
          <p:cNvPr id="5" name="Footer Placeholder 4">
            <a:extLst>
              <a:ext uri="{FF2B5EF4-FFF2-40B4-BE49-F238E27FC236}">
                <a16:creationId xmlns:a16="http://schemas.microsoft.com/office/drawing/2014/main" id="{B9BC77DE-EB7F-3B10-A585-1C25AFA25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B90D4-7083-5938-494D-283B16EE6231}"/>
              </a:ext>
            </a:extLst>
          </p:cNvPr>
          <p:cNvSpPr>
            <a:spLocks noGrp="1"/>
          </p:cNvSpPr>
          <p:nvPr>
            <p:ph type="sldNum" sz="quarter" idx="12"/>
          </p:nvPr>
        </p:nvSpPr>
        <p:spPr/>
        <p:txBody>
          <a:bodyPr/>
          <a:lstStyle/>
          <a:p>
            <a:fld id="{2BD82752-1244-444C-A866-D6F5DA54C379}" type="slidenum">
              <a:rPr lang="en-US" smtClean="0"/>
              <a:t>‹#›</a:t>
            </a:fld>
            <a:endParaRPr lang="en-US"/>
          </a:p>
        </p:txBody>
      </p:sp>
    </p:spTree>
    <p:extLst>
      <p:ext uri="{BB962C8B-B14F-4D97-AF65-F5344CB8AC3E}">
        <p14:creationId xmlns:p14="http://schemas.microsoft.com/office/powerpoint/2010/main" val="149203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3525-932A-4F9C-0871-6FCAAAAEB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A3984F-3F29-77FE-346A-9D5ACA538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99BDA-5ED4-8270-75F5-BADFA0B09A7B}"/>
              </a:ext>
            </a:extLst>
          </p:cNvPr>
          <p:cNvSpPr>
            <a:spLocks noGrp="1"/>
          </p:cNvSpPr>
          <p:nvPr>
            <p:ph type="dt" sz="half" idx="10"/>
          </p:nvPr>
        </p:nvSpPr>
        <p:spPr/>
        <p:txBody>
          <a:bodyPr/>
          <a:lstStyle/>
          <a:p>
            <a:fld id="{662834C8-777C-413F-9D71-2DCFA39C406E}" type="datetimeFigureOut">
              <a:rPr lang="en-US" smtClean="0"/>
              <a:t>3/22/2025</a:t>
            </a:fld>
            <a:endParaRPr lang="en-US"/>
          </a:p>
        </p:txBody>
      </p:sp>
      <p:sp>
        <p:nvSpPr>
          <p:cNvPr id="5" name="Footer Placeholder 4">
            <a:extLst>
              <a:ext uri="{FF2B5EF4-FFF2-40B4-BE49-F238E27FC236}">
                <a16:creationId xmlns:a16="http://schemas.microsoft.com/office/drawing/2014/main" id="{C05B712F-AA0A-B304-A8E6-4FAE437F6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A6FC1-9CCF-8BD4-68D9-01891EBC561F}"/>
              </a:ext>
            </a:extLst>
          </p:cNvPr>
          <p:cNvSpPr>
            <a:spLocks noGrp="1"/>
          </p:cNvSpPr>
          <p:nvPr>
            <p:ph type="sldNum" sz="quarter" idx="12"/>
          </p:nvPr>
        </p:nvSpPr>
        <p:spPr/>
        <p:txBody>
          <a:bodyPr/>
          <a:lstStyle/>
          <a:p>
            <a:fld id="{2BD82752-1244-444C-A866-D6F5DA54C379}" type="slidenum">
              <a:rPr lang="en-US" smtClean="0"/>
              <a:t>‹#›</a:t>
            </a:fld>
            <a:endParaRPr lang="en-US"/>
          </a:p>
        </p:txBody>
      </p:sp>
    </p:spTree>
    <p:extLst>
      <p:ext uri="{BB962C8B-B14F-4D97-AF65-F5344CB8AC3E}">
        <p14:creationId xmlns:p14="http://schemas.microsoft.com/office/powerpoint/2010/main" val="26371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45B9-B510-1C51-F66A-81400F26F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3F3EA-C4BE-32CF-F8EB-09232045E8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6753FE-4289-AB13-4D55-74F0F8BEBB79}"/>
              </a:ext>
            </a:extLst>
          </p:cNvPr>
          <p:cNvSpPr>
            <a:spLocks noGrp="1"/>
          </p:cNvSpPr>
          <p:nvPr>
            <p:ph type="dt" sz="half" idx="10"/>
          </p:nvPr>
        </p:nvSpPr>
        <p:spPr/>
        <p:txBody>
          <a:bodyPr/>
          <a:lstStyle/>
          <a:p>
            <a:fld id="{662834C8-777C-413F-9D71-2DCFA39C406E}" type="datetimeFigureOut">
              <a:rPr lang="en-US" smtClean="0"/>
              <a:t>3/22/2025</a:t>
            </a:fld>
            <a:endParaRPr lang="en-US"/>
          </a:p>
        </p:txBody>
      </p:sp>
      <p:sp>
        <p:nvSpPr>
          <p:cNvPr id="5" name="Footer Placeholder 4">
            <a:extLst>
              <a:ext uri="{FF2B5EF4-FFF2-40B4-BE49-F238E27FC236}">
                <a16:creationId xmlns:a16="http://schemas.microsoft.com/office/drawing/2014/main" id="{AFD8D5B8-958F-857F-2B1B-156192022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3C233-5DCB-7900-9318-6567F8E32B88}"/>
              </a:ext>
            </a:extLst>
          </p:cNvPr>
          <p:cNvSpPr>
            <a:spLocks noGrp="1"/>
          </p:cNvSpPr>
          <p:nvPr>
            <p:ph type="sldNum" sz="quarter" idx="12"/>
          </p:nvPr>
        </p:nvSpPr>
        <p:spPr/>
        <p:txBody>
          <a:bodyPr/>
          <a:lstStyle/>
          <a:p>
            <a:fld id="{2BD82752-1244-444C-A866-D6F5DA54C379}" type="slidenum">
              <a:rPr lang="en-US" smtClean="0"/>
              <a:t>‹#›</a:t>
            </a:fld>
            <a:endParaRPr lang="en-US"/>
          </a:p>
        </p:txBody>
      </p:sp>
    </p:spTree>
    <p:extLst>
      <p:ext uri="{BB962C8B-B14F-4D97-AF65-F5344CB8AC3E}">
        <p14:creationId xmlns:p14="http://schemas.microsoft.com/office/powerpoint/2010/main" val="72764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8B7-01D6-7DE0-CDBC-5D7C1A12A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3B5699-6A63-C9BF-422F-5496F1F696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665C79-E926-DA40-0368-4DB0B4FC98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F40DD9-845B-2E14-880E-8F7C4C075924}"/>
              </a:ext>
            </a:extLst>
          </p:cNvPr>
          <p:cNvSpPr>
            <a:spLocks noGrp="1"/>
          </p:cNvSpPr>
          <p:nvPr>
            <p:ph type="dt" sz="half" idx="10"/>
          </p:nvPr>
        </p:nvSpPr>
        <p:spPr/>
        <p:txBody>
          <a:bodyPr/>
          <a:lstStyle/>
          <a:p>
            <a:fld id="{662834C8-777C-413F-9D71-2DCFA39C406E}" type="datetimeFigureOut">
              <a:rPr lang="en-US" smtClean="0"/>
              <a:t>3/22/2025</a:t>
            </a:fld>
            <a:endParaRPr lang="en-US"/>
          </a:p>
        </p:txBody>
      </p:sp>
      <p:sp>
        <p:nvSpPr>
          <p:cNvPr id="6" name="Footer Placeholder 5">
            <a:extLst>
              <a:ext uri="{FF2B5EF4-FFF2-40B4-BE49-F238E27FC236}">
                <a16:creationId xmlns:a16="http://schemas.microsoft.com/office/drawing/2014/main" id="{72BCE43A-9595-208E-C863-0940B7CFFD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9F2E3-FAFE-9E49-3632-4C5A7F22388B}"/>
              </a:ext>
            </a:extLst>
          </p:cNvPr>
          <p:cNvSpPr>
            <a:spLocks noGrp="1"/>
          </p:cNvSpPr>
          <p:nvPr>
            <p:ph type="sldNum" sz="quarter" idx="12"/>
          </p:nvPr>
        </p:nvSpPr>
        <p:spPr/>
        <p:txBody>
          <a:bodyPr/>
          <a:lstStyle/>
          <a:p>
            <a:fld id="{2BD82752-1244-444C-A866-D6F5DA54C379}" type="slidenum">
              <a:rPr lang="en-US" smtClean="0"/>
              <a:t>‹#›</a:t>
            </a:fld>
            <a:endParaRPr lang="en-US"/>
          </a:p>
        </p:txBody>
      </p:sp>
    </p:spTree>
    <p:extLst>
      <p:ext uri="{BB962C8B-B14F-4D97-AF65-F5344CB8AC3E}">
        <p14:creationId xmlns:p14="http://schemas.microsoft.com/office/powerpoint/2010/main" val="114946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1C0F-FE4F-FA4B-18FA-E99D5F4ED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8FF5D0-882C-22DF-F54E-BA77B13C4B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02A352-55E0-822B-500F-63B62E7903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36F57D-308E-540D-E0A2-7F3DBCBFAC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25542-48ED-949B-13C1-1C004ABE95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44ACF-4A5F-FB05-5EF1-97F88AC3F968}"/>
              </a:ext>
            </a:extLst>
          </p:cNvPr>
          <p:cNvSpPr>
            <a:spLocks noGrp="1"/>
          </p:cNvSpPr>
          <p:nvPr>
            <p:ph type="dt" sz="half" idx="10"/>
          </p:nvPr>
        </p:nvSpPr>
        <p:spPr/>
        <p:txBody>
          <a:bodyPr/>
          <a:lstStyle/>
          <a:p>
            <a:fld id="{662834C8-777C-413F-9D71-2DCFA39C406E}" type="datetimeFigureOut">
              <a:rPr lang="en-US" smtClean="0"/>
              <a:t>3/22/2025</a:t>
            </a:fld>
            <a:endParaRPr lang="en-US"/>
          </a:p>
        </p:txBody>
      </p:sp>
      <p:sp>
        <p:nvSpPr>
          <p:cNvPr id="8" name="Footer Placeholder 7">
            <a:extLst>
              <a:ext uri="{FF2B5EF4-FFF2-40B4-BE49-F238E27FC236}">
                <a16:creationId xmlns:a16="http://schemas.microsoft.com/office/drawing/2014/main" id="{861B545A-8D99-81E5-D449-C2B21EE1D0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D21871-ADBF-7B2A-7CBC-3451815D16AC}"/>
              </a:ext>
            </a:extLst>
          </p:cNvPr>
          <p:cNvSpPr>
            <a:spLocks noGrp="1"/>
          </p:cNvSpPr>
          <p:nvPr>
            <p:ph type="sldNum" sz="quarter" idx="12"/>
          </p:nvPr>
        </p:nvSpPr>
        <p:spPr/>
        <p:txBody>
          <a:bodyPr/>
          <a:lstStyle/>
          <a:p>
            <a:fld id="{2BD82752-1244-444C-A866-D6F5DA54C379}" type="slidenum">
              <a:rPr lang="en-US" smtClean="0"/>
              <a:t>‹#›</a:t>
            </a:fld>
            <a:endParaRPr lang="en-US"/>
          </a:p>
        </p:txBody>
      </p:sp>
    </p:spTree>
    <p:extLst>
      <p:ext uri="{BB962C8B-B14F-4D97-AF65-F5344CB8AC3E}">
        <p14:creationId xmlns:p14="http://schemas.microsoft.com/office/powerpoint/2010/main" val="9734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7F1E-929A-F4BC-847E-F889D2062D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35DF2A-D20B-188A-180A-77831D051C73}"/>
              </a:ext>
            </a:extLst>
          </p:cNvPr>
          <p:cNvSpPr>
            <a:spLocks noGrp="1"/>
          </p:cNvSpPr>
          <p:nvPr>
            <p:ph type="dt" sz="half" idx="10"/>
          </p:nvPr>
        </p:nvSpPr>
        <p:spPr/>
        <p:txBody>
          <a:bodyPr/>
          <a:lstStyle/>
          <a:p>
            <a:fld id="{662834C8-777C-413F-9D71-2DCFA39C406E}" type="datetimeFigureOut">
              <a:rPr lang="en-US" smtClean="0"/>
              <a:t>3/22/2025</a:t>
            </a:fld>
            <a:endParaRPr lang="en-US"/>
          </a:p>
        </p:txBody>
      </p:sp>
      <p:sp>
        <p:nvSpPr>
          <p:cNvPr id="4" name="Footer Placeholder 3">
            <a:extLst>
              <a:ext uri="{FF2B5EF4-FFF2-40B4-BE49-F238E27FC236}">
                <a16:creationId xmlns:a16="http://schemas.microsoft.com/office/drawing/2014/main" id="{DB585053-D62F-E1F1-E77C-AE1ACE4AF8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83B716-C818-DBE2-9C40-47A099E4240C}"/>
              </a:ext>
            </a:extLst>
          </p:cNvPr>
          <p:cNvSpPr>
            <a:spLocks noGrp="1"/>
          </p:cNvSpPr>
          <p:nvPr>
            <p:ph type="sldNum" sz="quarter" idx="12"/>
          </p:nvPr>
        </p:nvSpPr>
        <p:spPr/>
        <p:txBody>
          <a:bodyPr/>
          <a:lstStyle/>
          <a:p>
            <a:fld id="{2BD82752-1244-444C-A866-D6F5DA54C379}" type="slidenum">
              <a:rPr lang="en-US" smtClean="0"/>
              <a:t>‹#›</a:t>
            </a:fld>
            <a:endParaRPr lang="en-US"/>
          </a:p>
        </p:txBody>
      </p:sp>
    </p:spTree>
    <p:extLst>
      <p:ext uri="{BB962C8B-B14F-4D97-AF65-F5344CB8AC3E}">
        <p14:creationId xmlns:p14="http://schemas.microsoft.com/office/powerpoint/2010/main" val="293299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88904-AF38-2D00-B072-1FEDC6DDC3B7}"/>
              </a:ext>
            </a:extLst>
          </p:cNvPr>
          <p:cNvSpPr>
            <a:spLocks noGrp="1"/>
          </p:cNvSpPr>
          <p:nvPr>
            <p:ph type="dt" sz="half" idx="10"/>
          </p:nvPr>
        </p:nvSpPr>
        <p:spPr/>
        <p:txBody>
          <a:bodyPr/>
          <a:lstStyle/>
          <a:p>
            <a:fld id="{662834C8-777C-413F-9D71-2DCFA39C406E}" type="datetimeFigureOut">
              <a:rPr lang="en-US" smtClean="0"/>
              <a:t>3/22/2025</a:t>
            </a:fld>
            <a:endParaRPr lang="en-US"/>
          </a:p>
        </p:txBody>
      </p:sp>
      <p:sp>
        <p:nvSpPr>
          <p:cNvPr id="3" name="Footer Placeholder 2">
            <a:extLst>
              <a:ext uri="{FF2B5EF4-FFF2-40B4-BE49-F238E27FC236}">
                <a16:creationId xmlns:a16="http://schemas.microsoft.com/office/drawing/2014/main" id="{57D94BFF-736D-99AC-FAD2-FE15C70857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D898D9-2452-4F06-15AE-F015E0F17176}"/>
              </a:ext>
            </a:extLst>
          </p:cNvPr>
          <p:cNvSpPr>
            <a:spLocks noGrp="1"/>
          </p:cNvSpPr>
          <p:nvPr>
            <p:ph type="sldNum" sz="quarter" idx="12"/>
          </p:nvPr>
        </p:nvSpPr>
        <p:spPr/>
        <p:txBody>
          <a:bodyPr/>
          <a:lstStyle/>
          <a:p>
            <a:fld id="{2BD82752-1244-444C-A866-D6F5DA54C379}" type="slidenum">
              <a:rPr lang="en-US" smtClean="0"/>
              <a:t>‹#›</a:t>
            </a:fld>
            <a:endParaRPr lang="en-US"/>
          </a:p>
        </p:txBody>
      </p:sp>
    </p:spTree>
    <p:extLst>
      <p:ext uri="{BB962C8B-B14F-4D97-AF65-F5344CB8AC3E}">
        <p14:creationId xmlns:p14="http://schemas.microsoft.com/office/powerpoint/2010/main" val="1624676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CF9A0-70F5-E42E-A45F-53605AAD7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23FC1A-5501-B17F-8EC8-FE9309005F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BE12DC-9628-D9DF-EBB0-19B849177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0DF248-3457-0C14-8225-F6D9CC0D5E07}"/>
              </a:ext>
            </a:extLst>
          </p:cNvPr>
          <p:cNvSpPr>
            <a:spLocks noGrp="1"/>
          </p:cNvSpPr>
          <p:nvPr>
            <p:ph type="dt" sz="half" idx="10"/>
          </p:nvPr>
        </p:nvSpPr>
        <p:spPr/>
        <p:txBody>
          <a:bodyPr/>
          <a:lstStyle/>
          <a:p>
            <a:fld id="{662834C8-777C-413F-9D71-2DCFA39C406E}" type="datetimeFigureOut">
              <a:rPr lang="en-US" smtClean="0"/>
              <a:t>3/22/2025</a:t>
            </a:fld>
            <a:endParaRPr lang="en-US"/>
          </a:p>
        </p:txBody>
      </p:sp>
      <p:sp>
        <p:nvSpPr>
          <p:cNvPr id="6" name="Footer Placeholder 5">
            <a:extLst>
              <a:ext uri="{FF2B5EF4-FFF2-40B4-BE49-F238E27FC236}">
                <a16:creationId xmlns:a16="http://schemas.microsoft.com/office/drawing/2014/main" id="{8B577329-172B-180C-4F7F-FB89B806F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E3F4B6-A5B1-6F3A-BE11-0EA71388A7DA}"/>
              </a:ext>
            </a:extLst>
          </p:cNvPr>
          <p:cNvSpPr>
            <a:spLocks noGrp="1"/>
          </p:cNvSpPr>
          <p:nvPr>
            <p:ph type="sldNum" sz="quarter" idx="12"/>
          </p:nvPr>
        </p:nvSpPr>
        <p:spPr/>
        <p:txBody>
          <a:bodyPr/>
          <a:lstStyle/>
          <a:p>
            <a:fld id="{2BD82752-1244-444C-A866-D6F5DA54C379}" type="slidenum">
              <a:rPr lang="en-US" smtClean="0"/>
              <a:t>‹#›</a:t>
            </a:fld>
            <a:endParaRPr lang="en-US"/>
          </a:p>
        </p:txBody>
      </p:sp>
    </p:spTree>
    <p:extLst>
      <p:ext uri="{BB962C8B-B14F-4D97-AF65-F5344CB8AC3E}">
        <p14:creationId xmlns:p14="http://schemas.microsoft.com/office/powerpoint/2010/main" val="1926720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480B-ADD9-7FF1-6780-9D4406E12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22800D-BCB9-6192-725C-5B603B573F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E5803B-5257-355F-3C7D-5082831AF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39CF0-8483-8B51-C0DD-DBFD27D456DF}"/>
              </a:ext>
            </a:extLst>
          </p:cNvPr>
          <p:cNvSpPr>
            <a:spLocks noGrp="1"/>
          </p:cNvSpPr>
          <p:nvPr>
            <p:ph type="dt" sz="half" idx="10"/>
          </p:nvPr>
        </p:nvSpPr>
        <p:spPr/>
        <p:txBody>
          <a:bodyPr/>
          <a:lstStyle/>
          <a:p>
            <a:fld id="{662834C8-777C-413F-9D71-2DCFA39C406E}" type="datetimeFigureOut">
              <a:rPr lang="en-US" smtClean="0"/>
              <a:t>3/22/2025</a:t>
            </a:fld>
            <a:endParaRPr lang="en-US"/>
          </a:p>
        </p:txBody>
      </p:sp>
      <p:sp>
        <p:nvSpPr>
          <p:cNvPr id="6" name="Footer Placeholder 5">
            <a:extLst>
              <a:ext uri="{FF2B5EF4-FFF2-40B4-BE49-F238E27FC236}">
                <a16:creationId xmlns:a16="http://schemas.microsoft.com/office/drawing/2014/main" id="{4E151EAA-CF66-02B3-1B48-D2C5EF3D5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D98E71-AC93-10DD-094E-F27CC393F6C6}"/>
              </a:ext>
            </a:extLst>
          </p:cNvPr>
          <p:cNvSpPr>
            <a:spLocks noGrp="1"/>
          </p:cNvSpPr>
          <p:nvPr>
            <p:ph type="sldNum" sz="quarter" idx="12"/>
          </p:nvPr>
        </p:nvSpPr>
        <p:spPr/>
        <p:txBody>
          <a:bodyPr/>
          <a:lstStyle/>
          <a:p>
            <a:fld id="{2BD82752-1244-444C-A866-D6F5DA54C379}" type="slidenum">
              <a:rPr lang="en-US" smtClean="0"/>
              <a:t>‹#›</a:t>
            </a:fld>
            <a:endParaRPr lang="en-US"/>
          </a:p>
        </p:txBody>
      </p:sp>
    </p:spTree>
    <p:extLst>
      <p:ext uri="{BB962C8B-B14F-4D97-AF65-F5344CB8AC3E}">
        <p14:creationId xmlns:p14="http://schemas.microsoft.com/office/powerpoint/2010/main" val="412259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4E0099-E1F7-4B56-3E34-DB4B218F6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E3679-4931-110B-D9DB-8F9523551E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32481-C9F9-ADBF-2A33-0856534C4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2834C8-777C-413F-9D71-2DCFA39C406E}" type="datetimeFigureOut">
              <a:rPr lang="en-US" smtClean="0"/>
              <a:t>3/22/2025</a:t>
            </a:fld>
            <a:endParaRPr lang="en-US"/>
          </a:p>
        </p:txBody>
      </p:sp>
      <p:sp>
        <p:nvSpPr>
          <p:cNvPr id="5" name="Footer Placeholder 4">
            <a:extLst>
              <a:ext uri="{FF2B5EF4-FFF2-40B4-BE49-F238E27FC236}">
                <a16:creationId xmlns:a16="http://schemas.microsoft.com/office/drawing/2014/main" id="{3DA86046-92AE-006C-DDE7-3DFA82EACC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4480541-C5E1-DAA4-E395-14C8FF62C9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D82752-1244-444C-A866-D6F5DA54C379}" type="slidenum">
              <a:rPr lang="en-US" smtClean="0"/>
              <a:t>‹#›</a:t>
            </a:fld>
            <a:endParaRPr lang="en-US"/>
          </a:p>
        </p:txBody>
      </p:sp>
    </p:spTree>
    <p:extLst>
      <p:ext uri="{BB962C8B-B14F-4D97-AF65-F5344CB8AC3E}">
        <p14:creationId xmlns:p14="http://schemas.microsoft.com/office/powerpoint/2010/main" val="3341168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BA216E21-98E6-4655-9518-3FF738EBBED3}"/>
              </a:ext>
            </a:extLst>
          </p:cNvPr>
          <p:cNvSpPr>
            <a:spLocks noGrp="1"/>
          </p:cNvSpPr>
          <p:nvPr>
            <p:ph type="ftr" sz="quarter" idx="3"/>
          </p:nvPr>
        </p:nvSpPr>
        <p:spPr/>
        <p:txBody>
          <a:bodyPr/>
          <a:lstStyle/>
          <a:p>
            <a:pPr>
              <a:defRPr/>
            </a:pPr>
            <a:r>
              <a:rPr lang="en-GB" dirty="0"/>
              <a:t> </a:t>
            </a:r>
          </a:p>
        </p:txBody>
      </p:sp>
      <p:sp>
        <p:nvSpPr>
          <p:cNvPr id="8" name="Title 1">
            <a:extLst>
              <a:ext uri="{FF2B5EF4-FFF2-40B4-BE49-F238E27FC236}">
                <a16:creationId xmlns:a16="http://schemas.microsoft.com/office/drawing/2014/main" id="{816F1AD0-3A4C-4567-B5F4-5A39EF1EC1C5}"/>
              </a:ext>
            </a:extLst>
          </p:cNvPr>
          <p:cNvSpPr>
            <a:spLocks noGrp="1"/>
          </p:cNvSpPr>
          <p:nvPr>
            <p:ph type="title"/>
          </p:nvPr>
        </p:nvSpPr>
        <p:spPr>
          <a:xfrm>
            <a:off x="507999" y="66561"/>
            <a:ext cx="11141076" cy="457200"/>
          </a:xfrm>
        </p:spPr>
        <p:txBody>
          <a:bodyPr>
            <a:normAutofit/>
          </a:bodyPr>
          <a:lstStyle/>
          <a:p>
            <a:pPr algn="ctr">
              <a:defRPr/>
            </a:pPr>
            <a:r>
              <a:rPr lang="en-US" sz="1800" b="1" dirty="0">
                <a:latin typeface="Segoe Sans"/>
              </a:rPr>
              <a:t>Terminal Integrity Improvement</a:t>
            </a:r>
          </a:p>
        </p:txBody>
      </p:sp>
      <p:sp>
        <p:nvSpPr>
          <p:cNvPr id="11" name="Text Placeholder 2">
            <a:extLst>
              <a:ext uri="{FF2B5EF4-FFF2-40B4-BE49-F238E27FC236}">
                <a16:creationId xmlns:a16="http://schemas.microsoft.com/office/drawing/2014/main" id="{9FF54BA4-34AB-4A78-B1FF-2D729FEEF574}"/>
              </a:ext>
            </a:extLst>
          </p:cNvPr>
          <p:cNvSpPr txBox="1">
            <a:spLocks/>
          </p:cNvSpPr>
          <p:nvPr/>
        </p:nvSpPr>
        <p:spPr>
          <a:xfrm>
            <a:off x="507999" y="560167"/>
            <a:ext cx="11141076" cy="2228527"/>
          </a:xfrm>
          <a:prstGeom prst="rect">
            <a:avLst/>
          </a:prstGeom>
          <a:solidFill>
            <a:schemeClr val="bg1">
              <a:lumMod val="95000"/>
            </a:schemeClr>
          </a:solidFill>
          <a:ln>
            <a:solidFill>
              <a:schemeClr val="tx1">
                <a:lumMod val="75000"/>
              </a:schemeClr>
            </a:solidFill>
          </a:ln>
        </p:spPr>
        <p:txBody>
          <a:bodyPr/>
          <a:lstStyle/>
          <a:p>
            <a:r>
              <a:rPr lang="en-GB" sz="1200" b="1" u="sng" dirty="0">
                <a:solidFill>
                  <a:schemeClr val="accent4">
                    <a:lumMod val="50000"/>
                  </a:schemeClr>
                </a:solidFill>
                <a:latin typeface="Segoe Sans"/>
              </a:rPr>
              <a:t>Business Case:</a:t>
            </a:r>
          </a:p>
          <a:p>
            <a:pPr lvl="0"/>
            <a:r>
              <a:rPr lang="en-US" sz="1200" b="0" i="0" dirty="0">
                <a:solidFill>
                  <a:schemeClr val="accent4">
                    <a:lumMod val="50000"/>
                  </a:schemeClr>
                </a:solidFill>
                <a:effectLst/>
                <a:latin typeface="Segoe Sans"/>
              </a:rPr>
              <a:t>There is a significant amount of pressurized equipment at the Forcados and Bonny terminals, with in-house inspectors responsible for managing all inspection activities. Unfortunately, the majority of the corrosion barriers are currently in RED status, and our personnel on the ground are not adequately equipped to handle this. Due to limited resources, the scope of inspection has not been fully covered, leaving the asset's integrity largely unknown. Given the critical role these terminals play in SPDC's revenue, it is essential to investigate and deploy measures to improve the health status to GREEN with minimal production interruption.</a:t>
            </a:r>
            <a:endParaRPr lang="en-GB" sz="1200" dirty="0">
              <a:solidFill>
                <a:schemeClr val="accent4">
                  <a:lumMod val="50000"/>
                </a:schemeClr>
              </a:solidFill>
              <a:latin typeface="Segoe Sans"/>
            </a:endParaRPr>
          </a:p>
          <a:p>
            <a:pPr lvl="0"/>
            <a:r>
              <a:rPr lang="en-GB" sz="1200" b="1" u="sng" dirty="0">
                <a:solidFill>
                  <a:schemeClr val="accent4">
                    <a:lumMod val="50000"/>
                  </a:schemeClr>
                </a:solidFill>
                <a:latin typeface="Segoe Sans"/>
              </a:rPr>
              <a:t>Objective:</a:t>
            </a:r>
          </a:p>
          <a:p>
            <a:pPr marL="228600" indent="-228600" algn="l">
              <a:buAutoNum type="arabicPeriod"/>
            </a:pPr>
            <a:r>
              <a:rPr lang="en-US" sz="1200" dirty="0">
                <a:solidFill>
                  <a:schemeClr val="accent4">
                    <a:lumMod val="50000"/>
                  </a:schemeClr>
                </a:solidFill>
                <a:latin typeface="Segoe Sans"/>
              </a:rPr>
              <a:t>Ascertain Pressurized Equipment Integrity Status – Vessels, Tanks, Piping, heat exchangers and relief valves</a:t>
            </a:r>
          </a:p>
          <a:p>
            <a:pPr marL="228600" indent="-228600" algn="l">
              <a:buAutoNum type="arabicPeriod"/>
            </a:pPr>
            <a:r>
              <a:rPr lang="en-US" sz="1200" dirty="0">
                <a:solidFill>
                  <a:schemeClr val="accent4">
                    <a:lumMod val="50000"/>
                  </a:schemeClr>
                </a:solidFill>
                <a:latin typeface="Segoe Sans"/>
              </a:rPr>
              <a:t>Generate Corrosion Management Plan to manage corrosion barriers</a:t>
            </a:r>
          </a:p>
          <a:p>
            <a:pPr marL="228600" indent="-228600" algn="l">
              <a:buAutoNum type="arabicPeriod"/>
            </a:pPr>
            <a:r>
              <a:rPr lang="en-US" sz="1200" dirty="0">
                <a:solidFill>
                  <a:schemeClr val="accent4">
                    <a:lumMod val="50000"/>
                  </a:schemeClr>
                </a:solidFill>
                <a:latin typeface="Segoe Sans"/>
              </a:rPr>
              <a:t>Ensure all equipment data are captured on IMS for analysis</a:t>
            </a:r>
            <a:endParaRPr lang="en-US" sz="1200" b="0" i="0" u="none" strike="noStrike" baseline="0" dirty="0">
              <a:solidFill>
                <a:schemeClr val="accent4">
                  <a:lumMod val="50000"/>
                </a:schemeClr>
              </a:solidFill>
              <a:latin typeface="Segoe Sans"/>
            </a:endParaRPr>
          </a:p>
          <a:p>
            <a:pPr marL="228600" indent="-228600">
              <a:buAutoNum type="arabicPeriod" startAt="4"/>
            </a:pPr>
            <a:r>
              <a:rPr lang="en-US" sz="1200" dirty="0">
                <a:solidFill>
                  <a:schemeClr val="accent4">
                    <a:lumMod val="50000"/>
                  </a:schemeClr>
                </a:solidFill>
                <a:latin typeface="Segoe Sans"/>
              </a:rPr>
              <a:t>An Effective organogram is in place</a:t>
            </a:r>
            <a:endParaRPr lang="en-US" sz="1200" b="0" i="0" u="none" strike="noStrike" baseline="0" dirty="0">
              <a:solidFill>
                <a:schemeClr val="accent4">
                  <a:lumMod val="50000"/>
                </a:schemeClr>
              </a:solidFill>
              <a:latin typeface="Segoe Sans"/>
            </a:endParaRPr>
          </a:p>
          <a:p>
            <a:pPr marL="228600" indent="-228600">
              <a:buAutoNum type="arabicPeriod" startAt="4"/>
            </a:pPr>
            <a:r>
              <a:rPr lang="en-US" sz="1200" dirty="0">
                <a:solidFill>
                  <a:schemeClr val="accent4">
                    <a:lumMod val="50000"/>
                  </a:schemeClr>
                </a:solidFill>
                <a:latin typeface="Segoe Sans"/>
              </a:rPr>
              <a:t>Reduce tank out of service by use of Robotics </a:t>
            </a:r>
            <a:endParaRPr lang="en-US" sz="1200" b="0" i="0" u="none" strike="noStrike" baseline="0" dirty="0">
              <a:solidFill>
                <a:schemeClr val="accent4">
                  <a:lumMod val="50000"/>
                </a:schemeClr>
              </a:solidFill>
              <a:latin typeface="Segoe Sans"/>
            </a:endParaRPr>
          </a:p>
          <a:p>
            <a:pPr marL="228600" indent="-228600">
              <a:buAutoNum type="arabicPeriod" startAt="4"/>
            </a:pPr>
            <a:r>
              <a:rPr lang="en-US" sz="1200" b="0" i="0" u="none" strike="noStrike" baseline="0" dirty="0">
                <a:solidFill>
                  <a:schemeClr val="accent4">
                    <a:lumMod val="50000"/>
                  </a:schemeClr>
                </a:solidFill>
                <a:latin typeface="Segoe Sans"/>
              </a:rPr>
              <a:t>Asset awareness of corrosion barrier status </a:t>
            </a:r>
          </a:p>
          <a:p>
            <a:pPr marL="228600" indent="-228600">
              <a:buAutoNum type="arabicPeriod" startAt="4"/>
            </a:pPr>
            <a:endParaRPr lang="en-US" sz="1200" b="0" i="0" u="none" strike="noStrike" baseline="0" dirty="0">
              <a:solidFill>
                <a:schemeClr val="accent4">
                  <a:lumMod val="50000"/>
                </a:schemeClr>
              </a:solidFill>
              <a:latin typeface="Segoe Sans"/>
            </a:endParaRPr>
          </a:p>
          <a:p>
            <a:pPr algn="l"/>
            <a:endParaRPr lang="en-US" sz="1800" b="0" i="0" u="none" strike="noStrike" baseline="0" dirty="0">
              <a:solidFill>
                <a:schemeClr val="accent4">
                  <a:lumMod val="50000"/>
                </a:schemeClr>
              </a:solidFill>
              <a:latin typeface="Segoe Sans"/>
            </a:endParaRPr>
          </a:p>
          <a:p>
            <a:pPr marL="228600" indent="-228600" algn="l">
              <a:buAutoNum type="arabicPeriod"/>
            </a:pPr>
            <a:endParaRPr lang="en-US" sz="1200" b="0" i="0" u="none" strike="noStrike" baseline="0" dirty="0">
              <a:solidFill>
                <a:schemeClr val="accent4">
                  <a:lumMod val="50000"/>
                </a:schemeClr>
              </a:solidFill>
              <a:latin typeface="Segoe Sans"/>
            </a:endParaRPr>
          </a:p>
          <a:p>
            <a:pPr algn="l"/>
            <a:endParaRPr lang="en-US" sz="1800" b="0" i="0" u="none" strike="noStrike" baseline="0" dirty="0">
              <a:solidFill>
                <a:schemeClr val="accent4">
                  <a:lumMod val="50000"/>
                </a:schemeClr>
              </a:solidFill>
              <a:latin typeface="Segoe Sans"/>
            </a:endParaRPr>
          </a:p>
          <a:p>
            <a:pPr algn="l"/>
            <a:endParaRPr lang="en-US" sz="1800" b="0" i="0" u="none" strike="noStrike" baseline="0" dirty="0">
              <a:solidFill>
                <a:schemeClr val="accent4">
                  <a:lumMod val="50000"/>
                </a:schemeClr>
              </a:solidFill>
              <a:latin typeface="Segoe Sans"/>
            </a:endParaRPr>
          </a:p>
          <a:p>
            <a:pPr marL="228600" indent="-228600" algn="l">
              <a:buAutoNum type="arabicPeriod"/>
            </a:pPr>
            <a:endParaRPr lang="en-US" sz="1200" b="0" i="0" u="none" strike="noStrike" baseline="0" dirty="0">
              <a:solidFill>
                <a:schemeClr val="accent4">
                  <a:lumMod val="50000"/>
                </a:schemeClr>
              </a:solidFill>
              <a:latin typeface="Segoe Sans"/>
            </a:endParaRPr>
          </a:p>
          <a:p>
            <a:pPr lvl="0"/>
            <a:endParaRPr lang="en-US" sz="1200" dirty="0">
              <a:solidFill>
                <a:schemeClr val="accent4">
                  <a:lumMod val="50000"/>
                </a:schemeClr>
              </a:solidFill>
              <a:latin typeface="Segoe Sans"/>
              <a:cs typeface="Times New Roman"/>
            </a:endParaRPr>
          </a:p>
          <a:p>
            <a:pPr algn="just" defTabSz="914400">
              <a:spcAft>
                <a:spcPts val="500"/>
              </a:spcAft>
              <a:defRPr/>
            </a:pPr>
            <a:endParaRPr lang="en-US" sz="1400" dirty="0">
              <a:solidFill>
                <a:schemeClr val="accent4">
                  <a:lumMod val="50000"/>
                </a:schemeClr>
              </a:solidFill>
              <a:latin typeface="Segoe Sans"/>
            </a:endParaRPr>
          </a:p>
        </p:txBody>
      </p:sp>
      <p:sp>
        <p:nvSpPr>
          <p:cNvPr id="12" name="Text Placeholder 2">
            <a:extLst>
              <a:ext uri="{FF2B5EF4-FFF2-40B4-BE49-F238E27FC236}">
                <a16:creationId xmlns:a16="http://schemas.microsoft.com/office/drawing/2014/main" id="{8854CCCD-8D85-4E79-B603-F63DE409FBB4}"/>
              </a:ext>
            </a:extLst>
          </p:cNvPr>
          <p:cNvSpPr txBox="1">
            <a:spLocks/>
          </p:cNvSpPr>
          <p:nvPr/>
        </p:nvSpPr>
        <p:spPr>
          <a:xfrm>
            <a:off x="8983132" y="2842076"/>
            <a:ext cx="2675467" cy="1988160"/>
          </a:xfrm>
          <a:prstGeom prst="rect">
            <a:avLst/>
          </a:prstGeom>
          <a:solidFill>
            <a:schemeClr val="accent2">
              <a:lumMod val="20000"/>
              <a:lumOff val="80000"/>
            </a:schemeClr>
          </a:solidFill>
          <a:ln>
            <a:solidFill>
              <a:schemeClr val="tx1">
                <a:lumMod val="75000"/>
              </a:schemeClr>
            </a:solidFill>
          </a:ln>
        </p:spPr>
        <p:txBody>
          <a:bodyPr/>
          <a:lstStyle/>
          <a:p>
            <a:pPr algn="just" defTabSz="914400">
              <a:spcAft>
                <a:spcPts val="500"/>
              </a:spcAft>
              <a:defRPr/>
            </a:pPr>
            <a:r>
              <a:rPr lang="en-GB" sz="1200" b="1" u="sng" dirty="0">
                <a:solidFill>
                  <a:schemeClr val="accent4">
                    <a:lumMod val="50000"/>
                  </a:schemeClr>
                </a:solidFill>
                <a:latin typeface="Segoe Sans"/>
              </a:rPr>
              <a:t>High-level Timeline:</a:t>
            </a:r>
            <a:endParaRPr lang="en-GB" sz="1200" dirty="0">
              <a:solidFill>
                <a:schemeClr val="accent4">
                  <a:lumMod val="50000"/>
                </a:schemeClr>
              </a:solidFill>
              <a:latin typeface="Segoe Sans"/>
            </a:endParaRPr>
          </a:p>
          <a:p>
            <a:pPr marL="171450" indent="-171450" defTabSz="914400">
              <a:buFont typeface="Wingdings" pitchFamily="2" charset="2"/>
              <a:buChar char="§"/>
              <a:defRPr/>
            </a:pPr>
            <a:r>
              <a:rPr lang="en-GB" sz="1200" dirty="0">
                <a:solidFill>
                  <a:schemeClr val="accent4">
                    <a:lumMod val="50000"/>
                  </a:schemeClr>
                </a:solidFill>
                <a:latin typeface="Segoe Sans"/>
              </a:rPr>
              <a:t>Site barrier assessment and interviews:  February 2025</a:t>
            </a:r>
          </a:p>
          <a:p>
            <a:pPr marL="171450" indent="-171450" defTabSz="914400">
              <a:buFont typeface="Wingdings" pitchFamily="2" charset="2"/>
              <a:buChar char="§"/>
              <a:defRPr/>
            </a:pPr>
            <a:r>
              <a:rPr lang="en-GB" sz="1200" dirty="0">
                <a:solidFill>
                  <a:schemeClr val="accent4">
                    <a:lumMod val="50000"/>
                  </a:schemeClr>
                </a:solidFill>
                <a:latin typeface="Segoe Sans"/>
              </a:rPr>
              <a:t>Implement Organogram: June 2025</a:t>
            </a:r>
          </a:p>
          <a:p>
            <a:pPr marL="171450" indent="-171450">
              <a:spcBef>
                <a:spcPts val="300"/>
              </a:spcBef>
              <a:buFont typeface="Wingdings" pitchFamily="2" charset="2"/>
              <a:buChar char="§"/>
              <a:defRPr/>
            </a:pPr>
            <a:r>
              <a:rPr lang="en-US" sz="1200" dirty="0">
                <a:solidFill>
                  <a:schemeClr val="accent4">
                    <a:lumMod val="50000"/>
                  </a:schemeClr>
                </a:solidFill>
                <a:latin typeface="Segoe Sans"/>
              </a:rPr>
              <a:t>Tank Robotics Inspection :Nov 2025</a:t>
            </a:r>
          </a:p>
          <a:p>
            <a:pPr marL="171450" indent="-171450" defTabSz="914400">
              <a:spcBef>
                <a:spcPts val="300"/>
              </a:spcBef>
              <a:buFont typeface="Wingdings" pitchFamily="2" charset="2"/>
              <a:buChar char="§"/>
              <a:defRPr/>
            </a:pPr>
            <a:r>
              <a:rPr lang="en-US" sz="1200" dirty="0">
                <a:solidFill>
                  <a:schemeClr val="accent4">
                    <a:lumMod val="50000"/>
                  </a:schemeClr>
                </a:solidFill>
                <a:latin typeface="Segoe Sans"/>
              </a:rPr>
              <a:t>Terminal Integrity report Q2 &amp; Q4: Dec 2025</a:t>
            </a:r>
            <a:endParaRPr lang="en-GB" sz="1200" dirty="0">
              <a:solidFill>
                <a:schemeClr val="accent4">
                  <a:lumMod val="50000"/>
                </a:schemeClr>
              </a:solidFill>
              <a:latin typeface="Segoe Sans"/>
            </a:endParaRPr>
          </a:p>
          <a:p>
            <a:pPr algn="just" defTabSz="914400">
              <a:spcBef>
                <a:spcPts val="200"/>
              </a:spcBef>
              <a:spcAft>
                <a:spcPts val="200"/>
              </a:spcAft>
              <a:buClr>
                <a:srgbClr val="9BBB59">
                  <a:lumMod val="50000"/>
                </a:srgbClr>
              </a:buClr>
              <a:buSzPct val="125000"/>
              <a:defRPr/>
            </a:pPr>
            <a:endParaRPr lang="en-US" sz="1200" dirty="0">
              <a:solidFill>
                <a:schemeClr val="accent4">
                  <a:lumMod val="50000"/>
                </a:schemeClr>
              </a:solidFill>
              <a:latin typeface="Segoe Sans"/>
            </a:endParaRPr>
          </a:p>
        </p:txBody>
      </p:sp>
      <p:sp>
        <p:nvSpPr>
          <p:cNvPr id="13" name="Text Placeholder 2">
            <a:extLst>
              <a:ext uri="{FF2B5EF4-FFF2-40B4-BE49-F238E27FC236}">
                <a16:creationId xmlns:a16="http://schemas.microsoft.com/office/drawing/2014/main" id="{FD9E08D0-6096-4AB0-8DDA-A7A80EE4C20F}"/>
              </a:ext>
            </a:extLst>
          </p:cNvPr>
          <p:cNvSpPr txBox="1">
            <a:spLocks/>
          </p:cNvSpPr>
          <p:nvPr/>
        </p:nvSpPr>
        <p:spPr>
          <a:xfrm>
            <a:off x="504029" y="2820338"/>
            <a:ext cx="5998371" cy="2041541"/>
          </a:xfrm>
          <a:prstGeom prst="rect">
            <a:avLst/>
          </a:prstGeom>
          <a:solidFill>
            <a:schemeClr val="bg1">
              <a:lumMod val="85000"/>
            </a:schemeClr>
          </a:solidFill>
          <a:ln>
            <a:solidFill>
              <a:schemeClr val="tx1">
                <a:lumMod val="75000"/>
              </a:schemeClr>
            </a:solidFill>
          </a:ln>
        </p:spPr>
        <p:txBody>
          <a:bodyPr/>
          <a:lstStyle/>
          <a:p>
            <a:pPr defTabSz="914400">
              <a:spcAft>
                <a:spcPts val="500"/>
              </a:spcAft>
              <a:defRPr/>
            </a:pPr>
            <a:r>
              <a:rPr lang="en-US" sz="1200" b="1" u="sng" dirty="0">
                <a:solidFill>
                  <a:schemeClr val="accent4">
                    <a:lumMod val="50000"/>
                  </a:schemeClr>
                </a:solidFill>
                <a:latin typeface="Segoe Sans"/>
              </a:rPr>
              <a:t>Potential Benefits &amp; Measurement:</a:t>
            </a:r>
            <a:endParaRPr lang="en-GB" sz="1200" dirty="0">
              <a:solidFill>
                <a:schemeClr val="accent4">
                  <a:lumMod val="50000"/>
                </a:schemeClr>
              </a:solidFill>
              <a:latin typeface="Segoe Sans"/>
            </a:endParaRPr>
          </a:p>
          <a:p>
            <a:pPr marL="171450" indent="-171450" defTabSz="914400">
              <a:buFont typeface="Arial" panose="020B0604020202020204" pitchFamily="34" charset="0"/>
              <a:buChar char="•"/>
              <a:defRPr/>
            </a:pPr>
            <a:r>
              <a:rPr lang="en-GB" sz="1200" dirty="0">
                <a:solidFill>
                  <a:schemeClr val="accent4">
                    <a:lumMod val="50000"/>
                  </a:schemeClr>
                </a:solidFill>
                <a:latin typeface="Segoe Sans"/>
                <a:cs typeface="Arial" charset="0"/>
              </a:rPr>
              <a:t>Predictive approach to corrosion barrier management</a:t>
            </a:r>
          </a:p>
          <a:p>
            <a:pPr marL="171450" indent="-171450" defTabSz="914400">
              <a:buFont typeface="Arial" panose="020B0604020202020204" pitchFamily="34" charset="0"/>
              <a:buChar char="•"/>
              <a:defRPr/>
            </a:pPr>
            <a:r>
              <a:rPr lang="en-GB" sz="1200" dirty="0">
                <a:solidFill>
                  <a:schemeClr val="accent4">
                    <a:lumMod val="50000"/>
                  </a:schemeClr>
                </a:solidFill>
                <a:latin typeface="Segoe Sans"/>
                <a:cs typeface="Arial" charset="0"/>
              </a:rPr>
              <a:t>Risk optimization driven approach to degradation management thru use of integrated management system </a:t>
            </a:r>
          </a:p>
          <a:p>
            <a:pPr marL="171450" indent="-171450" defTabSz="914400">
              <a:buFont typeface="Arial" panose="020B0604020202020204" pitchFamily="34" charset="0"/>
              <a:buChar char="•"/>
              <a:defRPr/>
            </a:pPr>
            <a:r>
              <a:rPr lang="en-GB" sz="1200" dirty="0">
                <a:solidFill>
                  <a:schemeClr val="accent4">
                    <a:lumMod val="50000"/>
                  </a:schemeClr>
                </a:solidFill>
                <a:latin typeface="Segoe Sans"/>
                <a:cs typeface="Arial" charset="0"/>
              </a:rPr>
              <a:t>A green health corrosion barrier supporting life extension assessment</a:t>
            </a:r>
          </a:p>
          <a:p>
            <a:pPr marL="171450" indent="-171450" defTabSz="914400">
              <a:buFont typeface="Arial" panose="020B0604020202020204" pitchFamily="34" charset="0"/>
              <a:buChar char="•"/>
              <a:defRPr/>
            </a:pPr>
            <a:r>
              <a:rPr lang="en-GB" sz="1200" dirty="0">
                <a:solidFill>
                  <a:schemeClr val="accent4">
                    <a:lumMod val="50000"/>
                  </a:schemeClr>
                </a:solidFill>
                <a:latin typeface="Segoe Sans"/>
                <a:cs typeface="Arial" charset="0"/>
              </a:rPr>
              <a:t>Optimized Inspection personnel  </a:t>
            </a:r>
          </a:p>
          <a:p>
            <a:pPr marL="171450" indent="-171450" defTabSz="914400">
              <a:buFont typeface="Arial" panose="020B0604020202020204" pitchFamily="34" charset="0"/>
              <a:buChar char="•"/>
              <a:defRPr/>
            </a:pPr>
            <a:r>
              <a:rPr lang="en-GB" sz="1200" dirty="0">
                <a:solidFill>
                  <a:schemeClr val="accent4">
                    <a:lumMod val="50000"/>
                  </a:schemeClr>
                </a:solidFill>
                <a:latin typeface="Segoe Sans"/>
                <a:cs typeface="Arial" charset="0"/>
              </a:rPr>
              <a:t>Minimize Tank out of service and man entry requirement </a:t>
            </a:r>
          </a:p>
        </p:txBody>
      </p:sp>
      <p:sp>
        <p:nvSpPr>
          <p:cNvPr id="16" name="Text Placeholder 2">
            <a:extLst>
              <a:ext uri="{FF2B5EF4-FFF2-40B4-BE49-F238E27FC236}">
                <a16:creationId xmlns:a16="http://schemas.microsoft.com/office/drawing/2014/main" id="{672F6B34-383E-487B-AB79-E4FCA701386E}"/>
              </a:ext>
            </a:extLst>
          </p:cNvPr>
          <p:cNvSpPr txBox="1">
            <a:spLocks/>
          </p:cNvSpPr>
          <p:nvPr/>
        </p:nvSpPr>
        <p:spPr>
          <a:xfrm>
            <a:off x="517524" y="4903048"/>
            <a:ext cx="7604811" cy="1921448"/>
          </a:xfrm>
          <a:prstGeom prst="rect">
            <a:avLst/>
          </a:prstGeom>
          <a:solidFill>
            <a:schemeClr val="accent1">
              <a:lumMod val="20000"/>
              <a:lumOff val="80000"/>
            </a:schemeClr>
          </a:solidFill>
          <a:ln>
            <a:solidFill>
              <a:sysClr val="windowText" lastClr="000000">
                <a:lumMod val="75000"/>
              </a:sysClr>
            </a:solidFill>
          </a:ln>
        </p:spPr>
        <p:txBody>
          <a:bodyPr/>
          <a:lstStyle/>
          <a:p>
            <a:pPr marL="0" marR="0" lvl="0" indent="0" algn="just" defTabSz="914400" eaLnBrk="1" fontAlgn="auto" latinLnBrk="0" hangingPunct="1">
              <a:lnSpc>
                <a:spcPct val="100000"/>
              </a:lnSpc>
              <a:spcBef>
                <a:spcPts val="0"/>
              </a:spcBef>
              <a:spcAft>
                <a:spcPts val="500"/>
              </a:spcAft>
              <a:buClrTx/>
              <a:buSzTx/>
              <a:buFontTx/>
              <a:buNone/>
              <a:tabLst/>
              <a:defRPr/>
            </a:pPr>
            <a:r>
              <a:rPr kumimoji="0" lang="en-US" sz="1200" b="1" i="0" u="sng" strike="noStrike" kern="0" cap="none" spc="0" normalizeH="0" baseline="0" noProof="0" dirty="0">
                <a:ln>
                  <a:noFill/>
                </a:ln>
                <a:solidFill>
                  <a:schemeClr val="accent4">
                    <a:lumMod val="50000"/>
                  </a:schemeClr>
                </a:solidFill>
                <a:effectLst/>
                <a:uLnTx/>
                <a:uFillTx/>
                <a:latin typeface="Segoe Sans"/>
              </a:rPr>
              <a:t>Project Scope/Actions:</a:t>
            </a:r>
          </a:p>
          <a:p>
            <a:pPr marL="171450" indent="-171450">
              <a:buFont typeface="Wingdings" panose="05000000000000000000" pitchFamily="2" charset="2"/>
              <a:buChar char="Ø"/>
            </a:pPr>
            <a:r>
              <a:rPr lang="en-US" sz="1200" dirty="0">
                <a:solidFill>
                  <a:schemeClr val="accent4">
                    <a:lumMod val="50000"/>
                  </a:schemeClr>
                </a:solidFill>
                <a:latin typeface="Segoe Sans"/>
              </a:rPr>
              <a:t>Conduct Facility corrosion barrier assessment for the terminals</a:t>
            </a:r>
            <a:r>
              <a:rPr lang="en-US" sz="1200" b="0" i="0" u="none" strike="noStrike" baseline="0" dirty="0">
                <a:solidFill>
                  <a:schemeClr val="accent4">
                    <a:lumMod val="50000"/>
                  </a:schemeClr>
                </a:solidFill>
                <a:latin typeface="Segoe Sans"/>
              </a:rPr>
              <a:t>; February 2025</a:t>
            </a:r>
          </a:p>
          <a:p>
            <a:pPr marL="171450" indent="-171450">
              <a:buFont typeface="Wingdings" panose="05000000000000000000" pitchFamily="2" charset="2"/>
              <a:buChar char="Ø"/>
            </a:pPr>
            <a:r>
              <a:rPr lang="en-US" sz="1200" dirty="0">
                <a:solidFill>
                  <a:schemeClr val="accent4">
                    <a:lumMod val="50000"/>
                  </a:schemeClr>
                </a:solidFill>
                <a:latin typeface="Segoe Sans"/>
              </a:rPr>
              <a:t>Engagement with terminal leaders on barrier status and recommendations; FEB </a:t>
            </a:r>
            <a:r>
              <a:rPr kumimoji="0" lang="en-US" sz="1200" b="0" i="0" u="none" strike="noStrike" kern="1200" cap="none" spc="0" normalizeH="0" baseline="0" noProof="0" dirty="0">
                <a:ln>
                  <a:noFill/>
                </a:ln>
                <a:solidFill>
                  <a:schemeClr val="accent4">
                    <a:lumMod val="50000"/>
                  </a:schemeClr>
                </a:solidFill>
                <a:effectLst/>
                <a:uLnTx/>
                <a:uFillTx/>
                <a:latin typeface="Segoe Sans"/>
              </a:rPr>
              <a:t>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dirty="0">
                <a:solidFill>
                  <a:schemeClr val="accent4">
                    <a:lumMod val="50000"/>
                  </a:schemeClr>
                </a:solidFill>
                <a:latin typeface="Segoe Sans"/>
              </a:rPr>
              <a:t>Carry out recommended inspection to acquire relevant data for assessment; Dec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dirty="0">
                <a:solidFill>
                  <a:schemeClr val="accent4">
                    <a:lumMod val="50000"/>
                  </a:schemeClr>
                </a:solidFill>
                <a:latin typeface="Segoe Sans"/>
              </a:rPr>
              <a:t>Continuously integrate acquired data into IMS for analysis: Dec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b="0" i="0" u="none" strike="noStrike" baseline="0" dirty="0">
                <a:solidFill>
                  <a:schemeClr val="accent4">
                    <a:lumMod val="50000"/>
                  </a:schemeClr>
                </a:solidFill>
                <a:latin typeface="Segoe Sans"/>
              </a:rPr>
              <a:t>Roll out of facility </a:t>
            </a:r>
            <a:r>
              <a:rPr lang="en-US" sz="1200" dirty="0">
                <a:solidFill>
                  <a:schemeClr val="accent4">
                    <a:lumMod val="50000"/>
                  </a:schemeClr>
                </a:solidFill>
                <a:latin typeface="Segoe Sans"/>
              </a:rPr>
              <a:t>Organogram</a:t>
            </a:r>
            <a:r>
              <a:rPr lang="en-US" sz="1200" b="0" i="0" u="none" strike="noStrike" baseline="0" dirty="0">
                <a:solidFill>
                  <a:schemeClr val="accent4">
                    <a:lumMod val="50000"/>
                  </a:schemeClr>
                </a:solidFill>
                <a:latin typeface="Segoe Sans"/>
              </a:rPr>
              <a:t> and responsibilities ; June</a:t>
            </a:r>
            <a:r>
              <a:rPr kumimoji="0" lang="en-US" sz="1200" b="0" i="0" u="none" strike="noStrike" kern="1200" cap="none" spc="0" normalizeH="0" baseline="0" noProof="0" dirty="0">
                <a:ln>
                  <a:noFill/>
                </a:ln>
                <a:solidFill>
                  <a:schemeClr val="accent4">
                    <a:lumMod val="50000"/>
                  </a:schemeClr>
                </a:solidFill>
                <a:effectLst/>
                <a:uLnTx/>
                <a:uFillTx/>
                <a:latin typeface="Segoe Sans"/>
              </a:rPr>
              <a:t>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b="0" i="0" u="none" strike="noStrike" baseline="0" dirty="0">
                <a:solidFill>
                  <a:schemeClr val="accent4">
                    <a:lumMod val="50000"/>
                  </a:schemeClr>
                </a:solidFill>
                <a:latin typeface="Segoe Sans"/>
              </a:rPr>
              <a:t>Deploy Tank robotics inspection; </a:t>
            </a:r>
            <a:r>
              <a:rPr kumimoji="0" lang="en-US" sz="1200" b="0" i="0" u="none" strike="noStrike" kern="1200" cap="none" spc="0" normalizeH="0" baseline="0" noProof="0" dirty="0">
                <a:ln>
                  <a:noFill/>
                </a:ln>
                <a:solidFill>
                  <a:schemeClr val="accent4">
                    <a:lumMod val="50000"/>
                  </a:schemeClr>
                </a:solidFill>
                <a:effectLst/>
                <a:uLnTx/>
                <a:uFillTx/>
                <a:latin typeface="Segoe Sans"/>
              </a:rPr>
              <a:t> Nov 2025</a:t>
            </a:r>
          </a:p>
          <a:p>
            <a:pPr marL="171450" indent="-171450">
              <a:buFont typeface="Wingdings" panose="05000000000000000000" pitchFamily="2" charset="2"/>
              <a:buChar char="Ø"/>
            </a:pPr>
            <a:r>
              <a:rPr lang="en-US" sz="1200" b="0" i="0" u="none" strike="noStrike" baseline="0" dirty="0">
                <a:solidFill>
                  <a:schemeClr val="accent4">
                    <a:lumMod val="50000"/>
                  </a:schemeClr>
                </a:solidFill>
                <a:latin typeface="Segoe Sans"/>
              </a:rPr>
              <a:t>Generate and issue out </a:t>
            </a:r>
            <a:r>
              <a:rPr lang="en-US" sz="1200" dirty="0">
                <a:solidFill>
                  <a:schemeClr val="accent4">
                    <a:lumMod val="50000"/>
                  </a:schemeClr>
                </a:solidFill>
                <a:latin typeface="Segoe Sans"/>
              </a:rPr>
              <a:t>Facility integrity reports</a:t>
            </a:r>
            <a:r>
              <a:rPr lang="en-US" sz="1200" b="0" i="0" u="none" strike="noStrike" baseline="0" dirty="0">
                <a:solidFill>
                  <a:schemeClr val="accent4">
                    <a:lumMod val="50000"/>
                  </a:schemeClr>
                </a:solidFill>
                <a:latin typeface="Segoe Sans"/>
              </a:rPr>
              <a:t>; </a:t>
            </a:r>
            <a:r>
              <a:rPr kumimoji="0" lang="en-US" sz="1200" b="0" i="0" u="none" strike="noStrike" kern="1200" cap="none" spc="0" normalizeH="0" baseline="0" noProof="0" dirty="0">
                <a:ln>
                  <a:noFill/>
                </a:ln>
                <a:solidFill>
                  <a:schemeClr val="accent4">
                    <a:lumMod val="50000"/>
                  </a:schemeClr>
                </a:solidFill>
                <a:effectLst/>
                <a:uLnTx/>
                <a:uFillTx/>
                <a:latin typeface="Segoe Sans"/>
              </a:rPr>
              <a:t> Dec 2025</a:t>
            </a:r>
            <a:endParaRPr lang="en-US" sz="1200" b="0" i="0" u="none" strike="noStrike" baseline="0" dirty="0">
              <a:solidFill>
                <a:schemeClr val="accent4">
                  <a:lumMod val="50000"/>
                </a:schemeClr>
              </a:solidFill>
              <a:latin typeface="Segoe Sans"/>
            </a:endParaRPr>
          </a:p>
          <a:p>
            <a:pPr marL="0" marR="0" lvl="0" indent="0" algn="just" defTabSz="914400" eaLnBrk="1" fontAlgn="auto" latinLnBrk="0" hangingPunct="1">
              <a:lnSpc>
                <a:spcPct val="100000"/>
              </a:lnSpc>
              <a:spcBef>
                <a:spcPts val="0"/>
              </a:spcBef>
              <a:spcAft>
                <a:spcPts val="500"/>
              </a:spcAft>
              <a:buClrTx/>
              <a:buSzTx/>
              <a:buFontTx/>
              <a:buNone/>
              <a:tabLst/>
              <a:defRPr/>
            </a:pPr>
            <a:endParaRPr kumimoji="0" lang="en-US" sz="1200" i="0" strike="noStrike" kern="0" cap="none" spc="0" normalizeH="0" baseline="0" noProof="0" dirty="0">
              <a:ln>
                <a:noFill/>
              </a:ln>
              <a:solidFill>
                <a:schemeClr val="accent4">
                  <a:lumMod val="50000"/>
                </a:schemeClr>
              </a:solidFill>
              <a:effectLst/>
              <a:uLnTx/>
              <a:uFillTx/>
              <a:latin typeface="Segoe Sans"/>
            </a:endParaRPr>
          </a:p>
          <a:p>
            <a:pPr marR="0" lvl="0" defTabSz="914400" eaLnBrk="1" fontAlgn="auto" latinLnBrk="0" hangingPunct="1">
              <a:lnSpc>
                <a:spcPct val="100000"/>
              </a:lnSpc>
              <a:spcBef>
                <a:spcPts val="400"/>
              </a:spcBef>
              <a:spcAft>
                <a:spcPts val="0"/>
              </a:spcAft>
              <a:buClrTx/>
              <a:buSzTx/>
              <a:tabLst/>
              <a:defRPr/>
            </a:pPr>
            <a:endParaRPr kumimoji="0" lang="en-GB" sz="1360" b="0" i="0" u="none" strike="noStrike" kern="0" cap="none" spc="0" normalizeH="0" baseline="0" noProof="0" dirty="0">
              <a:ln>
                <a:noFill/>
              </a:ln>
              <a:solidFill>
                <a:schemeClr val="accent4">
                  <a:lumMod val="50000"/>
                </a:schemeClr>
              </a:solidFill>
              <a:effectLst/>
              <a:uLnTx/>
              <a:uFillTx/>
              <a:latin typeface="Segoe Sans"/>
            </a:endParaRPr>
          </a:p>
        </p:txBody>
      </p:sp>
      <p:sp>
        <p:nvSpPr>
          <p:cNvPr id="20" name="Text Placeholder 2">
            <a:extLst>
              <a:ext uri="{FF2B5EF4-FFF2-40B4-BE49-F238E27FC236}">
                <a16:creationId xmlns:a16="http://schemas.microsoft.com/office/drawing/2014/main" id="{8634A621-26AC-4ACA-BB2B-EF0288CA95C4}"/>
              </a:ext>
            </a:extLst>
          </p:cNvPr>
          <p:cNvSpPr txBox="1">
            <a:spLocks/>
          </p:cNvSpPr>
          <p:nvPr/>
        </p:nvSpPr>
        <p:spPr>
          <a:xfrm>
            <a:off x="6620933" y="2829864"/>
            <a:ext cx="2243666" cy="2010278"/>
          </a:xfrm>
          <a:prstGeom prst="rect">
            <a:avLst/>
          </a:prstGeom>
          <a:solidFill>
            <a:schemeClr val="bg2">
              <a:lumMod val="20000"/>
              <a:lumOff val="80000"/>
            </a:schemeClr>
          </a:solidFill>
          <a:ln>
            <a:solidFill>
              <a:sysClr val="windowText" lastClr="000000">
                <a:lumMod val="75000"/>
              </a:sysClr>
            </a:solidFill>
          </a:ln>
        </p:spPr>
        <p:txBody>
          <a:bodyPr/>
          <a:lstStyle/>
          <a:p>
            <a:pPr marL="0" marR="0" lvl="0" indent="0" defTabSz="914400" eaLnBrk="1" fontAlgn="auto" latinLnBrk="0" hangingPunct="1">
              <a:spcBef>
                <a:spcPts val="0"/>
              </a:spcBef>
              <a:spcAft>
                <a:spcPts val="500"/>
              </a:spcAft>
              <a:buClrTx/>
              <a:buSzTx/>
              <a:buFontTx/>
              <a:buNone/>
              <a:tabLst/>
              <a:defRPr/>
            </a:pPr>
            <a:r>
              <a:rPr kumimoji="0" lang="en-US" sz="1200" b="1" i="0" u="sng" strike="noStrike" kern="0" cap="none" spc="0" normalizeH="0" baseline="0" noProof="0" dirty="0">
                <a:ln>
                  <a:noFill/>
                </a:ln>
                <a:solidFill>
                  <a:schemeClr val="accent4">
                    <a:lumMod val="50000"/>
                  </a:schemeClr>
                </a:solidFill>
                <a:effectLst/>
                <a:uLnTx/>
                <a:uFillTx/>
                <a:latin typeface="Segoe Sans"/>
              </a:rPr>
              <a:t>Critical Success Factors:</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Leadership commitment</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Budget availability; </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Data &amp; personnel Availability</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Contract management</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Technical Authority Availability </a:t>
            </a: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p:txBody>
      </p:sp>
      <p:sp>
        <p:nvSpPr>
          <p:cNvPr id="22" name="Text Placeholder 2">
            <a:extLst>
              <a:ext uri="{FF2B5EF4-FFF2-40B4-BE49-F238E27FC236}">
                <a16:creationId xmlns:a16="http://schemas.microsoft.com/office/drawing/2014/main" id="{C7AC6C5B-5AAC-447A-8C03-162908F8B050}"/>
              </a:ext>
            </a:extLst>
          </p:cNvPr>
          <p:cNvSpPr txBox="1">
            <a:spLocks/>
          </p:cNvSpPr>
          <p:nvPr/>
        </p:nvSpPr>
        <p:spPr>
          <a:xfrm>
            <a:off x="8202294" y="4893523"/>
            <a:ext cx="3456306" cy="1930973"/>
          </a:xfrm>
          <a:prstGeom prst="rect">
            <a:avLst/>
          </a:prstGeom>
          <a:solidFill>
            <a:schemeClr val="tx2">
              <a:lumMod val="20000"/>
              <a:lumOff val="80000"/>
            </a:schemeClr>
          </a:solidFill>
          <a:ln>
            <a:solidFill>
              <a:sysClr val="windowText" lastClr="000000">
                <a:lumMod val="75000"/>
              </a:sysClr>
            </a:solidFill>
          </a:ln>
        </p:spPr>
        <p:txBody>
          <a:bodyPr/>
          <a:lstStyle/>
          <a:p>
            <a:pPr marL="0" marR="0" lvl="1" indent="0" defTabSz="914400" eaLnBrk="1" fontAlgn="auto" latinLnBrk="0" hangingPunct="1">
              <a:lnSpc>
                <a:spcPct val="100000"/>
              </a:lnSpc>
              <a:spcBef>
                <a:spcPts val="200"/>
              </a:spcBef>
              <a:spcAft>
                <a:spcPct val="0"/>
              </a:spcAft>
              <a:buClrTx/>
              <a:buSzTx/>
              <a:buFontTx/>
              <a:buNone/>
              <a:tabLst/>
              <a:defRPr/>
            </a:pPr>
            <a:r>
              <a:rPr kumimoji="0" lang="en-US" altLang="en-US" sz="900" b="1" i="0" u="none" strike="noStrike" kern="0" cap="none" spc="0" normalizeH="0" baseline="0" noProof="0" dirty="0">
                <a:ln>
                  <a:noFill/>
                </a:ln>
                <a:solidFill>
                  <a:schemeClr val="accent4">
                    <a:lumMod val="50000"/>
                  </a:schemeClr>
                </a:solidFill>
                <a:effectLst/>
                <a:uLnTx/>
                <a:uFillTx/>
                <a:latin typeface="Segoe Sans"/>
              </a:rPr>
              <a:t>Project Sponsor: </a:t>
            </a:r>
            <a:r>
              <a:rPr lang="en-US" altLang="en-US" sz="900" b="1" kern="0" dirty="0">
                <a:solidFill>
                  <a:schemeClr val="accent4">
                    <a:lumMod val="50000"/>
                  </a:schemeClr>
                </a:solidFill>
                <a:latin typeface="Segoe Sans"/>
              </a:rPr>
              <a:t>Emeka Obi</a:t>
            </a:r>
            <a:endParaRPr lang="en-US" altLang="en-US" sz="900" dirty="0">
              <a:solidFill>
                <a:schemeClr val="accent4">
                  <a:lumMod val="50000"/>
                </a:schemeClr>
              </a:solidFill>
              <a:latin typeface="Segoe Sans"/>
            </a:endParaRPr>
          </a:p>
          <a:p>
            <a:pPr marL="0" lvl="1">
              <a:lnSpc>
                <a:spcPct val="115000"/>
              </a:lnSpc>
              <a:spcBef>
                <a:spcPts val="200"/>
              </a:spcBef>
              <a:spcAft>
                <a:spcPct val="0"/>
              </a:spcAft>
              <a:defRPr/>
            </a:pPr>
            <a:r>
              <a:rPr kumimoji="0" lang="en-US" altLang="en-US" sz="900" b="1" i="0" u="none" strike="noStrike" kern="0" cap="none" spc="0" normalizeH="0" baseline="0" noProof="0" dirty="0">
                <a:ln>
                  <a:noFill/>
                </a:ln>
                <a:solidFill>
                  <a:schemeClr val="accent4">
                    <a:lumMod val="50000"/>
                  </a:schemeClr>
                </a:solidFill>
                <a:effectLst/>
                <a:uLnTx/>
                <a:uFillTx/>
                <a:latin typeface="Segoe Sans"/>
              </a:rPr>
              <a:t>Implementation Lead: </a:t>
            </a:r>
            <a:r>
              <a:rPr kumimoji="0" lang="en-US" altLang="en-US" sz="900" i="0" u="none" strike="noStrike" kern="0" cap="none" spc="0" normalizeH="0" baseline="0" noProof="0" dirty="0">
                <a:ln>
                  <a:noFill/>
                </a:ln>
                <a:solidFill>
                  <a:schemeClr val="accent4">
                    <a:lumMod val="50000"/>
                  </a:schemeClr>
                </a:solidFill>
                <a:effectLst/>
                <a:uLnTx/>
                <a:uFillTx/>
                <a:latin typeface="Segoe Sans"/>
              </a:rPr>
              <a:t>Akanni Joseph</a:t>
            </a:r>
            <a:endParaRPr lang="en-US" altLang="en-US" sz="900" dirty="0">
              <a:solidFill>
                <a:schemeClr val="accent4">
                  <a:lumMod val="50000"/>
                </a:schemeClr>
              </a:solidFill>
              <a:latin typeface="Segoe Sans"/>
              <a:cs typeface="Times New Roman"/>
            </a:endParaRPr>
          </a:p>
          <a:p>
            <a:pPr marL="0" lvl="1">
              <a:spcBef>
                <a:spcPts val="200"/>
              </a:spcBef>
              <a:spcAft>
                <a:spcPct val="0"/>
              </a:spcAft>
              <a:defRPr/>
            </a:pPr>
            <a:r>
              <a:rPr kumimoji="0" lang="en-US" altLang="en-US" sz="900" b="1" i="0" u="none" strike="noStrike" kern="0" cap="none" spc="0" normalizeH="0" baseline="0" noProof="0" dirty="0">
                <a:ln>
                  <a:noFill/>
                </a:ln>
                <a:solidFill>
                  <a:schemeClr val="accent4">
                    <a:lumMod val="50000"/>
                  </a:schemeClr>
                </a:solidFill>
                <a:effectLst/>
                <a:uLnTx/>
                <a:uFillTx/>
                <a:latin typeface="Segoe Sans"/>
              </a:rPr>
              <a:t>Project Team: </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Orajaka Chinenye</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Paschal Odinde</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Ohia Chibueze</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Joel Nwosu</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Somto Obi</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Felix Akunwanne</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Ojeri Chinedu</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Lawal kamar</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Overo Ogheneakpobo</a:t>
            </a:r>
          </a:p>
          <a:p>
            <a:pPr marL="171450" lvl="1" indent="-171450">
              <a:spcBef>
                <a:spcPts val="200"/>
              </a:spcBef>
              <a:spcAft>
                <a:spcPct val="0"/>
              </a:spcAft>
              <a:buFontTx/>
              <a:buChar char="-"/>
              <a:defRPr/>
            </a:pPr>
            <a:endParaRPr kumimoji="0" lang="en-US" altLang="en-US" sz="1200" i="0" u="none" strike="noStrike" kern="0" cap="none" spc="0" normalizeH="0" baseline="0" noProof="0" dirty="0">
              <a:ln>
                <a:noFill/>
              </a:ln>
              <a:solidFill>
                <a:schemeClr val="accent4">
                  <a:lumMod val="50000"/>
                </a:schemeClr>
              </a:solidFill>
              <a:effectLst/>
              <a:uLnTx/>
              <a:uFillTx/>
              <a:latin typeface="Segoe Sans"/>
            </a:endParaRPr>
          </a:p>
        </p:txBody>
      </p:sp>
    </p:spTree>
    <p:extLst>
      <p:ext uri="{BB962C8B-B14F-4D97-AF65-F5344CB8AC3E}">
        <p14:creationId xmlns:p14="http://schemas.microsoft.com/office/powerpoint/2010/main" val="2488877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3</TotalTime>
  <Words>410</Words>
  <Application>Microsoft Office PowerPoint</Application>
  <PresentationFormat>Widescreen</PresentationFormat>
  <Paragraphs>64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Segoe Sans</vt:lpstr>
      <vt:lpstr>Wingdings</vt:lpstr>
      <vt:lpstr>Office Theme</vt:lpstr>
      <vt:lpstr>Terminal Integrity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Nwosu, Joel SPDC-IUC/G/USMI</dc:creator>
  <cp:lastModifiedBy>Nwosu, Joel SPDC-IUC/G/USMI</cp:lastModifiedBy>
  <cp:revision>2</cp:revision>
  <dcterms:created xsi:type="dcterms:W3CDTF">2025-03-22T07:28:03Z</dcterms:created>
  <dcterms:modified xsi:type="dcterms:W3CDTF">2025-03-22T07:31:45Z</dcterms:modified>
</cp:coreProperties>
</file>