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8" r:id="rId2"/>
    <p:sldId id="498" r:id="rId3"/>
    <p:sldId id="397" r:id="rId4"/>
    <p:sldId id="4287" r:id="rId5"/>
    <p:sldId id="2147375816" r:id="rId6"/>
    <p:sldId id="389" r:id="rId7"/>
    <p:sldId id="356" r:id="rId8"/>
    <p:sldId id="394" r:id="rId9"/>
    <p:sldId id="2147375814" r:id="rId10"/>
    <p:sldId id="2147375817" r:id="rId11"/>
    <p:sldId id="381" r:id="rId12"/>
    <p:sldId id="354" r:id="rId13"/>
  </p:sldIdLst>
  <p:sldSz cx="12192000" cy="6858000"/>
  <p:notesSz cx="6797675" cy="9926638"/>
  <p:embeddedFontLst>
    <p:embeddedFont>
      <p:font typeface="Futura Medium" panose="00000800000000000000"/>
      <p:regular r:id="rId16"/>
      <p:bold r:id="rId17"/>
      <p:italic r:id="rId18"/>
      <p:boldItalic r:id="rId19"/>
    </p:embeddedFont>
    <p:embeddedFont>
      <p:font typeface="ShellBold" panose="00000800000000000000" pitchFamily="2" charset="0"/>
      <p:bold r:id="rId20"/>
    </p:embeddedFont>
    <p:embeddedFont>
      <p:font typeface="ShellHeavy" panose="00000700000000000000" pitchFamily="2" charset="0"/>
      <p:regular r:id="rId21"/>
      <p:bold r:id="rId22"/>
    </p:embeddedFont>
    <p:embeddedFont>
      <p:font typeface="ShellLight" panose="00000400000000000000" pitchFamily="2" charset="0"/>
      <p:regular r:id="rId23"/>
    </p:embeddedFont>
    <p:embeddedFont>
      <p:font typeface="ShellMedium" panose="00000600000000000000" pitchFamily="2" charset="0"/>
      <p:regular r:id="rId24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79592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08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viya.Fariku\Downloads\Deferment%202022-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viya.Fariku\Downloads\Flare%202022%20to%202024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Soku Oil and Gas Deferment Due to Gas Compression 2022- 2024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Pivot!$T$7</c:f>
              <c:strCache>
                <c:ptCount val="1"/>
                <c:pt idx="0">
                  <c:v>Sum of Deferred Gas Volume [Mscf]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7651605721280357E-2"/>
                  <c:y val="5.37065555306965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1B-4F4E-99E3-BBFDA8E2D3B7}"/>
                </c:ext>
              </c:extLst>
            </c:dLbl>
            <c:dLbl>
              <c:idx val="1"/>
              <c:layout>
                <c:manualLayout>
                  <c:x val="0"/>
                  <c:y val="-2.0802377414561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1B-4F4E-99E3-BBFDA8E2D3B7}"/>
                </c:ext>
              </c:extLst>
            </c:dLbl>
            <c:dLbl>
              <c:idx val="2"/>
              <c:layout>
                <c:manualLayout>
                  <c:x val="-2.7734441196869981E-3"/>
                  <c:y val="-4.1604754829123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1B-4F4E-99E3-BBFDA8E2D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Pivot!$R$8:$R$10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Pivot!$T$8:$T$10</c:f>
              <c:numCache>
                <c:formatCode>_(* #,##0.00_);_(* \(#,##0.00\);_(* "-"??_);_(@_)</c:formatCode>
                <c:ptCount val="3"/>
                <c:pt idx="0">
                  <c:v>5775062.5407893388</c:v>
                </c:pt>
                <c:pt idx="1">
                  <c:v>2802366.9422822162</c:v>
                </c:pt>
                <c:pt idx="2">
                  <c:v>1545814.1120807957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1B-4F4E-99E3-BBFDA8E2D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248287"/>
        <c:axId val="746246847"/>
      </c:lineChart>
      <c:lineChart>
        <c:grouping val="standard"/>
        <c:varyColors val="0"/>
        <c:ser>
          <c:idx val="0"/>
          <c:order val="0"/>
          <c:tx>
            <c:strRef>
              <c:f>Pivot!$S$7</c:f>
              <c:strCache>
                <c:ptCount val="1"/>
                <c:pt idx="0">
                  <c:v>Sum of Deferred Oil plus Cond bbls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0507885316557005E-2"/>
                  <c:y val="-3.5860584291748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1B-4F4E-99E3-BBFDA8E2D3B7}"/>
                </c:ext>
              </c:extLst>
            </c:dLbl>
            <c:dLbl>
              <c:idx val="1"/>
              <c:layout>
                <c:manualLayout>
                  <c:x val="1.386722059843499E-3"/>
                  <c:y val="-2.0802377414561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1B-4F4E-99E3-BBFDA8E2D3B7}"/>
                </c:ext>
              </c:extLst>
            </c:dLbl>
            <c:dLbl>
              <c:idx val="2"/>
              <c:layout>
                <c:manualLayout>
                  <c:x val="-4.1601661795304971E-3"/>
                  <c:y val="-2.97176820208024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1B-4F4E-99E3-BBFDA8E2D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Pivot!$R$8:$R$10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Pivot!$S$8:$S$10</c:f>
              <c:numCache>
                <c:formatCode>_(* #,##0.00_);_(* \(#,##0.00\);_(* "-"??_);_(@_)</c:formatCode>
                <c:ptCount val="3"/>
                <c:pt idx="0">
                  <c:v>116865.10104330054</c:v>
                </c:pt>
                <c:pt idx="1">
                  <c:v>90990.394383706604</c:v>
                </c:pt>
                <c:pt idx="2">
                  <c:v>58879.31906678134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F1B-4F4E-99E3-BBFDA8E2D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626063"/>
        <c:axId val="188625583"/>
      </c:lineChart>
      <c:catAx>
        <c:axId val="74624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246847"/>
        <c:crosses val="autoZero"/>
        <c:auto val="1"/>
        <c:lblAlgn val="ctr"/>
        <c:lblOffset val="100"/>
        <c:noMultiLvlLbl val="0"/>
      </c:catAx>
      <c:valAx>
        <c:axId val="74624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248287"/>
        <c:crosses val="autoZero"/>
        <c:crossBetween val="between"/>
      </c:valAx>
      <c:valAx>
        <c:axId val="188625583"/>
        <c:scaling>
          <c:orientation val="minMax"/>
        </c:scaling>
        <c:delete val="0"/>
        <c:axPos val="r"/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26063"/>
        <c:crosses val="max"/>
        <c:crossBetween val="between"/>
      </c:valAx>
      <c:catAx>
        <c:axId val="1886260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86255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Soku GP Total and Average Flare Volume 2022- 2024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Pivot!$H$3</c:f>
              <c:strCache>
                <c:ptCount val="1"/>
                <c:pt idx="0">
                  <c:v>Total Flare Volume (MMScF)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Pivot!$G$4:$G$6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Pivot!$H$4:$H$6</c:f>
              <c:numCache>
                <c:formatCode>_(* #,##0.00_);_(* \(#,##0.00\);_(* "-"??_);_(@_)</c:formatCode>
                <c:ptCount val="3"/>
                <c:pt idx="0">
                  <c:v>2582.8500000000017</c:v>
                </c:pt>
                <c:pt idx="1">
                  <c:v>1612.2000000000005</c:v>
                </c:pt>
                <c:pt idx="2">
                  <c:v>1010.5000000000003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C-4D08-9D1C-D5F6943CC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201920"/>
        <c:axId val="564219680"/>
      </c:barChart>
      <c:lineChart>
        <c:grouping val="standard"/>
        <c:varyColors val="0"/>
        <c:ser>
          <c:idx val="1"/>
          <c:order val="1"/>
          <c:tx>
            <c:strRef>
              <c:f>Pivot!$I$3</c:f>
              <c:strCache>
                <c:ptCount val="1"/>
                <c:pt idx="0">
                  <c:v>Average Flare Volume (MMScF/day)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8.8154269972451783E-3"/>
                  <c:y val="-4.01093892433910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DC-4D08-9D1C-D5F6943CC64C}"/>
                </c:ext>
              </c:extLst>
            </c:dLbl>
            <c:dLbl>
              <c:idx val="2"/>
              <c:layout>
                <c:manualLayout>
                  <c:x val="-2.2038567493112948E-2"/>
                  <c:y val="-4.01093892433910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DC-4D08-9D1C-D5F6943CC6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Pivot!$G$4:$G$6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Pivot!$I$4:$I$6</c:f>
              <c:numCache>
                <c:formatCode>_(* #,##0.00_);_(* \(#,##0.00\);_(* "-"??_);_(@_)</c:formatCode>
                <c:ptCount val="3"/>
                <c:pt idx="0">
                  <c:v>7.0763013698630184</c:v>
                </c:pt>
                <c:pt idx="1">
                  <c:v>4.4169863013698647</c:v>
                </c:pt>
                <c:pt idx="2">
                  <c:v>4.0420000000000016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DC-4D08-9D1C-D5F6943CC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203840"/>
        <c:axId val="564217280"/>
      </c:lineChart>
      <c:catAx>
        <c:axId val="56420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219680"/>
        <c:crosses val="autoZero"/>
        <c:auto val="1"/>
        <c:lblAlgn val="ctr"/>
        <c:lblOffset val="100"/>
        <c:noMultiLvlLbl val="0"/>
      </c:catAx>
      <c:valAx>
        <c:axId val="56421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201920"/>
        <c:crosses val="autoZero"/>
        <c:crossBetween val="between"/>
      </c:valAx>
      <c:valAx>
        <c:axId val="564217280"/>
        <c:scaling>
          <c:orientation val="minMax"/>
        </c:scaling>
        <c:delete val="0"/>
        <c:axPos val="r"/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203840"/>
        <c:crosses val="max"/>
        <c:crossBetween val="between"/>
      </c:valAx>
      <c:catAx>
        <c:axId val="56420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4217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19/09/2024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19/09/2024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4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884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0884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09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hellMedium" panose="00000600000000000000" pitchFamily="50" charset="0"/>
              </a:rPr>
              <a:t>Compressor Trips went up from 26 in 2022 to 34 in 2023.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2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ShellMedium" panose="00000600000000000000" pitchFamily="50" charset="0"/>
              </a:rPr>
              <a:t>Looking at this In light of the IVD goals, </a:t>
            </a:r>
          </a:p>
          <a:p>
            <a:r>
              <a:rPr lang="en-GB" dirty="0">
                <a:latin typeface="ShellMedium" panose="00000600000000000000" pitchFamily="50" charset="0"/>
              </a:rPr>
              <a:t>The total deferment for oil went down by 22% from 2022 to 2023 and down 35% 2023 to 2024 YTD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ShellMedium" panose="00000600000000000000" pitchFamily="50" charset="0"/>
              </a:rPr>
              <a:t>The total deferment for gas went down by 51% from 2022 to 2023 and down 45% 2023 to 2024 YTD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ShellMedium" panose="00000600000000000000" pitchFamily="50" charset="0"/>
              </a:rPr>
              <a:t>In terms of Deferment per day for gas went down by 51% from 2022 to 2023 and down 10% 2023 to 2024 YTD</a:t>
            </a:r>
          </a:p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9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hellMedium" panose="00000600000000000000" pitchFamily="50" charset="0"/>
              </a:rPr>
              <a:t>The total flare went down by 38% from 2022 to 2023 and down 37% 2023 to 2024 YTD</a:t>
            </a:r>
          </a:p>
          <a:p>
            <a:r>
              <a:rPr lang="en-US" dirty="0">
                <a:latin typeface="ShellMedium" panose="00000600000000000000" pitchFamily="50" charset="0"/>
              </a:rPr>
              <a:t>In terms of flare per day, it went down by 38% from 2022 to 2023 and down 8% 2023 to 2024 YTD</a:t>
            </a:r>
          </a:p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45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77B53F3E-32CE-0A9E-FE71-55FDE0C8C6C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8400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53288FA2-8EA1-C36E-A8AD-29AFC96F5D4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4E8640CF-59E4-F808-064C-0BC318CC4A9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F04DF621-807B-F026-ED6B-3A6D9A7215F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DD874EDE-8E6E-CF53-3CC2-10272648BC7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F1EBFF3C-C3C1-9F28-21FC-012953DB3D8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A912E2AD-2755-12E5-6B12-612FF3FFF09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F590F57F-BBD2-0BB3-A19B-8D458FAEB72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13D4F7E0-11F6-7F02-32D3-5AC2638631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6D1A0B96-A768-06BF-3D75-37071DDB33E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rgbClr val="FFC600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202470E9-CB05-1AB4-DFF2-8854AC07D62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109F2281-39DE-45FA-CCBD-39E7C3DD38B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CFD45BA2-E33D-CF42-DBCD-FEEC4E320C7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14C6ACF9-E9F1-0508-68F0-C1EA1B131C0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210578B-6748-D13F-2DB9-5CED7C14B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21052" t="21948" r="21837" b="21613"/>
          <a:stretch/>
        </p:blipFill>
        <p:spPr>
          <a:xfrm>
            <a:off x="4900055" y="2247127"/>
            <a:ext cx="2391891" cy="2363746"/>
          </a:xfrm>
          <a:prstGeom prst="rect">
            <a:avLst/>
          </a:prstGeom>
          <a:noFill/>
        </p:spPr>
      </p:pic>
    </p:spTree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EFC18782-69AB-1BB2-1264-034E338CC43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E99CA96E-61BA-B26F-6AC8-438C291409A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9C72445B-5EA8-3064-F3E6-75BF6E04636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7660" r="49917" b="6682"/>
          <a:stretch/>
        </p:blipFill>
        <p:spPr>
          <a:xfrm>
            <a:off x="8458199" y="0"/>
            <a:ext cx="3727939" cy="6617454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4CC6B64A-7DCC-F593-6483-665078B2C66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0FA4B081-CA19-4EA4-1EBC-B4BC562E5A4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3EC30C54-079E-3527-6E5F-3D2E0DEC751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31706" r="31262" b="6682"/>
          <a:stretch/>
        </p:blipFill>
        <p:spPr>
          <a:xfrm>
            <a:off x="9355015" y="0"/>
            <a:ext cx="2831124" cy="260689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6800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6800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E2512989-DD27-D970-B738-A9E52C9C380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 ft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5175" y="3116510"/>
            <a:ext cx="4143255" cy="1386000"/>
          </a:xfrm>
        </p:spPr>
        <p:txBody>
          <a:bodyPr/>
          <a:lstStyle/>
          <a:p>
            <a:r>
              <a:rPr lang="en-GB" dirty="0"/>
              <a:t>Soku IVD Sustain Close-Out/Post Implementation Review Session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Viya Fariku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Onshore Reliability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2024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779396" y="908718"/>
            <a:ext cx="1900345" cy="1128964"/>
          </a:xfrm>
          <a:prstGeom prst="wedgeRectCallout">
            <a:avLst>
              <a:gd name="adj1" fmla="val -44156"/>
              <a:gd name="adj2" fmla="val 1025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 change the picture, delete the sample picture, then click the insert picture icon in the middle of the picture box.</a:t>
            </a:r>
          </a:p>
        </p:txBody>
      </p:sp>
      <p:pic>
        <p:nvPicPr>
          <p:cNvPr id="9" name="Picture Placeholder 8" descr="Close-up of a metal object&#10;&#10;Description automatically generated">
            <a:extLst>
              <a:ext uri="{FF2B5EF4-FFF2-40B4-BE49-F238E27FC236}">
                <a16:creationId xmlns:a16="http://schemas.microsoft.com/office/drawing/2014/main" id="{2435A765-B095-43DC-24B7-115CC0B74F2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9" r="12529"/>
          <a:stretch>
            <a:fillRect/>
          </a:stretch>
        </p:blipFill>
        <p:spPr/>
      </p:pic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5AA94948-F5DB-41E3-FCD9-EC4557561043}"/>
              </a:ext>
            </a:extLst>
          </p:cNvPr>
          <p:cNvSpPr txBox="1">
            <a:spLocks/>
          </p:cNvSpPr>
          <p:nvPr/>
        </p:nvSpPr>
        <p:spPr bwMode="auto">
          <a:xfrm>
            <a:off x="765175" y="5427427"/>
            <a:ext cx="4060821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Theresa Abdulmalik</a:t>
            </a:r>
            <a:endParaRPr lang="en-GB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52796BE2-6ABB-E483-2DAF-A5FB1A50D18A}"/>
              </a:ext>
            </a:extLst>
          </p:cNvPr>
          <p:cNvSpPr txBox="1">
            <a:spLocks/>
          </p:cNvSpPr>
          <p:nvPr/>
        </p:nvSpPr>
        <p:spPr bwMode="auto">
          <a:xfrm>
            <a:off x="765175" y="5679427"/>
            <a:ext cx="4060821" cy="4897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Onshore Reliability Engineer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6076-54E3-4107-AB07-D8BCC1FB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Learnings and Challenges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32CF10-16EE-C227-8FB9-9B65E6688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666800"/>
            <a:ext cx="11171741" cy="46942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Weekly Cadence Approach provided visibility for actions.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Leadership focus had a positive effect on front line care &amp; attention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Long Time to Implement IVD (June 2022- Date) delays Improvement and blurs Impact of IVD.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Longer Term Solutions may be abandoned when Short term operational actions give improvement.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Budget constraints leading to delay of executing agreed actions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Supply Chain bottlenecks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Improved Governance around Action Delivery and Clear Ownership will improve Process Efficiency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Causal Approach to handling Post IVD emerging threats would improve delivery and equipment uptime.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4EFE-D3EB-76FB-78BB-1F2A28873A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A5829-66C1-9959-90F2-7D5EA9332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475169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</a:t>
            </a:r>
            <a:r>
              <a:rPr lang="en-GB" dirty="0">
                <a:latin typeface="ShellLight" panose="00000400000000000000" pitchFamily="2" charset="0"/>
              </a:rPr>
              <a:t>&amp;</a:t>
            </a:r>
            <a:r>
              <a:rPr lang="en-GB" dirty="0"/>
              <a:t>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419944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E19F-994F-41C4-A7F9-13150876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AF0CCF-F5D7-4386-9B34-89C7B5548F2C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393846730"/>
              </p:ext>
            </p:extLst>
          </p:nvPr>
        </p:nvGraphicFramePr>
        <p:xfrm>
          <a:off x="428625" y="1217870"/>
          <a:ext cx="8172451" cy="476556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30552">
                  <a:extLst>
                    <a:ext uri="{9D8B030D-6E8A-4147-A177-3AD203B41FA5}">
                      <a16:colId xmlns:a16="http://schemas.microsoft.com/office/drawing/2014/main" val="773953535"/>
                    </a:ext>
                  </a:extLst>
                </a:gridCol>
                <a:gridCol w="5570223">
                  <a:extLst>
                    <a:ext uri="{9D8B030D-6E8A-4147-A177-3AD203B41FA5}">
                      <a16:colId xmlns:a16="http://schemas.microsoft.com/office/drawing/2014/main" val="3207119996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349129874"/>
                    </a:ext>
                  </a:extLst>
                </a:gridCol>
              </a:tblGrid>
              <a:tr h="341345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50174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HSSE and Agenda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2431"/>
                  </a:ext>
                </a:extLst>
              </a:tr>
              <a:tr h="377233">
                <a:tc>
                  <a:txBody>
                    <a:bodyPr/>
                    <a:lstStyle/>
                    <a:p>
                      <a:r>
                        <a:rPr lang="en-GB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Welcome/Opening 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3375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Introduction to IVD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71027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Review of Objectives of Soku IVD Sustain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66666"/>
                  </a:ext>
                </a:extLst>
              </a:tr>
              <a:tr h="370936">
                <a:tc>
                  <a:txBody>
                    <a:bodyPr/>
                    <a:lstStyle/>
                    <a:p>
                      <a:r>
                        <a:rPr lang="en-GB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Review of Soku GP Compressor Trips (2022-2024)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67748"/>
                  </a:ext>
                </a:extLst>
              </a:tr>
              <a:tr h="370936">
                <a:tc>
                  <a:txBody>
                    <a:bodyPr/>
                    <a:lstStyle/>
                    <a:p>
                      <a:r>
                        <a:rPr lang="en-GB"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Review of Soku GP Compressor Related Deferment (2022-2024)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02825"/>
                  </a:ext>
                </a:extLst>
              </a:tr>
              <a:tr h="370936">
                <a:tc>
                  <a:txBody>
                    <a:bodyPr/>
                    <a:lstStyle/>
                    <a:p>
                      <a:r>
                        <a:rPr lang="en-GB"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Review of Soku GP Flare Volumes (2022-2024)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04179"/>
                  </a:ext>
                </a:extLst>
              </a:tr>
              <a:tr h="416226"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Highlights from IVD and Actions Moved to Fit4/MTO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72420"/>
                  </a:ext>
                </a:extLst>
              </a:tr>
              <a:tr h="435948">
                <a:tc>
                  <a:txBody>
                    <a:bodyPr/>
                    <a:lstStyle/>
                    <a:p>
                      <a:r>
                        <a:rPr lang="en-GB"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600" dirty="0"/>
                        <a:t>Learnings and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84276"/>
                  </a:ext>
                </a:extLst>
              </a:tr>
              <a:tr h="435948">
                <a:tc>
                  <a:txBody>
                    <a:bodyPr/>
                    <a:lstStyle/>
                    <a:p>
                      <a:r>
                        <a:rPr lang="en-GB"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7831"/>
                  </a:ext>
                </a:extLst>
              </a:tr>
              <a:tr h="432034">
                <a:tc>
                  <a:txBody>
                    <a:bodyPr/>
                    <a:lstStyle/>
                    <a:p>
                      <a:r>
                        <a:rPr lang="en-GB"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600" dirty="0"/>
                        <a:t>Closing 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9635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58E4F-B4F4-4E6C-9D42-EA7C3E0E23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September 2024</a:t>
            </a:r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70E6E-93F5-4A23-A2E9-632643320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512194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4E8927E-7C2F-8943-A46B-40A7EB478556}"/>
              </a:ext>
            </a:extLst>
          </p:cNvPr>
          <p:cNvSpPr txBox="1">
            <a:spLocks/>
          </p:cNvSpPr>
          <p:nvPr/>
        </p:nvSpPr>
        <p:spPr bwMode="white">
          <a:xfrm>
            <a:off x="1382780" y="1356283"/>
            <a:ext cx="1480970" cy="329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At Home</a:t>
            </a:r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770BE23E-A59D-628B-80BE-8A6E7983CD1B}"/>
              </a:ext>
            </a:extLst>
          </p:cNvPr>
          <p:cNvSpPr/>
          <p:nvPr/>
        </p:nvSpPr>
        <p:spPr>
          <a:xfrm>
            <a:off x="8492155" y="4901617"/>
            <a:ext cx="3700111" cy="944114"/>
          </a:xfrm>
          <a:custGeom>
            <a:avLst/>
            <a:gdLst>
              <a:gd name="connsiteX0" fmla="*/ 0 w 3988169"/>
              <a:gd name="connsiteY0" fmla="*/ 204631 h 1685177"/>
              <a:gd name="connsiteX1" fmla="*/ 204631 w 3988169"/>
              <a:gd name="connsiteY1" fmla="*/ 0 h 1685177"/>
              <a:gd name="connsiteX2" fmla="*/ 3783538 w 3988169"/>
              <a:gd name="connsiteY2" fmla="*/ 0 h 1685177"/>
              <a:gd name="connsiteX3" fmla="*/ 3988169 w 3988169"/>
              <a:gd name="connsiteY3" fmla="*/ 204631 h 1685177"/>
              <a:gd name="connsiteX4" fmla="*/ 3988169 w 3988169"/>
              <a:gd name="connsiteY4" fmla="*/ 1480546 h 1685177"/>
              <a:gd name="connsiteX5" fmla="*/ 3783538 w 3988169"/>
              <a:gd name="connsiteY5" fmla="*/ 1685177 h 1685177"/>
              <a:gd name="connsiteX6" fmla="*/ 204631 w 3988169"/>
              <a:gd name="connsiteY6" fmla="*/ 1685177 h 1685177"/>
              <a:gd name="connsiteX7" fmla="*/ 0 w 3988169"/>
              <a:gd name="connsiteY7" fmla="*/ 1480546 h 1685177"/>
              <a:gd name="connsiteX8" fmla="*/ 0 w 3988169"/>
              <a:gd name="connsiteY8" fmla="*/ 204631 h 1685177"/>
              <a:gd name="connsiteX0" fmla="*/ 0 w 3988169"/>
              <a:gd name="connsiteY0" fmla="*/ 206707 h 1687253"/>
              <a:gd name="connsiteX1" fmla="*/ 204631 w 3988169"/>
              <a:gd name="connsiteY1" fmla="*/ 2076 h 1687253"/>
              <a:gd name="connsiteX2" fmla="*/ 3697074 w 3988169"/>
              <a:gd name="connsiteY2" fmla="*/ 0 h 1687253"/>
              <a:gd name="connsiteX3" fmla="*/ 3783538 w 3988169"/>
              <a:gd name="connsiteY3" fmla="*/ 2076 h 1687253"/>
              <a:gd name="connsiteX4" fmla="*/ 3988169 w 3988169"/>
              <a:gd name="connsiteY4" fmla="*/ 206707 h 1687253"/>
              <a:gd name="connsiteX5" fmla="*/ 3988169 w 3988169"/>
              <a:gd name="connsiteY5" fmla="*/ 1482622 h 1687253"/>
              <a:gd name="connsiteX6" fmla="*/ 3783538 w 3988169"/>
              <a:gd name="connsiteY6" fmla="*/ 1687253 h 1687253"/>
              <a:gd name="connsiteX7" fmla="*/ 204631 w 3988169"/>
              <a:gd name="connsiteY7" fmla="*/ 1687253 h 1687253"/>
              <a:gd name="connsiteX8" fmla="*/ 0 w 3988169"/>
              <a:gd name="connsiteY8" fmla="*/ 1482622 h 1687253"/>
              <a:gd name="connsiteX9" fmla="*/ 0 w 3988169"/>
              <a:gd name="connsiteY9" fmla="*/ 206707 h 1687253"/>
              <a:gd name="connsiteX0" fmla="*/ 0 w 3988169"/>
              <a:gd name="connsiteY0" fmla="*/ 206707 h 1687253"/>
              <a:gd name="connsiteX1" fmla="*/ 204631 w 3988169"/>
              <a:gd name="connsiteY1" fmla="*/ 2076 h 1687253"/>
              <a:gd name="connsiteX2" fmla="*/ 3697074 w 3988169"/>
              <a:gd name="connsiteY2" fmla="*/ 0 h 1687253"/>
              <a:gd name="connsiteX3" fmla="*/ 3783538 w 3988169"/>
              <a:gd name="connsiteY3" fmla="*/ 2076 h 1687253"/>
              <a:gd name="connsiteX4" fmla="*/ 3988169 w 3988169"/>
              <a:gd name="connsiteY4" fmla="*/ 206707 h 1687253"/>
              <a:gd name="connsiteX5" fmla="*/ 3988169 w 3988169"/>
              <a:gd name="connsiteY5" fmla="*/ 1482622 h 1687253"/>
              <a:gd name="connsiteX6" fmla="*/ 3783538 w 3988169"/>
              <a:gd name="connsiteY6" fmla="*/ 1687253 h 1687253"/>
              <a:gd name="connsiteX7" fmla="*/ 3699845 w 3988169"/>
              <a:gd name="connsiteY7" fmla="*/ 1684713 h 1687253"/>
              <a:gd name="connsiteX8" fmla="*/ 204631 w 3988169"/>
              <a:gd name="connsiteY8" fmla="*/ 1687253 h 1687253"/>
              <a:gd name="connsiteX9" fmla="*/ 0 w 3988169"/>
              <a:gd name="connsiteY9" fmla="*/ 1482622 h 1687253"/>
              <a:gd name="connsiteX10" fmla="*/ 0 w 3988169"/>
              <a:gd name="connsiteY10" fmla="*/ 206707 h 1687253"/>
              <a:gd name="connsiteX0" fmla="*/ 0 w 3988169"/>
              <a:gd name="connsiteY0" fmla="*/ 206707 h 1687253"/>
              <a:gd name="connsiteX1" fmla="*/ 204631 w 3988169"/>
              <a:gd name="connsiteY1" fmla="*/ 2076 h 1687253"/>
              <a:gd name="connsiteX2" fmla="*/ 3697074 w 3988169"/>
              <a:gd name="connsiteY2" fmla="*/ 0 h 1687253"/>
              <a:gd name="connsiteX3" fmla="*/ 3988169 w 3988169"/>
              <a:gd name="connsiteY3" fmla="*/ 206707 h 1687253"/>
              <a:gd name="connsiteX4" fmla="*/ 3988169 w 3988169"/>
              <a:gd name="connsiteY4" fmla="*/ 1482622 h 1687253"/>
              <a:gd name="connsiteX5" fmla="*/ 3783538 w 3988169"/>
              <a:gd name="connsiteY5" fmla="*/ 1687253 h 1687253"/>
              <a:gd name="connsiteX6" fmla="*/ 3699845 w 3988169"/>
              <a:gd name="connsiteY6" fmla="*/ 1684713 h 1687253"/>
              <a:gd name="connsiteX7" fmla="*/ 204631 w 3988169"/>
              <a:gd name="connsiteY7" fmla="*/ 1687253 h 1687253"/>
              <a:gd name="connsiteX8" fmla="*/ 0 w 3988169"/>
              <a:gd name="connsiteY8" fmla="*/ 1482622 h 1687253"/>
              <a:gd name="connsiteX9" fmla="*/ 0 w 3988169"/>
              <a:gd name="connsiteY9" fmla="*/ 206707 h 1687253"/>
              <a:gd name="connsiteX0" fmla="*/ 0 w 4064026"/>
              <a:gd name="connsiteY0" fmla="*/ 206707 h 1687253"/>
              <a:gd name="connsiteX1" fmla="*/ 204631 w 4064026"/>
              <a:gd name="connsiteY1" fmla="*/ 2076 h 1687253"/>
              <a:gd name="connsiteX2" fmla="*/ 3697074 w 4064026"/>
              <a:gd name="connsiteY2" fmla="*/ 0 h 1687253"/>
              <a:gd name="connsiteX3" fmla="*/ 3988169 w 4064026"/>
              <a:gd name="connsiteY3" fmla="*/ 206707 h 1687253"/>
              <a:gd name="connsiteX4" fmla="*/ 3988169 w 4064026"/>
              <a:gd name="connsiteY4" fmla="*/ 1482622 h 1687253"/>
              <a:gd name="connsiteX5" fmla="*/ 3699845 w 4064026"/>
              <a:gd name="connsiteY5" fmla="*/ 1684713 h 1687253"/>
              <a:gd name="connsiteX6" fmla="*/ 204631 w 4064026"/>
              <a:gd name="connsiteY6" fmla="*/ 1687253 h 1687253"/>
              <a:gd name="connsiteX7" fmla="*/ 0 w 4064026"/>
              <a:gd name="connsiteY7" fmla="*/ 1482622 h 1687253"/>
              <a:gd name="connsiteX8" fmla="*/ 0 w 4064026"/>
              <a:gd name="connsiteY8" fmla="*/ 206707 h 1687253"/>
              <a:gd name="connsiteX0" fmla="*/ 0 w 3988169"/>
              <a:gd name="connsiteY0" fmla="*/ 206707 h 1687253"/>
              <a:gd name="connsiteX1" fmla="*/ 204631 w 3988169"/>
              <a:gd name="connsiteY1" fmla="*/ 2076 h 1687253"/>
              <a:gd name="connsiteX2" fmla="*/ 3697074 w 3988169"/>
              <a:gd name="connsiteY2" fmla="*/ 0 h 1687253"/>
              <a:gd name="connsiteX3" fmla="*/ 3988169 w 3988169"/>
              <a:gd name="connsiteY3" fmla="*/ 206707 h 1687253"/>
              <a:gd name="connsiteX4" fmla="*/ 3699845 w 3988169"/>
              <a:gd name="connsiteY4" fmla="*/ 1684713 h 1687253"/>
              <a:gd name="connsiteX5" fmla="*/ 204631 w 3988169"/>
              <a:gd name="connsiteY5" fmla="*/ 1687253 h 1687253"/>
              <a:gd name="connsiteX6" fmla="*/ 0 w 3988169"/>
              <a:gd name="connsiteY6" fmla="*/ 1482622 h 1687253"/>
              <a:gd name="connsiteX7" fmla="*/ 0 w 3988169"/>
              <a:gd name="connsiteY7" fmla="*/ 206707 h 1687253"/>
              <a:gd name="connsiteX0" fmla="*/ 0 w 3699845"/>
              <a:gd name="connsiteY0" fmla="*/ 206707 h 1687253"/>
              <a:gd name="connsiteX1" fmla="*/ 204631 w 3699845"/>
              <a:gd name="connsiteY1" fmla="*/ 2076 h 1687253"/>
              <a:gd name="connsiteX2" fmla="*/ 3697074 w 3699845"/>
              <a:gd name="connsiteY2" fmla="*/ 0 h 1687253"/>
              <a:gd name="connsiteX3" fmla="*/ 3699845 w 3699845"/>
              <a:gd name="connsiteY3" fmla="*/ 1684713 h 1687253"/>
              <a:gd name="connsiteX4" fmla="*/ 204631 w 3699845"/>
              <a:gd name="connsiteY4" fmla="*/ 1687253 h 1687253"/>
              <a:gd name="connsiteX5" fmla="*/ 0 w 3699845"/>
              <a:gd name="connsiteY5" fmla="*/ 1482622 h 1687253"/>
              <a:gd name="connsiteX6" fmla="*/ 0 w 3699845"/>
              <a:gd name="connsiteY6" fmla="*/ 206707 h 1687253"/>
              <a:gd name="connsiteX0" fmla="*/ 0 w 3700111"/>
              <a:gd name="connsiteY0" fmla="*/ 204631 h 1685177"/>
              <a:gd name="connsiteX1" fmla="*/ 204631 w 3700111"/>
              <a:gd name="connsiteY1" fmla="*/ 0 h 1685177"/>
              <a:gd name="connsiteX2" fmla="*/ 3699845 w 3700111"/>
              <a:gd name="connsiteY2" fmla="*/ 3466 h 1685177"/>
              <a:gd name="connsiteX3" fmla="*/ 3699845 w 3700111"/>
              <a:gd name="connsiteY3" fmla="*/ 1682637 h 1685177"/>
              <a:gd name="connsiteX4" fmla="*/ 204631 w 3700111"/>
              <a:gd name="connsiteY4" fmla="*/ 1685177 h 1685177"/>
              <a:gd name="connsiteX5" fmla="*/ 0 w 3700111"/>
              <a:gd name="connsiteY5" fmla="*/ 1480546 h 1685177"/>
              <a:gd name="connsiteX6" fmla="*/ 0 w 3700111"/>
              <a:gd name="connsiteY6" fmla="*/ 204631 h 16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0111" h="1685177">
                <a:moveTo>
                  <a:pt x="0" y="204631"/>
                </a:moveTo>
                <a:cubicBezTo>
                  <a:pt x="0" y="91616"/>
                  <a:pt x="91616" y="0"/>
                  <a:pt x="204631" y="0"/>
                </a:cubicBezTo>
                <a:lnTo>
                  <a:pt x="3699845" y="3466"/>
                </a:lnTo>
                <a:cubicBezTo>
                  <a:pt x="3700769" y="565037"/>
                  <a:pt x="3698921" y="1121066"/>
                  <a:pt x="3699845" y="1682637"/>
                </a:cubicBezTo>
                <a:lnTo>
                  <a:pt x="204631" y="1685177"/>
                </a:lnTo>
                <a:cubicBezTo>
                  <a:pt x="91616" y="1685177"/>
                  <a:pt x="0" y="1593561"/>
                  <a:pt x="0" y="1480546"/>
                </a:cubicBezTo>
                <a:lnTo>
                  <a:pt x="0" y="204631"/>
                </a:lnTo>
                <a:close/>
              </a:path>
            </a:pathLst>
          </a:custGeom>
          <a:solidFill>
            <a:srgbClr val="FFC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505D13-7902-D8AC-7F61-CBF68E879A09}"/>
              </a:ext>
            </a:extLst>
          </p:cNvPr>
          <p:cNvSpPr txBox="1"/>
          <p:nvPr/>
        </p:nvSpPr>
        <p:spPr bwMode="ltGray">
          <a:xfrm>
            <a:off x="4996003" y="5585040"/>
            <a:ext cx="2623770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50" kern="0" dirty="0">
                <a:latin typeface="ShellMedium" pitchFamily="2" charset="0"/>
              </a:rPr>
              <a:t>Do not use any hands-free device – Bluetooth, built-in, etc. – whilst driving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AE6A2E-4D2F-5734-226E-0D7AEBBCDB90}"/>
              </a:ext>
            </a:extLst>
          </p:cNvPr>
          <p:cNvSpPr>
            <a:spLocks noChangeAspect="1"/>
          </p:cNvSpPr>
          <p:nvPr/>
        </p:nvSpPr>
        <p:spPr bwMode="ltGray">
          <a:xfrm>
            <a:off x="4373216" y="1850695"/>
            <a:ext cx="553927" cy="558000"/>
          </a:xfrm>
          <a:prstGeom prst="ellipse">
            <a:avLst/>
          </a:prstGeom>
          <a:solidFill>
            <a:srgbClr val="FFC600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4B2866-C763-4BAA-A9D5-108C8F8181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394652" y="1928294"/>
            <a:ext cx="27670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GB" sz="1350" kern="0" dirty="0">
                <a:latin typeface="ShellMedium" pitchFamily="2" charset="0"/>
              </a:rPr>
              <a:t>Make sure your workspace is ergonomically sound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F194AC9-9E92-D495-4718-8BF7689A4BA6}"/>
              </a:ext>
            </a:extLst>
          </p:cNvPr>
          <p:cNvSpPr>
            <a:spLocks noChangeAspect="1"/>
          </p:cNvSpPr>
          <p:nvPr/>
        </p:nvSpPr>
        <p:spPr bwMode="ltGray">
          <a:xfrm>
            <a:off x="675589" y="1845921"/>
            <a:ext cx="558000" cy="558000"/>
          </a:xfrm>
          <a:prstGeom prst="ellipse">
            <a:avLst/>
          </a:prstGeom>
          <a:solidFill>
            <a:srgbClr val="FFC600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566EBF-1CD4-A296-A466-895DAA3A38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394652" y="2718852"/>
            <a:ext cx="226645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152136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kern="0" dirty="0">
                <a:latin typeface="ShellMedium" pitchFamily="2" charset="0"/>
              </a:rPr>
              <a:t>Ensure adequate lighting in the room when you work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799A14-6AD9-862B-967F-D9B347EBF131}"/>
              </a:ext>
            </a:extLst>
          </p:cNvPr>
          <p:cNvSpPr>
            <a:spLocks noChangeAspect="1"/>
          </p:cNvSpPr>
          <p:nvPr/>
        </p:nvSpPr>
        <p:spPr bwMode="ltGray">
          <a:xfrm>
            <a:off x="675589" y="2674349"/>
            <a:ext cx="558000" cy="558000"/>
          </a:xfrm>
          <a:prstGeom prst="ellipse">
            <a:avLst/>
          </a:prstGeom>
          <a:solidFill>
            <a:srgbClr val="FFC600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063406-45B3-41D4-5EB1-AC9FD17D1C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394652" y="3696326"/>
            <a:ext cx="2110239" cy="17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152136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kern="0" dirty="0">
                <a:latin typeface="ShellMedium" pitchFamily="2" charset="0"/>
              </a:rPr>
              <a:t>Clean surfaces frequently</a:t>
            </a:r>
          </a:p>
          <a:p>
            <a:pPr lvl="0">
              <a:defRPr/>
            </a:pPr>
            <a:endParaRPr lang="en-GB" altLang="en-US" sz="1400" dirty="0">
              <a:latin typeface="ShellMedium" panose="00000600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5FDA964-A303-A6C0-B10A-F339050B9FA3}"/>
              </a:ext>
            </a:extLst>
          </p:cNvPr>
          <p:cNvSpPr>
            <a:spLocks noChangeAspect="1"/>
          </p:cNvSpPr>
          <p:nvPr/>
        </p:nvSpPr>
        <p:spPr bwMode="ltGray">
          <a:xfrm>
            <a:off x="683198" y="3502777"/>
            <a:ext cx="558000" cy="558000"/>
          </a:xfrm>
          <a:prstGeom prst="ellipse">
            <a:avLst/>
          </a:prstGeom>
          <a:solidFill>
            <a:srgbClr val="FFC600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A7FF4-A34D-63E7-F241-F96CB4878F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394652" y="5227810"/>
            <a:ext cx="1940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GB" sz="1350" kern="0" dirty="0">
                <a:latin typeface="ShellMedium" pitchFamily="2" charset="0"/>
              </a:rPr>
              <a:t>Have an emergency and evacuation plan in place</a:t>
            </a:r>
            <a:endParaRPr lang="en-GB" altLang="en-US" sz="1350" dirty="0">
              <a:latin typeface="ShellMedium" panose="00000600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4B767C3-2696-C6F8-CBF6-B9117258CF2D}"/>
              </a:ext>
            </a:extLst>
          </p:cNvPr>
          <p:cNvSpPr>
            <a:spLocks noChangeAspect="1"/>
          </p:cNvSpPr>
          <p:nvPr/>
        </p:nvSpPr>
        <p:spPr bwMode="ltGray">
          <a:xfrm>
            <a:off x="683198" y="5172045"/>
            <a:ext cx="558000" cy="558000"/>
          </a:xfrm>
          <a:prstGeom prst="ellipse">
            <a:avLst/>
          </a:prstGeom>
          <a:solidFill>
            <a:srgbClr val="FFC600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B79D3B-972D-2A43-F214-B7F47F908B76}"/>
              </a:ext>
            </a:extLst>
          </p:cNvPr>
          <p:cNvSpPr txBox="1"/>
          <p:nvPr/>
        </p:nvSpPr>
        <p:spPr bwMode="ltGray">
          <a:xfrm>
            <a:off x="4996003" y="4658129"/>
            <a:ext cx="1786584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1350" kern="0" dirty="0">
                <a:latin typeface="ShellMedium" pitchFamily="2" charset="0"/>
              </a:rPr>
              <a:t>Do not take this call, </a:t>
            </a:r>
            <a:br>
              <a:rPr lang="en-GB" sz="1350" kern="0" dirty="0">
                <a:latin typeface="ShellMedium" pitchFamily="2" charset="0"/>
              </a:rPr>
            </a:br>
            <a:r>
              <a:rPr lang="en-GB" sz="1350" kern="0" dirty="0">
                <a:latin typeface="ShellMedium" pitchFamily="2" charset="0"/>
              </a:rPr>
              <a:t>or any other call, while driving – ever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FC4FE4-5207-0821-2431-7D25342C8965}"/>
              </a:ext>
            </a:extLst>
          </p:cNvPr>
          <p:cNvSpPr txBox="1"/>
          <p:nvPr/>
        </p:nvSpPr>
        <p:spPr>
          <a:xfrm>
            <a:off x="9418507" y="5004757"/>
            <a:ext cx="2438384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350" dirty="0">
                <a:latin typeface="ShellMedium" panose="00000600000000000000" pitchFamily="50" charset="0"/>
              </a:rPr>
              <a:t>In the event of any kind of emergency, please leave the call – promptly and safely</a:t>
            </a:r>
            <a:endParaRPr kumimoji="0" lang="en-GB" sz="135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hellMedium" panose="00000600000000000000" pitchFamily="50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D78CF8-D4E3-076B-7E7D-B2F836175C46}"/>
              </a:ext>
            </a:extLst>
          </p:cNvPr>
          <p:cNvSpPr txBox="1"/>
          <p:nvPr/>
        </p:nvSpPr>
        <p:spPr bwMode="ltGray">
          <a:xfrm>
            <a:off x="4996003" y="1808741"/>
            <a:ext cx="2947559" cy="71558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5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hellMedium" pitchFamily="2" charset="0"/>
                <a:ea typeface="Calibri" panose="020F0502020204030204" pitchFamily="34" charset="0"/>
              </a:rPr>
              <a:t>Know locations for fire alarms, extinguishers, emergency exits,</a:t>
            </a:r>
          </a:p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5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hellMedium" pitchFamily="2" charset="0"/>
                <a:ea typeface="Calibri" panose="020F0502020204030204" pitchFamily="34" charset="0"/>
              </a:rPr>
              <a:t>defibrillators, and muster points</a:t>
            </a:r>
            <a:endParaRPr kumimoji="0" lang="en-GB" sz="135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hellMedium" pitchFamily="2" charset="0"/>
              <a:ea typeface="Calibri" panose="020F0502020204030204" pitchFamily="34" charset="0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D4BC10B6-6A54-5BBE-8369-444FA7D6C208}"/>
              </a:ext>
            </a:extLst>
          </p:cNvPr>
          <p:cNvSpPr txBox="1">
            <a:spLocks/>
          </p:cNvSpPr>
          <p:nvPr/>
        </p:nvSpPr>
        <p:spPr bwMode="white">
          <a:xfrm>
            <a:off x="5083464" y="1376036"/>
            <a:ext cx="1285530" cy="397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r>
              <a:rPr lang="en-GB" dirty="0"/>
              <a:t>On site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3AF86F-29F0-12D0-498F-49E4D5195FC4}"/>
              </a:ext>
            </a:extLst>
          </p:cNvPr>
          <p:cNvSpPr/>
          <p:nvPr/>
        </p:nvSpPr>
        <p:spPr>
          <a:xfrm>
            <a:off x="693319" y="4331205"/>
            <a:ext cx="558000" cy="570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0F4AC0-8775-EAD5-BB04-BA107AB4BA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394652" y="4339856"/>
            <a:ext cx="211023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152136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kern="0" dirty="0">
                <a:latin typeface="ShellMedium" pitchFamily="2" charset="0"/>
              </a:rPr>
              <a:t>Maintain clear walkways and fire exits</a:t>
            </a:r>
          </a:p>
          <a:p>
            <a:pPr lvl="0">
              <a:defRPr/>
            </a:pPr>
            <a:endParaRPr lang="en-GB" altLang="en-US" sz="1400" dirty="0">
              <a:latin typeface="ShellMedium" panose="00000600000000000000" pitchFamily="2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4D94F195-8DE9-A290-ABAE-39AF5558CC49}"/>
              </a:ext>
            </a:extLst>
          </p:cNvPr>
          <p:cNvSpPr txBox="1">
            <a:spLocks/>
          </p:cNvSpPr>
          <p:nvPr/>
        </p:nvSpPr>
        <p:spPr bwMode="white">
          <a:xfrm>
            <a:off x="5083464" y="4213325"/>
            <a:ext cx="2155700" cy="350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r>
              <a:rPr lang="en-GB" dirty="0"/>
              <a:t>On the move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B22857-F0BC-DCB1-5FB6-5DF4C4FA98FC}"/>
              </a:ext>
            </a:extLst>
          </p:cNvPr>
          <p:cNvSpPr txBox="1"/>
          <p:nvPr/>
        </p:nvSpPr>
        <p:spPr bwMode="ltGray">
          <a:xfrm>
            <a:off x="4996003" y="2697155"/>
            <a:ext cx="2144393" cy="5078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5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hellMedium" pitchFamily="2" charset="0"/>
                <a:ea typeface="Calibri" panose="020F0502020204030204" pitchFamily="34" charset="0"/>
              </a:rPr>
              <a:t>Make sure you can hear the fire alarm</a:t>
            </a:r>
            <a:endParaRPr kumimoji="0" lang="en-GB" sz="135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hellMedium" pitchFamily="2" charset="0"/>
              <a:ea typeface="Calibri" panose="020F0502020204030204" pitchFamily="34" charset="0"/>
            </a:endParaRPr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96CB7608-6C6E-F8DF-7E43-A8CEA5AC640C}"/>
              </a:ext>
            </a:extLst>
          </p:cNvPr>
          <p:cNvSpPr/>
          <p:nvPr/>
        </p:nvSpPr>
        <p:spPr>
          <a:xfrm>
            <a:off x="4368444" y="2670241"/>
            <a:ext cx="558000" cy="570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08EECC36-D417-FCBA-2407-E4AED1CF5EAD}"/>
              </a:ext>
            </a:extLst>
          </p:cNvPr>
          <p:cNvSpPr/>
          <p:nvPr/>
        </p:nvSpPr>
        <p:spPr>
          <a:xfrm>
            <a:off x="4348406" y="4620168"/>
            <a:ext cx="558000" cy="570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6A604A8A-B6E5-6A27-CE98-3DFD69637EE9}"/>
              </a:ext>
            </a:extLst>
          </p:cNvPr>
          <p:cNvSpPr/>
          <p:nvPr/>
        </p:nvSpPr>
        <p:spPr>
          <a:xfrm>
            <a:off x="4346906" y="5609783"/>
            <a:ext cx="558000" cy="570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1010E1D7-9B36-3DF1-19EC-412AF85897A6}"/>
              </a:ext>
            </a:extLst>
          </p:cNvPr>
          <p:cNvSpPr txBox="1"/>
          <p:nvPr/>
        </p:nvSpPr>
        <p:spPr bwMode="auto">
          <a:xfrm>
            <a:off x="491307" y="619281"/>
            <a:ext cx="6096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dirty="0">
                <a:latin typeface="+mj-lt"/>
              </a:rPr>
              <a:t>Safety and Health</a:t>
            </a:r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2C5A45BA-C549-440D-4B20-57FFF8372FD8}"/>
              </a:ext>
            </a:extLst>
          </p:cNvPr>
          <p:cNvSpPr/>
          <p:nvPr/>
        </p:nvSpPr>
        <p:spPr>
          <a:xfrm>
            <a:off x="4368444" y="3490857"/>
            <a:ext cx="558000" cy="570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014E342D-BD11-3A4B-D6F6-BDCA2832B8D7}"/>
              </a:ext>
            </a:extLst>
          </p:cNvPr>
          <p:cNvSpPr txBox="1"/>
          <p:nvPr/>
        </p:nvSpPr>
        <p:spPr bwMode="ltGray">
          <a:xfrm>
            <a:off x="4996003" y="3527775"/>
            <a:ext cx="2136317" cy="5078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5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hellMedium" pitchFamily="2" charset="0"/>
                <a:ea typeface="Calibri" panose="020F0502020204030204" pitchFamily="34" charset="0"/>
              </a:rPr>
              <a:t>Know what the fire alarm sounds like</a:t>
            </a:r>
            <a:endParaRPr kumimoji="0" lang="en-GB" sz="135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hellMedium" pitchFamily="2" charset="0"/>
              <a:ea typeface="Calibri" panose="020F0502020204030204" pitchFamily="34" charset="0"/>
            </a:endParaRPr>
          </a:p>
        </p:txBody>
      </p:sp>
      <p:pic>
        <p:nvPicPr>
          <p:cNvPr id="902" name="Graphic 901">
            <a:extLst>
              <a:ext uri="{FF2B5EF4-FFF2-40B4-BE49-F238E27FC236}">
                <a16:creationId xmlns:a16="http://schemas.microsoft.com/office/drawing/2014/main" id="{57AD86A3-281F-DCC9-D93D-7983D1FFC3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503" y="2749509"/>
            <a:ext cx="421247" cy="421247"/>
          </a:xfrm>
          <a:prstGeom prst="rect">
            <a:avLst/>
          </a:prstGeom>
          <a:effectLst/>
        </p:spPr>
      </p:pic>
      <p:pic>
        <p:nvPicPr>
          <p:cNvPr id="903" name="Picture 902" descr="Icon&#10;&#10;Description automatically generated">
            <a:extLst>
              <a:ext uri="{FF2B5EF4-FFF2-40B4-BE49-F238E27FC236}">
                <a16:creationId xmlns:a16="http://schemas.microsoft.com/office/drawing/2014/main" id="{EEA704D0-72D7-8082-0C31-CDCFFD40C61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2370" y="1930336"/>
            <a:ext cx="387725" cy="390576"/>
          </a:xfrm>
          <a:prstGeom prst="rect">
            <a:avLst/>
          </a:prstGeom>
          <a:effectLst/>
        </p:spPr>
      </p:pic>
      <p:pic>
        <p:nvPicPr>
          <p:cNvPr id="904" name="Picture 903" descr="Icon&#10;&#10;Description automatically generated">
            <a:extLst>
              <a:ext uri="{FF2B5EF4-FFF2-40B4-BE49-F238E27FC236}">
                <a16:creationId xmlns:a16="http://schemas.microsoft.com/office/drawing/2014/main" id="{2BCE26FE-2C24-389C-1A1D-353C9D57B3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387" y="4700254"/>
            <a:ext cx="442039" cy="442039"/>
          </a:xfrm>
          <a:prstGeom prst="rect">
            <a:avLst/>
          </a:prstGeom>
          <a:effectLst/>
        </p:spPr>
      </p:pic>
      <p:pic>
        <p:nvPicPr>
          <p:cNvPr id="905" name="Picture 904" descr="Logo, company name&#10;&#10;Description automatically generated">
            <a:extLst>
              <a:ext uri="{FF2B5EF4-FFF2-40B4-BE49-F238E27FC236}">
                <a16:creationId xmlns:a16="http://schemas.microsoft.com/office/drawing/2014/main" id="{71478FAF-7235-186A-1F31-777DCF222B0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2498" y="5677726"/>
            <a:ext cx="505474" cy="505474"/>
          </a:xfrm>
          <a:prstGeom prst="rect">
            <a:avLst/>
          </a:prstGeom>
          <a:effectLst/>
        </p:spPr>
      </p:pic>
      <p:pic>
        <p:nvPicPr>
          <p:cNvPr id="906" name="Picture 905" descr="Icon&#10;&#10;Description automatically generated">
            <a:extLst>
              <a:ext uri="{FF2B5EF4-FFF2-40B4-BE49-F238E27FC236}">
                <a16:creationId xmlns:a16="http://schemas.microsoft.com/office/drawing/2014/main" id="{6007B7F7-8C08-95AB-5826-FD561590835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42" y="1922952"/>
            <a:ext cx="427678" cy="427678"/>
          </a:xfrm>
          <a:prstGeom prst="rect">
            <a:avLst/>
          </a:prstGeom>
          <a:effectLst/>
        </p:spPr>
      </p:pic>
      <p:pic>
        <p:nvPicPr>
          <p:cNvPr id="908" name="Picture 907" descr="Icon&#10;&#10;Description automatically generated">
            <a:extLst>
              <a:ext uri="{FF2B5EF4-FFF2-40B4-BE49-F238E27FC236}">
                <a16:creationId xmlns:a16="http://schemas.microsoft.com/office/drawing/2014/main" id="{2423F861-9F6A-C20F-C483-DF1EA0EF68E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297" y="5048692"/>
            <a:ext cx="501503" cy="501503"/>
          </a:xfrm>
          <a:prstGeom prst="rect">
            <a:avLst/>
          </a:prstGeom>
          <a:effectLst/>
        </p:spPr>
      </p:pic>
      <p:pic>
        <p:nvPicPr>
          <p:cNvPr id="909" name="Picture 908" descr="Icon&#10;&#10;Description automatically generated">
            <a:extLst>
              <a:ext uri="{FF2B5EF4-FFF2-40B4-BE49-F238E27FC236}">
                <a16:creationId xmlns:a16="http://schemas.microsoft.com/office/drawing/2014/main" id="{DB17B727-9206-4ACE-9B99-34050A504A3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694" y="5245395"/>
            <a:ext cx="396950" cy="396950"/>
          </a:xfrm>
          <a:prstGeom prst="rect">
            <a:avLst/>
          </a:prstGeom>
          <a:effectLst/>
        </p:spPr>
      </p:pic>
      <p:pic>
        <p:nvPicPr>
          <p:cNvPr id="910" name="Picture 909" descr="Icon&#10;&#10;Description automatically generated">
            <a:extLst>
              <a:ext uri="{FF2B5EF4-FFF2-40B4-BE49-F238E27FC236}">
                <a16:creationId xmlns:a16="http://schemas.microsoft.com/office/drawing/2014/main" id="{3CB810B3-3249-65D1-8F7B-9EE5C4CA6497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770" y="3586715"/>
            <a:ext cx="404037" cy="404037"/>
          </a:xfrm>
          <a:prstGeom prst="rect">
            <a:avLst/>
          </a:prstGeom>
          <a:effectLst/>
        </p:spPr>
      </p:pic>
      <p:pic>
        <p:nvPicPr>
          <p:cNvPr id="911" name="Picture 910" descr="Icon&#10;&#10;Description automatically generated">
            <a:extLst>
              <a:ext uri="{FF2B5EF4-FFF2-40B4-BE49-F238E27FC236}">
                <a16:creationId xmlns:a16="http://schemas.microsoft.com/office/drawing/2014/main" id="{CF952F05-62D2-B11F-9AA0-D9F4B8371FBE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35" y="2707758"/>
            <a:ext cx="467833" cy="467833"/>
          </a:xfrm>
          <a:prstGeom prst="rect">
            <a:avLst/>
          </a:prstGeom>
          <a:effectLst/>
        </p:spPr>
      </p:pic>
      <p:pic>
        <p:nvPicPr>
          <p:cNvPr id="912" name="Graphic 911">
            <a:extLst>
              <a:ext uri="{FF2B5EF4-FFF2-40B4-BE49-F238E27FC236}">
                <a16:creationId xmlns:a16="http://schemas.microsoft.com/office/drawing/2014/main" id="{FC24767F-AE8D-72B2-4DF9-2BB40899AF66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2027" y="4386806"/>
            <a:ext cx="429226" cy="429226"/>
          </a:xfrm>
          <a:prstGeom prst="rect">
            <a:avLst/>
          </a:prstGeom>
          <a:effectLst/>
        </p:spPr>
      </p:pic>
      <p:pic>
        <p:nvPicPr>
          <p:cNvPr id="913" name="Graphic 912">
            <a:extLst>
              <a:ext uri="{FF2B5EF4-FFF2-40B4-BE49-F238E27FC236}">
                <a16:creationId xmlns:a16="http://schemas.microsoft.com/office/drawing/2014/main" id="{3C74865E-8545-B43C-734C-04882D45C8C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1414" t="11263" r="11414" b="11263"/>
          <a:stretch/>
        </p:blipFill>
        <p:spPr>
          <a:xfrm>
            <a:off x="4445868" y="3586037"/>
            <a:ext cx="412380" cy="413992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7610837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8AEAA2-B96A-4CCF-91F8-2A59CCBBFD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6" t="1629" r="1783" b="4763"/>
          <a:stretch/>
        </p:blipFill>
        <p:spPr>
          <a:xfrm>
            <a:off x="230813" y="3778781"/>
            <a:ext cx="8429191" cy="2660163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69F13A5-64D7-47FC-9D9A-3FB5A7AD1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9" imgH="358" progId="TCLayout.ActiveDocument.1">
                  <p:embed/>
                </p:oleObj>
              </mc:Choice>
              <mc:Fallback>
                <p:oleObj name="think-cell Slide" r:id="rId6" imgW="359" imgH="35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69F13A5-64D7-47FC-9D9A-3FB5A7AD1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246EE88-1527-4CF4-B9B9-40C4B2B2F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Bold" panose="00000800000000000000" pitchFamily="50" charset="0"/>
              <a:ea typeface="+mn-ea"/>
              <a:cs typeface="+mn-cs"/>
              <a:sym typeface="ShellBold" panose="000008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D2350-A098-403B-A113-054DADA0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34" y="527574"/>
            <a:ext cx="8866491" cy="416514"/>
          </a:xfrm>
        </p:spPr>
        <p:txBody>
          <a:bodyPr/>
          <a:lstStyle/>
          <a:p>
            <a:r>
              <a:rPr lang="en-GB" dirty="0"/>
              <a:t>Integrated Value Delivery Process </a:t>
            </a:r>
            <a:endParaRPr lang="en-US" sz="2000" dirty="0">
              <a:latin typeface="ShellBold" panose="00000800000000000000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D6B832-47B0-4822-A387-76AF2EE52C2E}"/>
              </a:ext>
            </a:extLst>
          </p:cNvPr>
          <p:cNvGrpSpPr/>
          <p:nvPr/>
        </p:nvGrpSpPr>
        <p:grpSpPr>
          <a:xfrm>
            <a:off x="177779" y="983636"/>
            <a:ext cx="8487246" cy="2785431"/>
            <a:chOff x="177779" y="1009871"/>
            <a:chExt cx="8268637" cy="25877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D93354D-6AB6-40DF-86F7-DF9087064186}"/>
                </a:ext>
              </a:extLst>
            </p:cNvPr>
            <p:cNvGrpSpPr/>
            <p:nvPr/>
          </p:nvGrpSpPr>
          <p:grpSpPr>
            <a:xfrm>
              <a:off x="177779" y="1009871"/>
              <a:ext cx="8268637" cy="2587751"/>
              <a:chOff x="462022" y="3307202"/>
              <a:chExt cx="4882968" cy="250695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9DA0F3-8552-4070-BDCC-2A40847536EC}"/>
                  </a:ext>
                </a:extLst>
              </p:cNvPr>
              <p:cNvSpPr/>
              <p:nvPr/>
            </p:nvSpPr>
            <p:spPr>
              <a:xfrm>
                <a:off x="495423" y="3307202"/>
                <a:ext cx="4849567" cy="2506950"/>
              </a:xfrm>
              <a:prstGeom prst="rect">
                <a:avLst/>
              </a:prstGeom>
              <a:solidFill>
                <a:srgbClr val="99D8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2E8BF7F-69F0-424A-8BE0-F7395AFB799C}"/>
                  </a:ext>
                </a:extLst>
              </p:cNvPr>
              <p:cNvSpPr txBox="1"/>
              <p:nvPr/>
            </p:nvSpPr>
            <p:spPr bwMode="auto">
              <a:xfrm>
                <a:off x="462022" y="3319393"/>
                <a:ext cx="2761729" cy="23730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91440" rIns="0" bIns="9144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hellBold" panose="00000800000000000000" pitchFamily="50" charset="0"/>
                    <a:ea typeface="+mn-ea"/>
                    <a:cs typeface="+mn-cs"/>
                  </a:rPr>
                  <a:t>What is IVD?</a:t>
                </a: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hellBold" panose="00000800000000000000" pitchFamily="50" charset="0"/>
                    <a:ea typeface="+mn-ea"/>
                    <a:cs typeface="+mn-cs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Pct val="125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hellLight" panose="00000400000000000000" pitchFamily="50" charset="0"/>
                    <a:ea typeface="+mn-ea"/>
                    <a:cs typeface="+mn-cs"/>
                  </a:rPr>
                  <a:t>An E2E focused improvement on a system that is viewed as a reliability performance outlier, with potential to derive value improvement at speed.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Pct val="125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hellLight" panose="00000400000000000000" pitchFamily="50" charset="0"/>
                    <a:ea typeface="+mn-ea"/>
                    <a:cs typeface="+mn-cs"/>
                  </a:rPr>
                  <a:t>Improvement scope kept manageable (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A4A4A">
                        <a:lumMod val="50000"/>
                      </a:srgbClr>
                    </a:solidFill>
                    <a:effectLst/>
                    <a:uLnTx/>
                    <a:uFillTx/>
                    <a:latin typeface="ShellLight" panose="00000400000000000000" pitchFamily="50" charset="0"/>
                    <a:ea typeface="+mn-ea"/>
                    <a:cs typeface="+mn-cs"/>
                  </a:rPr>
                  <a:t>months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hellLight" panose="00000400000000000000" pitchFamily="50" charset="0"/>
                    <a:ea typeface="+mn-ea"/>
                    <a:cs typeface="+mn-cs"/>
                  </a:rPr>
                  <a:t> not years) leveraging Agile and Cadence.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Pct val="125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hellLight" panose="00000400000000000000" pitchFamily="50" charset="0"/>
                    <a:ea typeface="+mn-ea"/>
                    <a:cs typeface="+mn-cs"/>
                  </a:rPr>
                  <a:t>Cross-functional integration with a reliability engineer at the center, and Asset LT sponsorship.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Pct val="125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hellLight" panose="00000400000000000000" pitchFamily="50" charset="0"/>
                    <a:ea typeface="+mn-ea"/>
                    <a:cs typeface="+mn-cs"/>
                  </a:rPr>
                  <a:t>AMS MAC and MTO at its core, but fully integrated with other key AMS processes to maximize and sustain value.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DB4FADA-A29D-434C-A879-AC076D5C9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499"/>
            <a:stretch/>
          </p:blipFill>
          <p:spPr>
            <a:xfrm>
              <a:off x="4997890" y="1263773"/>
              <a:ext cx="3343411" cy="216993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9DD10D-95D0-4100-9371-ECE9FE2086FA}"/>
              </a:ext>
            </a:extLst>
          </p:cNvPr>
          <p:cNvGrpSpPr/>
          <p:nvPr/>
        </p:nvGrpSpPr>
        <p:grpSpPr>
          <a:xfrm>
            <a:off x="8660004" y="957071"/>
            <a:ext cx="3487767" cy="5443128"/>
            <a:chOff x="5455776" y="1693800"/>
            <a:chExt cx="4221570" cy="35195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989465-C48A-41B7-BBE3-230E6C4D92F9}"/>
                </a:ext>
              </a:extLst>
            </p:cNvPr>
            <p:cNvSpPr/>
            <p:nvPr/>
          </p:nvSpPr>
          <p:spPr>
            <a:xfrm>
              <a:off x="5455776" y="1693800"/>
              <a:ext cx="4221570" cy="351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3941ED-E22C-4108-AF00-271C50D06293}"/>
                </a:ext>
              </a:extLst>
            </p:cNvPr>
            <p:cNvSpPr txBox="1"/>
            <p:nvPr/>
          </p:nvSpPr>
          <p:spPr bwMode="auto">
            <a:xfrm>
              <a:off x="5586370" y="2035800"/>
              <a:ext cx="3636128" cy="28109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Frontline Leaders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Asset Operations &amp; Maintenance engineers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Maintenance Execution and AGG Team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CMMS and the ORCSU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Reliability Engineers and EPST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Supply Chain and Logistics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Discipline Engineers and TAs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Capability Advisors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WRFM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Light" panose="00000400000000000000" pitchFamily="50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125000"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Light" panose="00000400000000000000" pitchFamily="50" charset="0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B01DC15-2948-4333-9A04-E6CE5C34B871}"/>
              </a:ext>
            </a:extLst>
          </p:cNvPr>
          <p:cNvSpPr txBox="1"/>
          <p:nvPr/>
        </p:nvSpPr>
        <p:spPr bwMode="auto">
          <a:xfrm>
            <a:off x="1133573" y="3914186"/>
            <a:ext cx="2627721" cy="300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 panose="00000800000000000000" pitchFamily="50" charset="0"/>
                <a:ea typeface="+mn-ea"/>
                <a:cs typeface="+mn-cs"/>
              </a:rPr>
              <a:t>Why do we do IVD?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27AA0E-8B7E-4C2B-90AB-25A97F370544}"/>
              </a:ext>
            </a:extLst>
          </p:cNvPr>
          <p:cNvSpPr txBox="1"/>
          <p:nvPr/>
        </p:nvSpPr>
        <p:spPr bwMode="auto">
          <a:xfrm>
            <a:off x="9041392" y="1340695"/>
            <a:ext cx="2627721" cy="300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 panose="00000800000000000000" pitchFamily="50" charset="0"/>
                <a:ea typeface="+mn-ea"/>
                <a:cs typeface="+mn-cs"/>
              </a:rPr>
              <a:t>Who is involved?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894EE-ECB2-40AD-B415-4EC5FACE40CE}"/>
              </a:ext>
            </a:extLst>
          </p:cNvPr>
          <p:cNvSpPr txBox="1"/>
          <p:nvPr/>
        </p:nvSpPr>
        <p:spPr>
          <a:xfrm>
            <a:off x="4922510" y="4341658"/>
            <a:ext cx="3150056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Light" panose="00000400000000000000" pitchFamily="50" charset="0"/>
                <a:ea typeface="+mn-ea"/>
                <a:cs typeface="+mn-cs"/>
              </a:rPr>
              <a:t>Close performance gaps and G2P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Light" panose="00000400000000000000" pitchFamily="50" charset="0"/>
                <a:ea typeface="+mn-ea"/>
                <a:cs typeface="+mn-cs"/>
              </a:rPr>
              <a:t>Reduce unscheduled deferment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Light" panose="00000400000000000000" pitchFamily="50" charset="0"/>
                <a:ea typeface="+mn-ea"/>
                <a:cs typeface="+mn-cs"/>
              </a:rPr>
              <a:t>Reduce flaring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Light" panose="00000400000000000000" pitchFamily="50" charset="0"/>
                <a:ea typeface="+mn-ea"/>
                <a:cs typeface="+mn-cs"/>
              </a:rPr>
              <a:t>Sustained reliability and availability improvement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Light" panose="00000400000000000000" pitchFamily="50" charset="0"/>
                <a:ea typeface="+mn-ea"/>
                <a:cs typeface="+mn-cs"/>
              </a:rPr>
              <a:t>Deliver FCF gains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BBCCE-0A5C-FBC0-4375-E815D2B14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ShellMedium"/>
              <a:ea typeface="+mn-ea"/>
              <a:cs typeface="Arial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56D57-5BE9-258D-C334-BD12CD1C38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6312D92E-83B5-7C52-8083-FD50A6736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1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Copyright of SPDC</a:t>
            </a:r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ShellMedium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E5B6AE-7BD8-C718-98FB-588B27FDE3E2}"/>
              </a:ext>
            </a:extLst>
          </p:cNvPr>
          <p:cNvSpPr/>
          <p:nvPr/>
        </p:nvSpPr>
        <p:spPr>
          <a:xfrm>
            <a:off x="508000" y="3155879"/>
            <a:ext cx="8900496" cy="1345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srgbClr val="DD1D21">
                  <a:lumMod val="50000"/>
                </a:srgbClr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AE7FA-F585-D42E-F08E-1DF0DD7B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Objectives of Soku IVD Sustain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2DF7-A8F3-01B8-AC3A-C16C5D88AB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9134200" cy="4694236"/>
          </a:xfrm>
        </p:spPr>
        <p:txBody>
          <a:bodyPr/>
          <a:lstStyle/>
          <a:p>
            <a:r>
              <a:rPr lang="en-US" dirty="0"/>
              <a:t>The First IVD workshop in SPDC was done for Soku LP NAG and AG2 in 2019. A follow up IVD for the Soku Compressors to sustain performance was done in June 2022. The Objectives of the Soku IVD Sustain were: 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Improve SPDC compressor reliability and reduce compressor related plant trips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Reduce Compressor Related deferment by 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Reduce flaring by 25%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A6DC-9240-12D5-A58E-1F9710F6E8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July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2441-AA12-95BD-8E37-B2E296F7B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ShellMedium"/>
              <a:ea typeface="+mn-ea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15D2-3166-C681-B675-BBE0AB53E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9249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555313"/>
            <a:ext cx="11171238" cy="808025"/>
          </a:xfrm>
        </p:spPr>
        <p:txBody>
          <a:bodyPr/>
          <a:lstStyle/>
          <a:p>
            <a:r>
              <a:rPr lang="en-GB" sz="2800" dirty="0"/>
              <a:t>Review of Soku GP Compressor Trips (2022-2024)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CE05DB-5327-7DE8-F4BC-05A6DC3B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8" y="1116812"/>
            <a:ext cx="10821811" cy="51949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582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Soku GP Compressor Related Deferment (2022-2024)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D399C8-A364-97E0-71AB-420138110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476633"/>
              </p:ext>
            </p:extLst>
          </p:nvPr>
        </p:nvGraphicFramePr>
        <p:xfrm>
          <a:off x="507999" y="1292224"/>
          <a:ext cx="11171238" cy="48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Soku GP Flare Volumes (2022-2024)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7071FF4-5920-F4E7-5776-49B30EEF3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01854"/>
              </p:ext>
            </p:extLst>
          </p:nvPr>
        </p:nvGraphicFramePr>
        <p:xfrm>
          <a:off x="412763" y="1277283"/>
          <a:ext cx="11266977" cy="494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07823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605A-98E7-DB10-05D5-9CDA33F2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 from IVD and Actions Moved to Fit4/MTO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3D3C-9750-408A-639A-679CF0605E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Resolution of Radial Bearing Failure on AG2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Carried out overdue Bundle Change out AG2 – TAM Oct/Nov 2023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Carried out overdue Bundle Change out LPNAG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Mark </a:t>
            </a:r>
            <a:r>
              <a:rPr lang="en-GB" dirty="0" err="1"/>
              <a:t>VIe</a:t>
            </a:r>
            <a:r>
              <a:rPr lang="en-GB" dirty="0"/>
              <a:t> Training for Asset PACO personnel – July 2024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Soku Asset Care Plan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C1A3-7F2A-569D-2675-316E2241D3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A0E6-A57F-470A-F35A-5A842BED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CD4CBCD8-3609-B282-C874-1EC9C1C73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1"/>
          <a:stretch/>
        </p:blipFill>
        <p:spPr bwMode="auto">
          <a:xfrm>
            <a:off x="549961" y="3785693"/>
            <a:ext cx="11344487" cy="222549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852625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X7OahTSEO_eR76RZupvA"/>
</p:tagLst>
</file>

<file path=ppt/theme/theme1.xml><?xml version="1.0" encoding="utf-8"?>
<a:theme xmlns:a="http://schemas.openxmlformats.org/drawingml/2006/main" name="Shell layouts with footer">
  <a:themeElements>
    <a:clrScheme name="Shell Colour Palette 2024">
      <a:dk1>
        <a:srgbClr val="4A4A4A"/>
      </a:dk1>
      <a:lt1>
        <a:srgbClr val="FFFFFF"/>
      </a:lt1>
      <a:dk2>
        <a:srgbClr val="919191"/>
      </a:dk2>
      <a:lt2>
        <a:srgbClr val="F5F5F5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30400" indent="-230400" defTabSz="357708">
          <a:lnSpc>
            <a:spcPct val="140000"/>
          </a:lnSpc>
          <a:buClr>
            <a:schemeClr val="accent2"/>
          </a:buClr>
          <a:buSzPct val="75000"/>
          <a:buFont typeface="Wingdings" panose="05000000000000000000" pitchFamily="2" charset="2"/>
          <a:buChar char=""/>
          <a:defRPr sz="1800" dirty="0" err="1"/>
        </a:defPPr>
      </a:lstStyle>
    </a:txDef>
  </a:objectDefaults>
  <a:extraClrSchemeLst/>
  <a:custClrLst>
    <a:custClr name="Main Yellow 200">
      <a:srgbClr val="FFC600"/>
    </a:custClr>
    <a:custClr name="Main Shell Red">
      <a:srgbClr val="DD1D21"/>
    </a:custClr>
    <a:custClr name="Main Shell Grey 700">
      <a:srgbClr val="4A4A4A"/>
    </a:custClr>
    <a:custClr name="Main Night 600">
      <a:srgbClr val="336094"/>
    </a:custClr>
    <a:custClr name="Main Ocean 400">
      <a:srgbClr val="0097A9"/>
    </a:custClr>
    <a:custClr name="Main Sky 400">
      <a:srgbClr val="0097BB"/>
    </a:custClr>
    <a:custClr name="Main Violet 500">
      <a:srgbClr val="9A60A4"/>
    </a:custClr>
    <a:custClr name="Main Sunset 500">
      <a:srgbClr val="D54410"/>
    </a:custClr>
    <a:custClr name="Main Sand 100">
      <a:srgbClr val="E1DDA9"/>
    </a:custClr>
    <a:custClr name="Main Earth 700">
      <a:srgbClr val="743A1E"/>
    </a:custClr>
    <a:custClr name="Shell Yellow 50">
      <a:srgbClr val="FFF7B4"/>
    </a:custClr>
    <a:custClr name="Shell Red 300">
      <a:srgbClr val="FF887B"/>
    </a:custClr>
    <a:custClr name="Shell Grey 900">
      <a:srgbClr val="292929"/>
    </a:custClr>
    <a:custClr name="Night 400">
      <a:srgbClr val="6E94C0"/>
    </a:custClr>
    <a:custClr name="Ocean 600">
      <a:srgbClr val="006B7B"/>
    </a:custClr>
    <a:custClr name="Sky 200">
      <a:srgbClr val="95C9DC"/>
    </a:custClr>
    <a:custClr name="Violet 300">
      <a:srgbClr val="C39EC9"/>
    </a:custClr>
    <a:custClr name="Sunset 300">
      <a:srgbClr val="FF8966"/>
    </a:custClr>
    <a:custClr name="Sand 400">
      <a:srgbClr val="979361"/>
    </a:custClr>
    <a:custClr name="Earth 500">
      <a:srgbClr val="9E684F"/>
    </a:custClr>
    <a:custClr name="White">
      <a:srgbClr val="FFFFFF"/>
    </a:custClr>
    <a:custClr name="Shell Red 100">
      <a:srgbClr val="FFD6D0"/>
    </a:custClr>
    <a:custClr name="Shell Grey 400">
      <a:srgbClr val="919191"/>
    </a:custClr>
    <a:custClr name="Night 200">
      <a:srgbClr val="ACC3DE"/>
    </a:custClr>
    <a:custClr name="Ocean 200">
      <a:srgbClr val="81CCD9"/>
    </a:custClr>
    <a:custClr name="Main Forrest 500">
      <a:srgbClr val="008557"/>
    </a:custClr>
    <a:custClr name="Violet 100">
      <a:srgbClr val="E9DBEB"/>
    </a:custClr>
    <a:custClr name="Sunset 100">
      <a:srgbClr val="FFD7C8"/>
    </a:custClr>
    <a:custClr name="Main Stone 300">
      <a:srgbClr val="B6B099"/>
    </a:custClr>
    <a:custClr name="Earth 300&#10;">
      <a:srgbClr val="C3A494"/>
    </a:custClr>
    <a:custClr name="White">
      <a:srgbClr val="FFFFFF"/>
    </a:custClr>
    <a:custClr name="White">
      <a:srgbClr val="FFFFFF"/>
    </a:custClr>
    <a:custClr name="Grey 50">
      <a:srgbClr val="F5F5F5"/>
    </a:custClr>
    <a:custClr name="Main Grass 200">
      <a:srgbClr val="A0C963"/>
    </a:custClr>
    <a:custClr name="Main Seaweed 300">
      <a:srgbClr val="A8B11A"/>
    </a:custClr>
    <a:custClr name="Forrest 300">
      <a:srgbClr val="6FB993"/>
    </a:custClr>
    <a:custClr name="Main Berry 700">
      <a:srgbClr val="86207C"/>
    </a:custClr>
    <a:custClr name="Main Sunrise 300">
      <a:srgbClr val="ED8A00"/>
    </a:custClr>
    <a:custClr name="Stone 100">
      <a:srgbClr val="E4DFC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eaweed 100">
      <a:srgbClr val="DDE599"/>
    </a:custClr>
    <a:custClr name="Forrest 100">
      <a:srgbClr val="CBE6D7"/>
    </a:custClr>
    <a:custClr name="Berry 500">
      <a:srgbClr val="A65A9B"/>
    </a:custClr>
    <a:custClr name="Sunrise 100">
      <a:srgbClr val="FFDAAE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Widescreen Shell template - 16x9 V1-112.potx" id="{1987D5A3-51A0-445B-9FAC-861F450D6093}" vid="{2D737C8F-4E59-4B99-8821-88CEAE92E746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 2023">
      <a:dk1>
        <a:srgbClr val="4A4A4A"/>
      </a:dk1>
      <a:lt1>
        <a:srgbClr val="FFFFFF"/>
      </a:lt1>
      <a:dk2>
        <a:srgbClr val="919191"/>
      </a:dk2>
      <a:lt2>
        <a:srgbClr val="E0E0E0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 2023">
      <a:dk1>
        <a:srgbClr val="4A4A4A"/>
      </a:dk1>
      <a:lt1>
        <a:srgbClr val="FFFFFF"/>
      </a:lt1>
      <a:dk2>
        <a:srgbClr val="919191"/>
      </a:dk2>
      <a:lt2>
        <a:srgbClr val="E0E0E0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V1-112</Template>
  <TotalTime>2372</TotalTime>
  <Words>868</Words>
  <Application>Microsoft Office PowerPoint</Application>
  <PresentationFormat>Widescreen</PresentationFormat>
  <Paragraphs>158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ShellBold</vt:lpstr>
      <vt:lpstr>ShellMedium</vt:lpstr>
      <vt:lpstr>ShellHeavy</vt:lpstr>
      <vt:lpstr>ShellLight</vt:lpstr>
      <vt:lpstr>Futura Medium</vt:lpstr>
      <vt:lpstr>Wingdings</vt:lpstr>
      <vt:lpstr>Arial</vt:lpstr>
      <vt:lpstr>Shell layouts with footer</vt:lpstr>
      <vt:lpstr>think-cell Slide</vt:lpstr>
      <vt:lpstr>Soku IVD Sustain Close-Out/Post Implementation Review Session</vt:lpstr>
      <vt:lpstr>AGENDA</vt:lpstr>
      <vt:lpstr>PowerPoint Presentation</vt:lpstr>
      <vt:lpstr>Integrated Value Delivery Process </vt:lpstr>
      <vt:lpstr>Review of Objectives of Soku IVD Sustain</vt:lpstr>
      <vt:lpstr>Review of Soku GP Compressor Trips (2022-2024)</vt:lpstr>
      <vt:lpstr>Review of Soku GP Compressor Related Deferment (2022-2024)</vt:lpstr>
      <vt:lpstr>Review of Soku GP Flare Volumes (2022-2024)</vt:lpstr>
      <vt:lpstr>Highlights from IVD and Actions Moved to Fit4/MTO</vt:lpstr>
      <vt:lpstr>Learnings and 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Soku IVD Sustain Close-Out/Post Implementation Review Session</dc:title>
  <dc:creator>Fariku, Viya SPDC-IUC/G/USR</dc:creator>
  <cp:lastModifiedBy>Fariku, Viya SPDC-IUC/G/USR</cp:lastModifiedBy>
  <cp:revision>20</cp:revision>
  <dcterms:created xsi:type="dcterms:W3CDTF">2024-09-02T05:44:28Z</dcterms:created>
  <dcterms:modified xsi:type="dcterms:W3CDTF">2024-09-19T08:17:38Z</dcterms:modified>
  <cp:category>Shell_IC: 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