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49" r:id="rId2"/>
    <p:sldId id="551" r:id="rId3"/>
  </p:sldIdLst>
  <p:sldSz cx="12192000" cy="6858000"/>
  <p:notesSz cx="6797675" cy="9928225"/>
  <p:embeddedFontLst>
    <p:embeddedFont>
      <p:font typeface="Futura Bold" panose="00000900000000000000" pitchFamily="2" charset="0"/>
      <p:regular r:id="rId6"/>
      <p:boldItalic r:id="rId7"/>
    </p:embeddedFont>
    <p:embeddedFont>
      <p:font typeface="Futura Medium" panose="00000400000000000000" pitchFamily="2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40" userDrawn="1">
          <p15:clr>
            <a:srgbClr val="A4A3A4"/>
          </p15:clr>
        </p15:guide>
        <p15:guide id="2" pos="2076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49B"/>
    <a:srgbClr val="CCE9DB"/>
    <a:srgbClr val="FFFFFF"/>
    <a:srgbClr val="99CDB7"/>
    <a:srgbClr val="66B492"/>
    <a:srgbClr val="339B6E"/>
    <a:srgbClr val="DFD1DE"/>
    <a:srgbClr val="C0A2BD"/>
    <a:srgbClr val="81457A"/>
    <a:srgbClr val="C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6" autoAdjust="0"/>
    <p:restoredTop sz="29912" autoAdjust="0"/>
  </p:normalViewPr>
  <p:slideViewPr>
    <p:cSldViewPr showGuides="1">
      <p:cViewPr varScale="1">
        <p:scale>
          <a:sx n="98" d="100"/>
          <a:sy n="98" d="100"/>
        </p:scale>
        <p:origin x="533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340"/>
        <p:guide pos="2076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08/10/2019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08/10/2019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6538" y="795338"/>
            <a:ext cx="7064376" cy="3975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4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3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3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1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1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3" y="6201095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26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1" y="4199574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1" y="3864618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1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1" y="4456255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1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1" y="1863726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1" y="1528789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1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1" y="2120408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1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81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81" y="3864618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81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81" y="4456255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81" y="5966683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81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81" y="1528789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81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81" y="2120408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7006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38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28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7" y="488961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1" y="1438480"/>
            <a:ext cx="1116656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7006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17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3" y="960122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3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89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21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25" y="1280160"/>
            <a:ext cx="4300223" cy="4300222"/>
          </a:xfrm>
          <a:prstGeom prst="rect">
            <a:avLst/>
          </a:prstGeom>
        </p:spPr>
      </p:pic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4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17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7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descr="&lt;TITLE&gt;{94.96063,448.3887,110.3029,133.6836}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9753600" cy="1284249"/>
          </a:xfrm>
        </p:spPr>
        <p:txBody>
          <a:bodyPr/>
          <a:lstStyle/>
          <a:p>
            <a:pPr lvl="0">
              <a:defRPr/>
            </a:pPr>
            <a:r>
              <a:rPr lang="en-US" sz="3600" dirty="0"/>
              <a:t>Technical improvement of BOGT LLODs Sluice Gates Operations</a:t>
            </a:r>
            <a:endParaRPr lang="en-GB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4D354-3281-4E45-9ED4-39A8DC909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9491" y="4588234"/>
            <a:ext cx="3706909" cy="288565"/>
          </a:xfrm>
        </p:spPr>
        <p:txBody>
          <a:bodyPr/>
          <a:lstStyle/>
          <a:p>
            <a:r>
              <a:rPr lang="en-US" dirty="0"/>
              <a:t>BOGT MECHANICAL TEAM</a:t>
            </a:r>
          </a:p>
        </p:txBody>
      </p:sp>
    </p:spTree>
    <p:extLst>
      <p:ext uri="{BB962C8B-B14F-4D97-AF65-F5344CB8AC3E}">
        <p14:creationId xmlns:p14="http://schemas.microsoft.com/office/powerpoint/2010/main" val="7874775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05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 bwMode="auto">
          <a:xfrm>
            <a:off x="1905000" y="370826"/>
            <a:ext cx="9850943" cy="7054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000" dirty="0"/>
              <a:t>Technical improvement of BOGT LLODs Sluice Gates Operations</a:t>
            </a:r>
            <a:endParaRPr lang="en-GB" sz="1800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42899" y="990600"/>
            <a:ext cx="5406538" cy="119631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1090613"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26988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 defTabSz="109061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Production Unit</a:t>
            </a:r>
            <a:r>
              <a:rPr lang="en-US" altLang="en-US" sz="1000" b="1" dirty="0">
                <a:solidFill>
                  <a:srgbClr val="000000"/>
                </a:solidFill>
              </a:rPr>
              <a:t>: </a:t>
            </a:r>
            <a:r>
              <a:rPr lang="en-US" altLang="en-US" sz="1000" dirty="0">
                <a:solidFill>
                  <a:srgbClr val="000000"/>
                </a:solidFill>
              </a:rPr>
              <a:t>Central East Hub - Bonny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Project Owner:  </a:t>
            </a:r>
            <a:r>
              <a:rPr lang="en-US" altLang="en-US" sz="1050" dirty="0"/>
              <a:t>Osita Nnajiofor/Brossa Isaac</a:t>
            </a:r>
            <a:endParaRPr lang="en-US" altLang="en-US" sz="9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Process Custodian: </a:t>
            </a:r>
            <a:r>
              <a:rPr lang="en-US" altLang="en-US" sz="1000" dirty="0"/>
              <a:t>Opel Joel / Victor Essienton.</a:t>
            </a:r>
            <a:endParaRPr lang="en-GB" altLang="en-US" sz="10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Process Focal Point: </a:t>
            </a:r>
            <a:r>
              <a:rPr lang="en-US" altLang="en-US" sz="1000" dirty="0"/>
              <a:t> Okaiwele Anthony.</a:t>
            </a:r>
            <a:endParaRPr lang="en-US" altLang="en-US" sz="1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Process Stakeholders</a:t>
            </a:r>
            <a:r>
              <a:rPr lang="en-US" altLang="en-US" sz="1050" b="1" dirty="0">
                <a:solidFill>
                  <a:srgbClr val="C00000"/>
                </a:solidFill>
              </a:rPr>
              <a:t>: </a:t>
            </a:r>
            <a:r>
              <a:rPr lang="en-US" altLang="en-US" sz="1050" dirty="0"/>
              <a:t>Ikechi Amaewhule</a:t>
            </a:r>
            <a:r>
              <a:rPr lang="en-US" altLang="en-US" sz="1000" dirty="0"/>
              <a:t>, </a:t>
            </a:r>
            <a:r>
              <a:rPr lang="en-US" sz="1100" dirty="0"/>
              <a:t>Opel Joel, Okaiwele Anthony, Bela-Zabe Dumtuaka, Ukpong Nsibiet,</a:t>
            </a:r>
            <a:r>
              <a:rPr lang="en-US" altLang="en-US" sz="800" dirty="0"/>
              <a:t> </a:t>
            </a:r>
            <a:r>
              <a:rPr lang="en-US" altLang="en-US" sz="1050" dirty="0"/>
              <a:t>Goodi Emoghware, Ireti Omotoso, Opubo Tamunobarabiye.</a:t>
            </a:r>
            <a:endParaRPr lang="en-US" altLang="en-US" sz="8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500" b="1" dirty="0">
                <a:solidFill>
                  <a:srgbClr val="FF0000"/>
                </a:solidFill>
              </a:rPr>
              <a:t>	</a:t>
            </a:r>
            <a:endParaRPr lang="en-US" altLang="en-US" sz="500" dirty="0">
              <a:solidFill>
                <a:srgbClr val="FF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42899" y="823756"/>
            <a:ext cx="5406537" cy="2081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PROCESS OWNERSHIP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33374" y="4327199"/>
            <a:ext cx="5395963" cy="2619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OPPORTUNITY STATEMENT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6083298" y="4382420"/>
            <a:ext cx="5499101" cy="116681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lvl="0"/>
            <a:r>
              <a:rPr lang="en-US" sz="800" dirty="0"/>
              <a:t>  </a:t>
            </a:r>
            <a:r>
              <a:rPr lang="en-US" sz="1000" dirty="0">
                <a:latin typeface="+mn-lt"/>
              </a:rPr>
              <a:t>Conduct Site Assessment – June 2019/ Design Reviews/Approve MOC- Sep. 2019</a:t>
            </a:r>
          </a:p>
          <a:p>
            <a:pPr lvl="0"/>
            <a:r>
              <a:rPr lang="en-US" sz="1000" dirty="0">
                <a:latin typeface="+mn-lt"/>
              </a:rPr>
              <a:t>  Secure budget cover – Nov. 2019</a:t>
            </a:r>
          </a:p>
          <a:p>
            <a:pPr lvl="0"/>
            <a:r>
              <a:rPr lang="en-US" sz="1000" dirty="0">
                <a:latin typeface="+mn-lt"/>
              </a:rPr>
              <a:t>  Procure and construct sluice gate, stem and other accessories – Nov. 2019 – April . 2020/ Site Mobilization – April - June 2020</a:t>
            </a:r>
          </a:p>
          <a:p>
            <a:pPr lvl="0"/>
            <a:r>
              <a:rPr lang="en-US" sz="1000" dirty="0">
                <a:latin typeface="+mn-lt"/>
              </a:rPr>
              <a:t>  End user Utilization and Benefit Tracking – Q3 - Q4 2020</a:t>
            </a:r>
            <a:endParaRPr lang="en-GB" sz="1000" dirty="0">
              <a:latin typeface="+mn-lt"/>
            </a:endParaRP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GB" sz="105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GB" sz="105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089965" y="4008003"/>
            <a:ext cx="5492434" cy="36449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SCOPE</a:t>
            </a:r>
          </a:p>
        </p:txBody>
      </p:sp>
      <p:sp>
        <p:nvSpPr>
          <p:cNvPr id="36" name="Rectangle 90"/>
          <p:cNvSpPr>
            <a:spLocks noChangeArrowheads="1"/>
          </p:cNvSpPr>
          <p:nvPr/>
        </p:nvSpPr>
        <p:spPr bwMode="auto">
          <a:xfrm>
            <a:off x="328336" y="2229776"/>
            <a:ext cx="5421100" cy="2081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BUSINESS CASE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33373" y="5567101"/>
            <a:ext cx="5375047" cy="28686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GOAL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078541" y="5567101"/>
            <a:ext cx="5499100" cy="2602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POTENTIAL ROADBLOCKS/ ISSUES</a:t>
            </a:r>
          </a:p>
        </p:txBody>
      </p:sp>
      <p:sp>
        <p:nvSpPr>
          <p:cNvPr id="40" name="Rectangle 91"/>
          <p:cNvSpPr>
            <a:spLocks noChangeArrowheads="1"/>
          </p:cNvSpPr>
          <p:nvPr/>
        </p:nvSpPr>
        <p:spPr bwMode="auto">
          <a:xfrm>
            <a:off x="6083299" y="2895601"/>
            <a:ext cx="2196070" cy="11124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Gross Cost</a:t>
            </a:r>
            <a:endParaRPr lang="en-US" altLang="en-US" sz="1050" b="1" dirty="0">
              <a:solidFill>
                <a:srgbClr val="C00000"/>
              </a:solidFill>
            </a:endParaRPr>
          </a:p>
          <a:p>
            <a:r>
              <a:rPr lang="en-US" altLang="en-US" sz="1050" dirty="0"/>
              <a:t> Material Cost (NGN 250,000)</a:t>
            </a:r>
          </a:p>
          <a:p>
            <a:r>
              <a:rPr lang="en-US" altLang="en-US" sz="1050" dirty="0"/>
              <a:t>Machinist cost (NGN150,000)</a:t>
            </a:r>
          </a:p>
          <a:p>
            <a:r>
              <a:rPr lang="en-US" altLang="en-US" sz="1050" dirty="0"/>
              <a:t>Technician cost (NGN 150,000)</a:t>
            </a:r>
          </a:p>
          <a:p>
            <a:pPr marL="171450" indent="-171450"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</a:pPr>
            <a:endParaRPr lang="en-US" altLang="en-US" sz="1050" dirty="0"/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1050" dirty="0"/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900" dirty="0"/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10065065" y="2895832"/>
            <a:ext cx="1524000" cy="111193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Soft Benefits</a:t>
            </a:r>
            <a:r>
              <a:rPr lang="en-US" altLang="en-US" sz="1050" b="1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00" dirty="0"/>
              <a:t> </a:t>
            </a:r>
            <a:r>
              <a:rPr lang="en-US" altLang="en-US" sz="900" dirty="0"/>
              <a:t>- Safer unit for operators’ daily routine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900" dirty="0"/>
              <a:t> - Improved Ops/</a:t>
            </a:r>
            <a:r>
              <a:rPr lang="en-US" altLang="en-US" sz="900" dirty="0" err="1"/>
              <a:t>Mtce</a:t>
            </a:r>
            <a:r>
              <a:rPr lang="en-US" altLang="en-US" sz="900" dirty="0"/>
              <a:t>. wrench time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900" dirty="0"/>
              <a:t> - Stress Reduction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00" dirty="0"/>
              <a:t> 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00" dirty="0"/>
              <a:t> 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6083299" y="2533790"/>
            <a:ext cx="5499101" cy="31620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COST/BENEFITS</a:t>
            </a: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325424" y="2493961"/>
            <a:ext cx="5421100" cy="17661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000" dirty="0"/>
              <a:t>The BOGT LLOD as constructed does not meet environmental standards required for near Shore Oil and Water recovery/ discharge.</a:t>
            </a:r>
          </a:p>
          <a:p>
            <a:r>
              <a:rPr lang="en-US" sz="1000" dirty="0"/>
              <a:t>The current operations of the BOGT LLODs is challenging and poses a real risk of overflooding the LLOD or releasing of off-spec produced water (above regulatory limit) to Bonny river during periods of heavy rainfall. </a:t>
            </a:r>
          </a:p>
          <a:p>
            <a:r>
              <a:rPr lang="en-US" sz="1000" dirty="0"/>
              <a:t>Currently, increased surveillance is carried out during this period but this is an abnormal operation with potential for error and avoidable escalations.</a:t>
            </a:r>
          </a:p>
          <a:p>
            <a:r>
              <a:rPr lang="en-US" sz="1000" dirty="0"/>
              <a:t>This project will implement a medium/long term solution by construction of a rectangular weir across the inlet to the LLOD. Project cost estimate is NGN550K</a:t>
            </a:r>
          </a:p>
          <a:p>
            <a:r>
              <a:rPr lang="en-US" sz="1000" dirty="0"/>
              <a:t>Key benefits: 1. Ensure the LLOD is operated as designed. </a:t>
            </a:r>
          </a:p>
          <a:p>
            <a:r>
              <a:rPr lang="en-US" sz="1000" dirty="0"/>
              <a:t>2. Reduce the increased risk of overflooding during heavy rainfalls.</a:t>
            </a:r>
          </a:p>
        </p:txBody>
      </p: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339145" y="4671088"/>
            <a:ext cx="5388325" cy="82589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1000" dirty="0"/>
              <a:t>Successful resolution of this problem will:</a:t>
            </a:r>
          </a:p>
          <a:p>
            <a:pPr lvl="0"/>
            <a:endParaRPr lang="en-US" sz="1000" dirty="0"/>
          </a:p>
          <a:p>
            <a:pPr lvl="0" indent="-285750">
              <a:buFont typeface="Arial" panose="020B0604020202020204" pitchFamily="34" charset="0"/>
              <a:buChar char="•"/>
            </a:pPr>
            <a:r>
              <a:rPr lang="en-US" sz="1000" dirty="0"/>
              <a:t>Ensure the LLOD is operated as designed.</a:t>
            </a:r>
          </a:p>
          <a:p>
            <a:pPr lvl="0" indent="-285750">
              <a:buFont typeface="Arial" panose="020B0604020202020204" pitchFamily="34" charset="0"/>
              <a:buChar char="•"/>
            </a:pPr>
            <a:r>
              <a:rPr lang="en-US" sz="1000" dirty="0"/>
              <a:t>Reduce the increased risk of overflooding during heavy rainfalls.</a:t>
            </a:r>
          </a:p>
          <a:p>
            <a:pPr lvl="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endParaRPr lang="en-US" sz="700" dirty="0">
              <a:cs typeface="Arial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1000" dirty="0">
                <a:latin typeface="+mn-lt"/>
              </a:rPr>
              <a:t>  </a:t>
            </a:r>
            <a:endParaRPr lang="en-GB" sz="600" dirty="0">
              <a:latin typeface="+mn-lt"/>
            </a:endParaRPr>
          </a:p>
        </p:txBody>
      </p:sp>
      <p:sp>
        <p:nvSpPr>
          <p:cNvPr id="47" name="Rectangle 89"/>
          <p:cNvSpPr>
            <a:spLocks noChangeArrowheads="1"/>
          </p:cNvSpPr>
          <p:nvPr/>
        </p:nvSpPr>
        <p:spPr bwMode="auto">
          <a:xfrm>
            <a:off x="333374" y="5924082"/>
            <a:ext cx="5375046" cy="54511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z="1000" dirty="0"/>
              <a:t>Eliminate the potential for overflooding the LLOD or releasing of off-spec produced water (above regulatory limit) to Bonny river during periods of heavy rainfall.</a:t>
            </a:r>
          </a:p>
        </p:txBody>
      </p:sp>
      <p:sp>
        <p:nvSpPr>
          <p:cNvPr id="48" name="Rectangle 89"/>
          <p:cNvSpPr>
            <a:spLocks noChangeArrowheads="1"/>
          </p:cNvSpPr>
          <p:nvPr/>
        </p:nvSpPr>
        <p:spPr bwMode="auto">
          <a:xfrm>
            <a:off x="6078541" y="5909408"/>
            <a:ext cx="5499100" cy="57776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Management Commitment.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Successful stakeholder collaboration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Budget cover/Approval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GB" sz="1050" dirty="0">
              <a:latin typeface="+mn-lt"/>
            </a:endParaRPr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9710595" y="1427742"/>
            <a:ext cx="514888" cy="16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   100%</a:t>
            </a:r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9646799" y="2245587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0%</a:t>
            </a: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8100657" y="171637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01/09/19</a:t>
            </a:r>
          </a:p>
        </p:txBody>
      </p:sp>
      <p:sp>
        <p:nvSpPr>
          <p:cNvPr id="75" name="Rectangle 61"/>
          <p:cNvSpPr>
            <a:spLocks noChangeArrowheads="1"/>
          </p:cNvSpPr>
          <p:nvPr/>
        </p:nvSpPr>
        <p:spPr bwMode="auto">
          <a:xfrm>
            <a:off x="8106193" y="2238355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01/04/20</a:t>
            </a:r>
          </a:p>
        </p:txBody>
      </p:sp>
      <p:sp>
        <p:nvSpPr>
          <p:cNvPr id="77" name="Oval 88">
            <a:extLst>
              <a:ext uri="{FF2B5EF4-FFF2-40B4-BE49-F238E27FC236}">
                <a16:creationId xmlns:a16="http://schemas.microsoft.com/office/drawing/2014/main" id="{4744201F-990D-4542-9A43-92085459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402" y="1489826"/>
            <a:ext cx="214312" cy="19747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B0C0CA-3310-4B94-A6E8-C9AAD372DF3B}"/>
              </a:ext>
            </a:extLst>
          </p:cNvPr>
          <p:cNvGrpSpPr/>
          <p:nvPr/>
        </p:nvGrpSpPr>
        <p:grpSpPr>
          <a:xfrm>
            <a:off x="6078542" y="792057"/>
            <a:ext cx="5499099" cy="1692379"/>
            <a:chOff x="6083298" y="769938"/>
            <a:chExt cx="4854918" cy="1753840"/>
          </a:xfrm>
        </p:grpSpPr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C750FE5D-A726-4C8C-BE9E-52191CFF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300" y="769938"/>
              <a:ext cx="4854916" cy="3333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 dirty="0"/>
                <a:t>PROCESS STATUS</a:t>
              </a:r>
            </a:p>
          </p:txBody>
        </p:sp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id="{B8AD2B7C-ADC8-4CA6-9693-984D8E19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298" y="1093788"/>
              <a:ext cx="4854918" cy="14208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1143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en-AU" altLang="en-US" sz="900"/>
            </a:p>
          </p:txBody>
        </p:sp>
        <p:sp>
          <p:nvSpPr>
            <p:cNvPr id="81" name="Rectangle 53">
              <a:extLst>
                <a:ext uri="{FF2B5EF4-FFF2-40B4-BE49-F238E27FC236}">
                  <a16:creationId xmlns:a16="http://schemas.microsoft.com/office/drawing/2014/main" id="{4A19A720-75AF-4134-9F24-AE4B8F15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441" y="1984155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 dirty="0"/>
                <a:t>30%</a:t>
              </a:r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D0BD7E3C-EC4D-414F-AE96-481BECAB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440" y="1729727"/>
              <a:ext cx="668337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 dirty="0"/>
                <a:t>100%</a:t>
              </a:r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51DB9AE6-7D7A-4D58-B74F-368BD366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548" y="1155227"/>
              <a:ext cx="571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  Health</a:t>
              </a:r>
            </a:p>
          </p:txBody>
        </p:sp>
        <p:sp>
          <p:nvSpPr>
            <p:cNvPr id="86" name="Rectangle 65">
              <a:extLst>
                <a:ext uri="{FF2B5EF4-FFF2-40B4-BE49-F238E27FC236}">
                  <a16:creationId xmlns:a16="http://schemas.microsoft.com/office/drawing/2014/main" id="{41F556A1-F757-4522-93A4-15B7A9BA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900" y="1110776"/>
              <a:ext cx="6683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% Compl</a:t>
              </a:r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E2B35B0-67BE-4075-8C14-6C0EAB485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784" y="1100239"/>
              <a:ext cx="8016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Completion Date</a:t>
              </a:r>
            </a:p>
          </p:txBody>
        </p:sp>
        <p:sp>
          <p:nvSpPr>
            <p:cNvPr id="88" name="Rectangle 67">
              <a:extLst>
                <a:ext uri="{FF2B5EF4-FFF2-40B4-BE49-F238E27FC236}">
                  <a16:creationId xmlns:a16="http://schemas.microsoft.com/office/drawing/2014/main" id="{85A68DAB-2BB3-4F9A-9BCC-D3B5528C7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374" y="1089027"/>
              <a:ext cx="7985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Start  Date  </a:t>
              </a:r>
            </a:p>
          </p:txBody>
        </p:sp>
        <p:sp>
          <p:nvSpPr>
            <p:cNvPr id="89" name="Line 77">
              <a:extLst>
                <a:ext uri="{FF2B5EF4-FFF2-40B4-BE49-F238E27FC236}">
                  <a16:creationId xmlns:a16="http://schemas.microsoft.com/office/drawing/2014/main" id="{0468BEB0-CC58-42D3-ADD3-794620CF4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3614" y="1722728"/>
              <a:ext cx="2835613" cy="6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Line 78">
              <a:extLst>
                <a:ext uri="{FF2B5EF4-FFF2-40B4-BE49-F238E27FC236}">
                  <a16:creationId xmlns:a16="http://schemas.microsoft.com/office/drawing/2014/main" id="{63873D5D-1DF2-4B22-B7D7-EFDAEF7B7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6963" y="146685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79">
              <a:extLst>
                <a:ext uri="{FF2B5EF4-FFF2-40B4-BE49-F238E27FC236}">
                  <a16:creationId xmlns:a16="http://schemas.microsoft.com/office/drawing/2014/main" id="{4BA9D304-DE44-4A88-8D54-74424A701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6963" y="1976438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Text Box 87">
              <a:extLst>
                <a:ext uri="{FF2B5EF4-FFF2-40B4-BE49-F238E27FC236}">
                  <a16:creationId xmlns:a16="http://schemas.microsoft.com/office/drawing/2014/main" id="{D336BD46-89E9-4336-BC90-770ECCF57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2525" y="1127137"/>
              <a:ext cx="878558" cy="38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Overall Health Status (Current)</a:t>
              </a:r>
            </a:p>
          </p:txBody>
        </p:sp>
        <p:sp>
          <p:nvSpPr>
            <p:cNvPr id="93" name="AutoShape 96">
              <a:extLst>
                <a:ext uri="{FF2B5EF4-FFF2-40B4-BE49-F238E27FC236}">
                  <a16:creationId xmlns:a16="http://schemas.microsoft.com/office/drawing/2014/main" id="{0ECF6E84-E6BF-4150-9512-1A9F1F3A7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48" y="1524806"/>
              <a:ext cx="1536701" cy="162139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Conduct Site Assessment</a:t>
              </a:r>
            </a:p>
          </p:txBody>
        </p:sp>
        <p:sp>
          <p:nvSpPr>
            <p:cNvPr id="94" name="AutoShape 97">
              <a:extLst>
                <a:ext uri="{FF2B5EF4-FFF2-40B4-BE49-F238E27FC236}">
                  <a16:creationId xmlns:a16="http://schemas.microsoft.com/office/drawing/2014/main" id="{2D8C8F1A-A5D3-49C8-BEE3-4419EE31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5877" y="1736937"/>
              <a:ext cx="1693994" cy="197904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Design Review/Approve MOC</a:t>
              </a:r>
            </a:p>
          </p:txBody>
        </p:sp>
        <p:sp>
          <p:nvSpPr>
            <p:cNvPr id="95" name="AutoShape 98">
              <a:extLst>
                <a:ext uri="{FF2B5EF4-FFF2-40B4-BE49-F238E27FC236}">
                  <a16:creationId xmlns:a16="http://schemas.microsoft.com/office/drawing/2014/main" id="{CF25C0C5-3C31-4E7C-A1B7-7EEEAC18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107" y="2033913"/>
              <a:ext cx="1782122" cy="189823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Secure Budget /assemble Sluice gate </a:t>
              </a:r>
            </a:p>
          </p:txBody>
        </p:sp>
        <p:sp>
          <p:nvSpPr>
            <p:cNvPr id="96" name="Line 79">
              <a:extLst>
                <a:ext uri="{FF2B5EF4-FFF2-40B4-BE49-F238E27FC236}">
                  <a16:creationId xmlns:a16="http://schemas.microsoft.com/office/drawing/2014/main" id="{B05344CD-FAC1-4A79-BF6E-4BBE594C4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4263" y="226060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AutoShape 98">
              <a:extLst>
                <a:ext uri="{FF2B5EF4-FFF2-40B4-BE49-F238E27FC236}">
                  <a16:creationId xmlns:a16="http://schemas.microsoft.com/office/drawing/2014/main" id="{AD503542-CE12-4C6E-8E5F-17156373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48" y="2309468"/>
              <a:ext cx="1527607" cy="158473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Installation and Commissioning</a:t>
              </a:r>
            </a:p>
          </p:txBody>
        </p:sp>
        <p:sp>
          <p:nvSpPr>
            <p:cNvPr id="101" name="Rectangle 61">
              <a:extLst>
                <a:ext uri="{FF2B5EF4-FFF2-40B4-BE49-F238E27FC236}">
                  <a16:creationId xmlns:a16="http://schemas.microsoft.com/office/drawing/2014/main" id="{9D157A36-4A3E-4C55-B17A-79B390DE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440" y="1979266"/>
              <a:ext cx="668337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01 /11/19</a:t>
              </a:r>
            </a:p>
          </p:txBody>
        </p:sp>
        <p:sp>
          <p:nvSpPr>
            <p:cNvPr id="102" name="Rectangle 61">
              <a:extLst>
                <a:ext uri="{FF2B5EF4-FFF2-40B4-BE49-F238E27FC236}">
                  <a16:creationId xmlns:a16="http://schemas.microsoft.com/office/drawing/2014/main" id="{90AD3F10-B5A8-4AE4-8F9A-45E30BBD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0860" y="199151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01/04/20</a:t>
              </a:r>
            </a:p>
          </p:txBody>
        </p:sp>
        <p:sp>
          <p:nvSpPr>
            <p:cNvPr id="103" name="Rectangle 61">
              <a:extLst>
                <a:ext uri="{FF2B5EF4-FFF2-40B4-BE49-F238E27FC236}">
                  <a16:creationId xmlns:a16="http://schemas.microsoft.com/office/drawing/2014/main" id="{84F51BDC-835E-4A28-AC5E-E1B111341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465" y="226977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Continuous</a:t>
              </a:r>
            </a:p>
          </p:txBody>
        </p:sp>
      </p:grpSp>
      <p:sp>
        <p:nvSpPr>
          <p:cNvPr id="104" name="Oval 88">
            <a:extLst>
              <a:ext uri="{FF2B5EF4-FFF2-40B4-BE49-F238E27FC236}">
                <a16:creationId xmlns:a16="http://schemas.microsoft.com/office/drawing/2014/main" id="{9E20D76F-377E-4255-980B-A0E5538D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963" y="1981042"/>
            <a:ext cx="214312" cy="19747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09" name="Rectangle 91">
            <a:extLst>
              <a:ext uri="{FF2B5EF4-FFF2-40B4-BE49-F238E27FC236}">
                <a16:creationId xmlns:a16="http://schemas.microsoft.com/office/drawing/2014/main" id="{18C362A4-A91F-4AB8-AAA9-D181A193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69" y="2866201"/>
            <a:ext cx="1785696" cy="111240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Gross Hard Benefits*</a:t>
            </a:r>
            <a:r>
              <a:rPr lang="en-US" altLang="en-US" sz="1050" b="1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en-US" sz="1050" dirty="0"/>
              <a:t> Cost saving ($0.8m)</a:t>
            </a:r>
          </a:p>
          <a:p>
            <a:r>
              <a:rPr lang="en-US" altLang="en-US" sz="1050" dirty="0"/>
              <a:t>Eliminate potential </a:t>
            </a:r>
            <a:r>
              <a:rPr lang="en-US" altLang="en-US" sz="1000" dirty="0"/>
              <a:t>overflooding of LLOD and Bonny River pollution</a:t>
            </a:r>
            <a:endParaRPr lang="en-US" altLang="en-US" sz="900" dirty="0"/>
          </a:p>
        </p:txBody>
      </p:sp>
      <p:sp>
        <p:nvSpPr>
          <p:cNvPr id="110" name="Rectangle 61">
            <a:extLst>
              <a:ext uri="{FF2B5EF4-FFF2-40B4-BE49-F238E27FC236}">
                <a16:creationId xmlns:a16="http://schemas.microsoft.com/office/drawing/2014/main" id="{08C470D3-BBB3-49E9-843B-586E35EB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182" y="1462244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30/09/19</a:t>
            </a:r>
          </a:p>
        </p:txBody>
      </p:sp>
      <p:sp>
        <p:nvSpPr>
          <p:cNvPr id="111" name="Rectangle 61">
            <a:extLst>
              <a:ext uri="{FF2B5EF4-FFF2-40B4-BE49-F238E27FC236}">
                <a16:creationId xmlns:a16="http://schemas.microsoft.com/office/drawing/2014/main" id="{231F7101-42CB-4685-BF15-EBBE81F3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9011" y="1470092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30/03/19</a:t>
            </a:r>
          </a:p>
        </p:txBody>
      </p:sp>
      <p:sp>
        <p:nvSpPr>
          <p:cNvPr id="112" name="Rectangle 61">
            <a:extLst>
              <a:ext uri="{FF2B5EF4-FFF2-40B4-BE49-F238E27FC236}">
                <a16:creationId xmlns:a16="http://schemas.microsoft.com/office/drawing/2014/main" id="{582A32A3-11D2-4916-9189-634CCDEA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91" y="172294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30/10/19</a:t>
            </a:r>
          </a:p>
        </p:txBody>
      </p:sp>
      <p:sp>
        <p:nvSpPr>
          <p:cNvPr id="113" name="Oval 88">
            <a:extLst>
              <a:ext uri="{FF2B5EF4-FFF2-40B4-BE49-F238E27FC236}">
                <a16:creationId xmlns:a16="http://schemas.microsoft.com/office/drawing/2014/main" id="{F9C26E65-04FD-4754-AE41-5E42A37C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96" y="1201410"/>
            <a:ext cx="214312" cy="197478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54" name="Oval 88">
            <a:extLst>
              <a:ext uri="{FF2B5EF4-FFF2-40B4-BE49-F238E27FC236}">
                <a16:creationId xmlns:a16="http://schemas.microsoft.com/office/drawing/2014/main" id="{F510E505-06F6-4856-BC59-89D669ED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267" y="2243014"/>
            <a:ext cx="214312" cy="19747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55" name="Oval 88">
            <a:extLst>
              <a:ext uri="{FF2B5EF4-FFF2-40B4-BE49-F238E27FC236}">
                <a16:creationId xmlns:a16="http://schemas.microsoft.com/office/drawing/2014/main" id="{7A1965C7-4838-4AE4-9255-189E01C1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278" y="1752600"/>
            <a:ext cx="214312" cy="19747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4095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11921</TotalTime>
  <Words>477</Words>
  <Application>Microsoft Office PowerPoint</Application>
  <PresentationFormat>Widescreen</PresentationFormat>
  <Paragraphs>77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Wingdings</vt:lpstr>
      <vt:lpstr>Futura Bold</vt:lpstr>
      <vt:lpstr>Futura Medium</vt:lpstr>
      <vt:lpstr>Shell WizKit V3_Template_Widescreen_07june2016</vt:lpstr>
      <vt:lpstr>Technical improvement of BOGT LLODs Sluice Gates Operations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Akeem Adepoju;Victor Essienton</dc:creator>
  <cp:lastModifiedBy>Akpala, Ude E SPDC-UPO/G/UC</cp:lastModifiedBy>
  <cp:revision>358</cp:revision>
  <cp:lastPrinted>2018-04-15T14:15:01Z</cp:lastPrinted>
  <dcterms:created xsi:type="dcterms:W3CDTF">2016-07-14T09:25:04Z</dcterms:created>
  <dcterms:modified xsi:type="dcterms:W3CDTF">2019-10-08T10:14:32Z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