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74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667" autoAdjust="0"/>
  </p:normalViewPr>
  <p:slideViewPr>
    <p:cSldViewPr snapToGrid="0">
      <p:cViewPr varScale="1">
        <p:scale>
          <a:sx n="62" d="100"/>
          <a:sy n="62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CED399-3317-409C-ABD2-82598D3E063B}" type="datetimeFigureOut">
              <a:rPr lang="en-GB" smtClean="0"/>
              <a:t>17/05/2023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35EA2F-0635-4F42-8676-CB413CD0ADA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7591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35EA2F-0635-4F42-8676-CB413CD0ADA1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4970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 flipH="1">
            <a:off x="622078" y="1304229"/>
            <a:ext cx="9357895" cy="5085919"/>
          </a:xfrm>
          <a:prstGeom prst="rect">
            <a:avLst/>
          </a:prstGeom>
          <a:solidFill>
            <a:srgbClr val="FCEDA2"/>
          </a:solidFill>
          <a:ln w="9525">
            <a:noFill/>
            <a:miter lim="800000"/>
            <a:headEnd/>
            <a:tailEnd/>
          </a:ln>
        </p:spPr>
        <p:txBody>
          <a:bodyPr wrap="none" lIns="95447" tIns="47723" rIns="95447" bIns="47723" anchor="ctr"/>
          <a:lstStyle/>
          <a:p>
            <a:pPr defTabSz="954419"/>
            <a:r>
              <a:rPr lang="en-US" sz="1904"/>
              <a:t> 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 flipH="1">
            <a:off x="2062303" y="226009"/>
            <a:ext cx="9414933" cy="5038413"/>
          </a:xfrm>
          <a:prstGeom prst="rect">
            <a:avLst/>
          </a:prstGeom>
          <a:solidFill>
            <a:srgbClr val="FAE374"/>
          </a:solidFill>
          <a:ln w="9525">
            <a:noFill/>
            <a:miter lim="800000"/>
            <a:headEnd/>
            <a:tailEnd/>
          </a:ln>
        </p:spPr>
        <p:txBody>
          <a:bodyPr wrap="none" lIns="95447" tIns="47723" rIns="95447" bIns="47723" anchor="ctr"/>
          <a:lstStyle/>
          <a:p>
            <a:pPr defTabSz="954419"/>
            <a:endParaRPr lang="en-US" sz="1904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 flipH="1">
            <a:off x="2062302" y="1304230"/>
            <a:ext cx="7921235" cy="396019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</p:spPr>
        <p:txBody>
          <a:bodyPr wrap="none" lIns="95447" tIns="47723" rIns="95447" bIns="47723" anchor="ctr"/>
          <a:lstStyle/>
          <a:p>
            <a:pPr defTabSz="954419"/>
            <a:endParaRPr lang="en-US" sz="1904"/>
          </a:p>
        </p:txBody>
      </p:sp>
      <p:pic>
        <p:nvPicPr>
          <p:cNvPr id="7" name="Picture 11" descr="X:\Live Client Projects\Shell_template_boilerplates_161109\client\Amends\Shell-2010-Pecten-RGBpc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0989" y="287910"/>
            <a:ext cx="957180" cy="6665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9944" name="Rectangle 8"/>
          <p:cNvSpPr>
            <a:spLocks noGrp="1" noChangeArrowheads="1"/>
          </p:cNvSpPr>
          <p:nvPr>
            <p:ph type="ctrTitle" sz="quarter"/>
          </p:nvPr>
        </p:nvSpPr>
        <p:spPr>
          <a:xfrm>
            <a:off x="2261938" y="1400680"/>
            <a:ext cx="7559396" cy="781496"/>
          </a:xfrm>
          <a:noFill/>
          <a:ln w="9525">
            <a:noFill/>
          </a:ln>
        </p:spPr>
        <p:txBody>
          <a:bodyPr lIns="0" tIns="0"/>
          <a:lstStyle>
            <a:lvl1pPr>
              <a:defRPr b="1"/>
            </a:lvl1pPr>
          </a:lstStyle>
          <a:p>
            <a:br>
              <a:rPr lang="en-US"/>
            </a:br>
            <a:endParaRPr lang="en-US"/>
          </a:p>
        </p:txBody>
      </p:sp>
      <p:sp>
        <p:nvSpPr>
          <p:cNvPr id="39945" name="Rectangle 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265503" y="2848864"/>
            <a:ext cx="3596996" cy="1619489"/>
          </a:xfrm>
          <a:ln/>
        </p:spPr>
        <p:txBody>
          <a:bodyPr/>
          <a:lstStyle>
            <a:lvl1pPr marL="0" indent="0">
              <a:buFont typeface="Wingdings" pitchFamily="2" charset="2"/>
              <a:buNone/>
              <a:defRPr sz="1904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7533FF-52B7-4371-9A57-7ACCE9BD9B5E}" type="datetime1">
              <a:rPr lang="en-US" smtClean="0"/>
              <a:t>5/17/2023</a:t>
            </a:fld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16"/>
            </a:lvl1pPr>
          </a:lstStyle>
          <a:p>
            <a:fld id="{761EFAF6-4E74-4E60-A214-5913C86A497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813538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3148263-5F97-4509-AB88-0BC306C22B81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D0C79C6-B90D-4C44-8264-AF9083A042A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3983723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41047" y="256240"/>
            <a:ext cx="1395010" cy="612527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3173" y="256240"/>
            <a:ext cx="8464884" cy="612527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75F0BE9-B16E-4860-A6A6-39135D484E5A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DB39FB-7281-4679-BDDC-C85041A576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30034131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 preserve="1">
  <p:cSld name="Title, Clip 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72" y="256240"/>
            <a:ext cx="11512884" cy="45351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lipArt Placeholder 2"/>
          <p:cNvSpPr>
            <a:spLocks noGrp="1"/>
          </p:cNvSpPr>
          <p:nvPr>
            <p:ph type="clipArt" sz="half" idx="1"/>
          </p:nvPr>
        </p:nvSpPr>
        <p:spPr>
          <a:xfrm>
            <a:off x="1199594" y="1309988"/>
            <a:ext cx="5078217" cy="5071523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8926" y="1309988"/>
            <a:ext cx="5078218" cy="50715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5FEA303-3EB7-4113-8FA2-EC9A8849EBEB}" type="datetime1">
              <a:rPr lang="en-US" smtClean="0"/>
              <a:t>5/17/2023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29C4E78-A0A4-43FA-B6FD-4A782BE3725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32172424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C24CF-3C7C-4C17-AA34-6D4A316C31C6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5A4B6A-80EE-42E6-A24C-241343ACCFA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99405431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527" y="4406453"/>
            <a:ext cx="10363200" cy="620932"/>
          </a:xfrm>
        </p:spPr>
        <p:txBody>
          <a:bodyPr/>
          <a:lstStyle>
            <a:lvl1pPr algn="l">
              <a:defRPr sz="3627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527" y="2906445"/>
            <a:ext cx="10363200" cy="1500008"/>
          </a:xfrm>
        </p:spPr>
        <p:txBody>
          <a:bodyPr anchor="b"/>
          <a:lstStyle>
            <a:lvl1pPr marL="0" indent="0">
              <a:buNone/>
              <a:defRPr sz="1814"/>
            </a:lvl1pPr>
            <a:lvl2pPr marL="414589" indent="0">
              <a:buNone/>
              <a:defRPr sz="1632"/>
            </a:lvl2pPr>
            <a:lvl3pPr marL="829178" indent="0">
              <a:buNone/>
              <a:defRPr sz="1451"/>
            </a:lvl3pPr>
            <a:lvl4pPr marL="1243767" indent="0">
              <a:buNone/>
              <a:defRPr sz="1270"/>
            </a:lvl4pPr>
            <a:lvl5pPr marL="1658356" indent="0">
              <a:buNone/>
              <a:defRPr sz="1270"/>
            </a:lvl5pPr>
            <a:lvl6pPr marL="2072945" indent="0">
              <a:buNone/>
              <a:defRPr sz="1270"/>
            </a:lvl6pPr>
            <a:lvl7pPr marL="2487534" indent="0">
              <a:buNone/>
              <a:defRPr sz="1270"/>
            </a:lvl7pPr>
            <a:lvl8pPr marL="2902123" indent="0">
              <a:buNone/>
              <a:defRPr sz="1270"/>
            </a:lvl8pPr>
            <a:lvl9pPr marL="3316712" indent="0">
              <a:buNone/>
              <a:defRPr sz="127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437B7A-8F31-45FC-B7BF-A82FB4493C2F}" type="datetime1">
              <a:rPr lang="en-US" smtClean="0"/>
              <a:t>5/17/2023</a:t>
            </a:fld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0EF1813-C645-4581-9C8F-B01378F6376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244223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99594" y="1309988"/>
            <a:ext cx="5078217" cy="5071523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8926" y="1309988"/>
            <a:ext cx="5078218" cy="5071523"/>
          </a:xfrm>
        </p:spPr>
        <p:txBody>
          <a:bodyPr/>
          <a:lstStyle>
            <a:lvl1pPr>
              <a:defRPr sz="2539"/>
            </a:lvl1pPr>
            <a:lvl2pPr>
              <a:defRPr sz="2176"/>
            </a:lvl2pPr>
            <a:lvl3pPr>
              <a:defRPr sz="1814"/>
            </a:lvl3pPr>
            <a:lvl4pPr>
              <a:defRPr sz="1632"/>
            </a:lvl4pPr>
            <a:lvl5pPr>
              <a:defRPr sz="1632"/>
            </a:lvl5pPr>
            <a:lvl6pPr>
              <a:defRPr sz="1632"/>
            </a:lvl6pPr>
            <a:lvl7pPr>
              <a:defRPr sz="1632"/>
            </a:lvl7pPr>
            <a:lvl8pPr>
              <a:defRPr sz="1632"/>
            </a:lvl8pPr>
            <a:lvl9pPr>
              <a:defRPr sz="163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548529-0F8C-40AD-BD99-69D3D79E34F1}" type="datetime1">
              <a:rPr lang="en-US" smtClean="0"/>
              <a:t>5/17/2023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47A2A1-6D74-41B4-8E86-4035EFD422A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2226142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954"/>
            <a:ext cx="10972800" cy="45351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1" y="1534557"/>
            <a:ext cx="5386582" cy="640599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1" y="2175156"/>
            <a:ext cx="5386582" cy="3951555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4036" y="1534557"/>
            <a:ext cx="5388364" cy="640599"/>
          </a:xfrm>
        </p:spPr>
        <p:txBody>
          <a:bodyPr anchor="b"/>
          <a:lstStyle>
            <a:lvl1pPr marL="0" indent="0">
              <a:buNone/>
              <a:defRPr sz="2176" b="1"/>
            </a:lvl1pPr>
            <a:lvl2pPr marL="414589" indent="0">
              <a:buNone/>
              <a:defRPr sz="1814" b="1"/>
            </a:lvl2pPr>
            <a:lvl3pPr marL="829178" indent="0">
              <a:buNone/>
              <a:defRPr sz="1632" b="1"/>
            </a:lvl3pPr>
            <a:lvl4pPr marL="1243767" indent="0">
              <a:buNone/>
              <a:defRPr sz="1451" b="1"/>
            </a:lvl4pPr>
            <a:lvl5pPr marL="1658356" indent="0">
              <a:buNone/>
              <a:defRPr sz="1451" b="1"/>
            </a:lvl5pPr>
            <a:lvl6pPr marL="2072945" indent="0">
              <a:buNone/>
              <a:defRPr sz="1451" b="1"/>
            </a:lvl6pPr>
            <a:lvl7pPr marL="2487534" indent="0">
              <a:buNone/>
              <a:defRPr sz="1451" b="1"/>
            </a:lvl7pPr>
            <a:lvl8pPr marL="2902123" indent="0">
              <a:buNone/>
              <a:defRPr sz="1451" b="1"/>
            </a:lvl8pPr>
            <a:lvl9pPr marL="3316712" indent="0">
              <a:buNone/>
              <a:defRPr sz="1451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4036" y="2175156"/>
            <a:ext cx="5388364" cy="3951555"/>
          </a:xfrm>
        </p:spPr>
        <p:txBody>
          <a:bodyPr/>
          <a:lstStyle>
            <a:lvl1pPr>
              <a:defRPr sz="2176"/>
            </a:lvl1pPr>
            <a:lvl2pPr>
              <a:defRPr sz="1814"/>
            </a:lvl2pPr>
            <a:lvl3pPr>
              <a:defRPr sz="1632"/>
            </a:lvl3pPr>
            <a:lvl4pPr>
              <a:defRPr sz="1451"/>
            </a:lvl4pPr>
            <a:lvl5pPr>
              <a:defRPr sz="1451"/>
            </a:lvl5pPr>
            <a:lvl6pPr>
              <a:defRPr sz="1451"/>
            </a:lvl6pPr>
            <a:lvl7pPr>
              <a:defRPr sz="1451"/>
            </a:lvl7pPr>
            <a:lvl8pPr>
              <a:defRPr sz="1451"/>
            </a:lvl8pPr>
            <a:lvl9pPr>
              <a:defRPr sz="145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6D01BD-83BC-4B67-831F-132B6950456A}" type="datetime1">
              <a:rPr lang="en-US" smtClean="0"/>
              <a:t>5/17/2023</a:t>
            </a:fld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7A20087-322C-4B4D-B3D6-7F719575BB47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362020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52803AE-F1D1-4FA8-BFAF-FD9915BBAE50}" type="datetime1">
              <a:rPr lang="en-US" smtClean="0"/>
              <a:t>5/17/2023</a:t>
            </a:fld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8C6FFB9-E933-48B1-98B2-2E15F659D261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4147106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7D484F-08F3-4C11-B8BC-F43814AC69DD}" type="datetime1">
              <a:rPr lang="en-US" smtClean="0"/>
              <a:t>5/17/2023</a:t>
            </a:fld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976C26-DD85-4C44-BEB2-0AC74DD9FD3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83192321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1093284"/>
            <a:ext cx="4010526" cy="341945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288" y="273515"/>
            <a:ext cx="6816112" cy="5853196"/>
          </a:xfrm>
        </p:spPr>
        <p:txBody>
          <a:bodyPr/>
          <a:lstStyle>
            <a:lvl1pPr>
              <a:defRPr sz="2902"/>
            </a:lvl1pPr>
            <a:lvl2pPr>
              <a:defRPr sz="2539"/>
            </a:lvl2pPr>
            <a:lvl3pPr>
              <a:defRPr sz="2176"/>
            </a:lvl3pPr>
            <a:lvl4pPr>
              <a:defRPr sz="1814"/>
            </a:lvl4pPr>
            <a:lvl5pPr>
              <a:defRPr sz="1814"/>
            </a:lvl5pPr>
            <a:lvl6pPr>
              <a:defRPr sz="1814"/>
            </a:lvl6pPr>
            <a:lvl7pPr>
              <a:defRPr sz="1814"/>
            </a:lvl7pPr>
            <a:lvl8pPr>
              <a:defRPr sz="1814"/>
            </a:lvl8pPr>
            <a:lvl9pPr>
              <a:defRPr sz="1814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228"/>
            <a:ext cx="4010526" cy="4691482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AB9ED58-5EF3-442D-8A87-A70B7F2EEBE2}" type="datetime1">
              <a:rPr lang="en-US" smtClean="0"/>
              <a:t>5/17/2023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CC4EFDA-893F-4D4F-8DCA-95BC9748B36B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0467235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274" y="5024685"/>
            <a:ext cx="7315200" cy="341945"/>
          </a:xfrm>
        </p:spPr>
        <p:txBody>
          <a:bodyPr anchor="b"/>
          <a:lstStyle>
            <a:lvl1pPr algn="l">
              <a:defRPr sz="1814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274" y="613247"/>
            <a:ext cx="7315200" cy="4114224"/>
          </a:xfrm>
        </p:spPr>
        <p:txBody>
          <a:bodyPr/>
          <a:lstStyle>
            <a:lvl1pPr marL="0" indent="0">
              <a:buNone/>
              <a:defRPr sz="2902"/>
            </a:lvl1pPr>
            <a:lvl2pPr marL="414589" indent="0">
              <a:buNone/>
              <a:defRPr sz="2539"/>
            </a:lvl2pPr>
            <a:lvl3pPr marL="829178" indent="0">
              <a:buNone/>
              <a:defRPr sz="2176"/>
            </a:lvl3pPr>
            <a:lvl4pPr marL="1243767" indent="0">
              <a:buNone/>
              <a:defRPr sz="1814"/>
            </a:lvl4pPr>
            <a:lvl5pPr marL="1658356" indent="0">
              <a:buNone/>
              <a:defRPr sz="1814"/>
            </a:lvl5pPr>
            <a:lvl6pPr marL="2072945" indent="0">
              <a:buNone/>
              <a:defRPr sz="1814"/>
            </a:lvl6pPr>
            <a:lvl7pPr marL="2487534" indent="0">
              <a:buNone/>
              <a:defRPr sz="1814"/>
            </a:lvl7pPr>
            <a:lvl8pPr marL="2902123" indent="0">
              <a:buNone/>
              <a:defRPr sz="1814"/>
            </a:lvl8pPr>
            <a:lvl9pPr marL="3316712" indent="0">
              <a:buNone/>
              <a:defRPr sz="1814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274" y="5366630"/>
            <a:ext cx="7315200" cy="806146"/>
          </a:xfrm>
        </p:spPr>
        <p:txBody>
          <a:bodyPr/>
          <a:lstStyle>
            <a:lvl1pPr marL="0" indent="0">
              <a:buNone/>
              <a:defRPr sz="1270"/>
            </a:lvl1pPr>
            <a:lvl2pPr marL="414589" indent="0">
              <a:buNone/>
              <a:defRPr sz="1088"/>
            </a:lvl2pPr>
            <a:lvl3pPr marL="829178" indent="0">
              <a:buNone/>
              <a:defRPr sz="907"/>
            </a:lvl3pPr>
            <a:lvl4pPr marL="1243767" indent="0">
              <a:buNone/>
              <a:defRPr sz="816"/>
            </a:lvl4pPr>
            <a:lvl5pPr marL="1658356" indent="0">
              <a:buNone/>
              <a:defRPr sz="816"/>
            </a:lvl5pPr>
            <a:lvl6pPr marL="2072945" indent="0">
              <a:buNone/>
              <a:defRPr sz="816"/>
            </a:lvl6pPr>
            <a:lvl7pPr marL="2487534" indent="0">
              <a:buNone/>
              <a:defRPr sz="816"/>
            </a:lvl7pPr>
            <a:lvl8pPr marL="2902123" indent="0">
              <a:buNone/>
              <a:defRPr sz="816"/>
            </a:lvl8pPr>
            <a:lvl9pPr marL="3316712" indent="0">
              <a:buNone/>
              <a:defRPr sz="81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7A0C5E-F8B5-48D1-B4C5-D52CAF10757C}" type="datetime1">
              <a:rPr lang="en-US" smtClean="0"/>
              <a:t>5/17/2023</a:t>
            </a:fld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AA21F27-7159-421E-8224-42D9A824867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41780471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99594" y="1309988"/>
            <a:ext cx="10327551" cy="50715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3172" y="256240"/>
            <a:ext cx="11512884" cy="453514"/>
          </a:xfrm>
          <a:prstGeom prst="rect">
            <a:avLst/>
          </a:prstGeom>
          <a:solidFill>
            <a:schemeClr val="bg2"/>
          </a:solidFill>
          <a:ln w="36830">
            <a:solidFill>
              <a:schemeClr val="bg2"/>
            </a:solidFill>
            <a:miter lim="800000"/>
            <a:headEnd/>
            <a:tailEnd/>
          </a:ln>
        </p:spPr>
        <p:txBody>
          <a:bodyPr vert="horz" wrap="square" lIns="994550" tIns="62159" rIns="0" bIns="0" numCol="1" anchor="t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5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491579" y="6466444"/>
            <a:ext cx="1438442" cy="32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52628" numCol="1" anchor="t" anchorCtr="0" compatLnSpc="1">
            <a:prstTxWarp prst="textNoShape">
              <a:avLst/>
            </a:prstTxWarp>
          </a:bodyPr>
          <a:lstStyle>
            <a:lvl1pPr algn="ctr">
              <a:defRPr sz="816"/>
            </a:lvl1pPr>
          </a:lstStyle>
          <a:p>
            <a:fld id="{51EE0974-E05F-4973-8552-C154A8FF8BE9}" type="datetime1">
              <a:rPr lang="en-US" smtClean="0"/>
              <a:t>5/17/2023</a:t>
            </a:fld>
            <a:endParaRPr lang="en-US"/>
          </a:p>
        </p:txBody>
      </p:sp>
      <p:sp>
        <p:nvSpPr>
          <p:cNvPr id="2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165305" y="6466444"/>
            <a:ext cx="356491" cy="1698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0" tIns="0" rIns="0" bIns="52628" numCol="1" anchor="b" anchorCtr="0" compatLnSpc="1">
            <a:prstTxWarp prst="textNoShape">
              <a:avLst/>
            </a:prstTxWarp>
          </a:bodyPr>
          <a:lstStyle>
            <a:lvl1pPr algn="r">
              <a:defRPr sz="907"/>
            </a:lvl1pPr>
          </a:lstStyle>
          <a:p>
            <a:fld id="{CC1DDA6C-451E-4BF1-AE59-FA63DBFDBDCD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38920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217291" y="6466444"/>
            <a:ext cx="3358147" cy="3238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52628" numCol="1" anchor="t" anchorCtr="0" compatLnSpc="1">
            <a:prstTxWarp prst="textNoShape">
              <a:avLst/>
            </a:prstTxWarp>
          </a:bodyPr>
          <a:lstStyle>
            <a:lvl1pPr>
              <a:defRPr sz="816"/>
            </a:lvl1pPr>
          </a:lstStyle>
          <a:p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2573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>
    <p:fade/>
  </p:transition>
  <p:hf sldNum="0" hdr="0" dt="0"/>
  <p:txStyles>
    <p:titleStyle>
      <a:lvl1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+mj-lt"/>
          <a:ea typeface="ＭＳ Ｐゴシック" pitchFamily="-110" charset="-128"/>
          <a:cs typeface="+mj-cs"/>
        </a:defRPr>
      </a:lvl1pPr>
      <a:lvl2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2pPr>
      <a:lvl3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3pPr>
      <a:lvl4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4pPr>
      <a:lvl5pPr algn="l" defTabSz="954419" rtl="0" eaLnBrk="0" fontAlgn="base" hangingPunct="0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  <a:ea typeface="ＭＳ Ｐゴシック" pitchFamily="-110" charset="-128"/>
        </a:defRPr>
      </a:lvl5pPr>
      <a:lvl6pPr marL="414589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6pPr>
      <a:lvl7pPr marL="829178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7pPr>
      <a:lvl8pPr marL="1243767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8pPr>
      <a:lvl9pPr marL="1658356" algn="l" defTabSz="954419" rtl="0" fontAlgn="base">
        <a:spcBef>
          <a:spcPct val="0"/>
        </a:spcBef>
        <a:spcAft>
          <a:spcPct val="0"/>
        </a:spcAft>
        <a:defRPr sz="2539">
          <a:solidFill>
            <a:schemeClr val="tx2"/>
          </a:solidFill>
          <a:latin typeface="Futura Medium" pitchFamily="2" charset="0"/>
        </a:defRPr>
      </a:lvl9pPr>
    </p:titleStyle>
    <p:bodyStyle>
      <a:lvl1pPr marL="296546" indent="-296546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Clr>
          <a:schemeClr val="tx2"/>
        </a:buClr>
        <a:buSzPct val="75000"/>
        <a:buFont typeface="Wingdings" pitchFamily="-110" charset="2"/>
        <a:buChar char="n"/>
        <a:defRPr sz="2086">
          <a:solidFill>
            <a:schemeClr val="tx1"/>
          </a:solidFill>
          <a:latin typeface="+mn-lt"/>
          <a:ea typeface="ＭＳ Ｐゴシック" pitchFamily="-110" charset="-128"/>
          <a:cs typeface="+mn-cs"/>
        </a:defRPr>
      </a:lvl1pPr>
      <a:lvl2pPr marL="594533" indent="-201536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SzPct val="75000"/>
        <a:buFont typeface="Wingdings" pitchFamily="-110" charset="2"/>
        <a:buChar char="n"/>
        <a:defRPr sz="2086">
          <a:solidFill>
            <a:schemeClr val="tx1"/>
          </a:solidFill>
          <a:latin typeface="+mn-lt"/>
          <a:ea typeface="ＭＳ Ｐゴシック" pitchFamily="-110" charset="-128"/>
        </a:defRPr>
      </a:lvl2pPr>
      <a:lvl3pPr marL="994726" indent="-194339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SzPct val="75000"/>
        <a:buFont typeface="Wingdings" pitchFamily="-110" charset="2"/>
        <a:buChar char="n"/>
        <a:defRPr>
          <a:solidFill>
            <a:schemeClr val="tx1"/>
          </a:solidFill>
          <a:latin typeface="+mn-lt"/>
          <a:ea typeface="ＭＳ Ｐゴシック" pitchFamily="-110" charset="-128"/>
        </a:defRPr>
      </a:lvl3pPr>
      <a:lvl4pPr marL="1381963" indent="-188581" algn="l" defTabSz="954419" rtl="0" eaLnBrk="0" fontAlgn="base" hangingPunct="0">
        <a:lnSpc>
          <a:spcPct val="120000"/>
        </a:lnSpc>
        <a:spcBef>
          <a:spcPct val="0"/>
        </a:spcBef>
        <a:spcAft>
          <a:spcPts val="624"/>
        </a:spcAft>
        <a:buSzPct val="75000"/>
        <a:buFont typeface="Wingdings" pitchFamily="-110" charset="2"/>
        <a:buChar char="n"/>
        <a:defRPr sz="1270">
          <a:solidFill>
            <a:schemeClr val="tx1"/>
          </a:solidFill>
          <a:latin typeface="+mn-lt"/>
          <a:ea typeface="ＭＳ Ｐゴシック" pitchFamily="-110" charset="-128"/>
        </a:defRPr>
      </a:lvl4pPr>
      <a:lvl5pPr marL="2147801" indent="-238964" algn="l" defTabSz="954419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86">
          <a:solidFill>
            <a:schemeClr val="tx1"/>
          </a:solidFill>
          <a:latin typeface="+mn-lt"/>
          <a:ea typeface="ＭＳ Ｐゴシック" pitchFamily="-110" charset="-128"/>
        </a:defRPr>
      </a:lvl5pPr>
      <a:lvl6pPr marL="2562390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6pPr>
      <a:lvl7pPr marL="2976979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7pPr>
      <a:lvl8pPr marL="3391568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8pPr>
      <a:lvl9pPr marL="3806157" indent="-238964" algn="l" defTabSz="954419" rtl="0" fontAlgn="base">
        <a:spcBef>
          <a:spcPct val="20000"/>
        </a:spcBef>
        <a:spcAft>
          <a:spcPct val="0"/>
        </a:spcAft>
        <a:buFont typeface="Arial" pitchFamily="34" charset="0"/>
        <a:buChar char="»"/>
        <a:defRPr sz="2086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1pPr>
      <a:lvl2pPr marL="414589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2pPr>
      <a:lvl3pPr marL="829178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3pPr>
      <a:lvl4pPr marL="1243767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4pPr>
      <a:lvl5pPr marL="1658356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5pPr>
      <a:lvl6pPr marL="2072945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6pPr>
      <a:lvl7pPr marL="2487534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7pPr>
      <a:lvl8pPr marL="2902123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8pPr>
      <a:lvl9pPr marL="3316712" algn="l" defTabSz="829178" rtl="0" eaLnBrk="1" latinLnBrk="0" hangingPunct="1">
        <a:defRPr sz="163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16E21-98E6-4655-9518-3FF738EBBE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pPr>
              <a:defRPr/>
            </a:pPr>
            <a:r>
              <a:rPr lang="en-GB" dirty="0"/>
              <a:t> 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16F1AD0-3A4C-4567-B5F4-5A39EF1EC1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1"/>
            <a:ext cx="10617200" cy="370488"/>
          </a:xfrm>
        </p:spPr>
        <p:txBody>
          <a:bodyPr>
            <a:normAutofit/>
          </a:bodyPr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b="1" i="0" dirty="0">
                <a:solidFill>
                  <a:srgbClr val="181818"/>
                </a:solidFill>
                <a:effectLst/>
              </a:rPr>
              <a:t>INSPECTION COST OPTIMIZATION FOR SPDC RED BANDED FLOWLINES</a:t>
            </a:r>
            <a:endParaRPr kumimoji="0" lang="en-GB" sz="2000" b="0" i="0" u="none" strike="noStrike" kern="1200" cap="none" spc="0" normalizeH="0" baseline="0" noProof="0" dirty="0">
              <a:ln>
                <a:noFill/>
              </a:ln>
              <a:solidFill>
                <a:srgbClr val="595959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FF54BA4-34AB-4A78-B1FF-2D729FEEF574}"/>
              </a:ext>
            </a:extLst>
          </p:cNvPr>
          <p:cNvSpPr txBox="1">
            <a:spLocks/>
          </p:cNvSpPr>
          <p:nvPr/>
        </p:nvSpPr>
        <p:spPr>
          <a:xfrm>
            <a:off x="51371" y="1197863"/>
            <a:ext cx="12089258" cy="3931921"/>
          </a:xfrm>
          <a:prstGeom prst="rect">
            <a:avLst/>
          </a:prstGeom>
          <a:noFill/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r>
              <a:rPr lang="en-GB" sz="1200" b="1" u="sng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Business Case:</a:t>
            </a: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In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j-lt"/>
                <a:cs typeface="Arial" panose="020B0604020202020204" pitchFamily="34" charset="0"/>
              </a:rPr>
              <a:t>2020, SPDC had 181 flowlines with a potential production capacity of 91,375 bpd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classified as difficult-to-inspect and requiring in-line inspection</a:t>
            </a: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j-lt"/>
                <a:cs typeface="Arial" charset="0"/>
              </a:rPr>
              <a:t>By end 2022, Thirty (30) out of remaining Forty-Five (45) were advised for in-line inspection (ILI) using a combination of INGU pipers and intelligent pigging</a:t>
            </a: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j-lt"/>
                <a:cs typeface="Arial" charset="0"/>
              </a:rPr>
              <a:t>The total cost for ILI execution of these 30 red banded lines was approximately $10.3M</a:t>
            </a: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j-lt"/>
                <a:cs typeface="Arial" charset="0"/>
              </a:rPr>
              <a:t>Corrosion and Inspection team in collaboration with TAs and other technical experts opted for further risk-based inspection strategy</a:t>
            </a: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cs typeface="Arial" charset="0"/>
              </a:rPr>
              <a:t>Post risk-based re-prioritization of the lines for inspection tasks, five (5) lines were inspected by ILI and the rest twenty-five (25) inspected using type 2 UT and fluid sampling.</a:t>
            </a: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j-lt"/>
                <a:cs typeface="Arial" charset="0"/>
              </a:rPr>
              <a:t>The optimized inspection using type 2 UT and fluid sampling instead of ILI resulted for cost savings of about $8.44M</a:t>
            </a: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Post inspection analyses, nineteen (19) out of the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j-lt"/>
                <a:cs typeface="Arial" charset="0"/>
              </a:rPr>
              <a:t>Thirty (30) in-line inspection bound red lines dropped off the red banded bucket to become green, yellow or orange.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  <a:p>
            <a:pPr algn="just" defTabSz="914400">
              <a:spcAft>
                <a:spcPts val="500"/>
              </a:spcAft>
              <a:defRPr/>
            </a:pPr>
            <a:r>
              <a:rPr lang="en-GB" sz="1200" b="1" dirty="0">
                <a:solidFill>
                  <a:schemeClr val="tx1">
                    <a:lumMod val="50000"/>
                  </a:schemeClr>
                </a:solidFill>
                <a:latin typeface="+mj-lt"/>
                <a:cs typeface="Arial" charset="0"/>
              </a:rPr>
              <a:t>Impact Details</a:t>
            </a:r>
          </a:p>
          <a:p>
            <a:pPr marL="228600" indent="-228600" algn="just" defTabSz="914400">
              <a:spcAft>
                <a:spcPts val="500"/>
              </a:spcAft>
              <a:buAutoNum type="arabicPeriod"/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j-lt"/>
                <a:cs typeface="Arial" charset="0"/>
              </a:rPr>
              <a:t>Cumulative production of 91,375 bpd shut-in due to exceedance of design life and lack of data for service life extension</a:t>
            </a:r>
          </a:p>
          <a:p>
            <a:pPr marL="228600" indent="-228600" algn="just" defTabSz="914400">
              <a:spcAft>
                <a:spcPts val="500"/>
              </a:spcAft>
              <a:buAutoNum type="arabicPeriod"/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j-lt"/>
                <a:cs typeface="Arial" charset="0"/>
              </a:rPr>
              <a:t>Possible leaks and environmental pollution if lines are still in use without reliable inspection to determine integrity status.</a:t>
            </a:r>
          </a:p>
          <a:p>
            <a:pPr marL="228600" indent="-228600" algn="just" defTabSz="914400">
              <a:spcAft>
                <a:spcPts val="500"/>
              </a:spcAft>
              <a:buAutoNum type="arabicPeriod"/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Calibri" panose="020F0502020204030204" pitchFamily="34" charset="0"/>
                <a:cs typeface="Arial" charset="0"/>
              </a:rPr>
              <a:t>Huge commercial requirement of up to $10M for in-line inspection of lines</a:t>
            </a:r>
            <a:endParaRPr lang="en-US" sz="12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lvl="0"/>
            <a:r>
              <a:rPr lang="en-GB" sz="1200" b="1" u="sng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Objective: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Risk-based deployment of com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bined inspection strategies including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Intelligent Pigging (IP), type 2 UT and fluid sampling for integrity assessment of red banded lines</a:t>
            </a:r>
            <a:endParaRPr lang="en-US" sz="12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Combination of dig-up verification (type 2 UT) and fluid sampling deployed as option for ILI</a:t>
            </a:r>
            <a:endParaRPr lang="en-US" sz="12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Outcome of the intelligent pigging on candidate lines will be used for integrity status advice on other lines (also called Sister lines) from sister reservoirs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Outcomes of the type 2 UT and fluid sampling used for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integrity status advice on candidate lines </a:t>
            </a:r>
          </a:p>
          <a:p>
            <a:pPr lvl="0"/>
            <a:endParaRPr lang="en-US" sz="1200" dirty="0">
              <a:solidFill>
                <a:schemeClr val="tx1">
                  <a:lumMod val="50000"/>
                </a:schemeClr>
              </a:solidFill>
              <a:latin typeface="+mj-lt"/>
              <a:cs typeface="Times New Roman"/>
            </a:endParaRPr>
          </a:p>
          <a:p>
            <a:pPr algn="just" defTabSz="914400">
              <a:spcAft>
                <a:spcPts val="500"/>
              </a:spcAft>
              <a:defRPr/>
            </a:pPr>
            <a:endParaRPr lang="en-US" sz="12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FD9E08D0-6096-4AB0-8DDA-A7A80EE4C20F}"/>
              </a:ext>
            </a:extLst>
          </p:cNvPr>
          <p:cNvSpPr txBox="1">
            <a:spLocks/>
          </p:cNvSpPr>
          <p:nvPr/>
        </p:nvSpPr>
        <p:spPr>
          <a:xfrm>
            <a:off x="51371" y="5221224"/>
            <a:ext cx="7986205" cy="1636775"/>
          </a:xfrm>
          <a:prstGeom prst="rect">
            <a:avLst/>
          </a:prstGeom>
          <a:solidFill>
            <a:schemeClr val="bg1"/>
          </a:solidFill>
          <a:ln>
            <a:solidFill>
              <a:schemeClr val="tx1">
                <a:lumMod val="75000"/>
              </a:schemeClr>
            </a:solidFill>
          </a:ln>
        </p:spPr>
        <p:txBody>
          <a:bodyPr/>
          <a:lstStyle/>
          <a:p>
            <a:pPr defTabSz="914400">
              <a:spcAft>
                <a:spcPts val="500"/>
              </a:spcAft>
              <a:defRPr/>
            </a:pPr>
            <a:r>
              <a:rPr lang="en-US" sz="1200" b="1" u="sng" dirty="0">
                <a:solidFill>
                  <a:schemeClr val="tx1">
                    <a:lumMod val="50000"/>
                  </a:schemeClr>
                </a:solidFill>
                <a:latin typeface="+mj-lt"/>
              </a:rPr>
              <a:t>Benefits &amp; Measurement:</a:t>
            </a:r>
            <a:endParaRPr lang="en-GB" sz="1200" dirty="0">
              <a:solidFill>
                <a:schemeClr val="tx1">
                  <a:lumMod val="50000"/>
                </a:schemeClr>
              </a:solidFill>
              <a:latin typeface="+mj-lt"/>
            </a:endParaRPr>
          </a:p>
          <a:p>
            <a:pPr marL="342900" indent="-342900"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Cumulative $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8.1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M savings from deployment of type 2 UT and fluid sampling in place of ILI for twenty-four (24) red lines 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j-lt"/>
                <a:ea typeface="Calibri" panose="020F0502020204030204" pitchFamily="34" charset="0"/>
                <a:cs typeface="Arial" panose="020B0604020202020204" pitchFamily="34" charset="0"/>
              </a:rPr>
              <a:t>Quality data gathered for integrity re-assessment candidate twenty-nine (29) lines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  <a:cs typeface="Arial" panose="020B0604020202020204" pitchFamily="34" charset="0"/>
              </a:rPr>
              <a:t>Nineteen (19) out of the </a:t>
            </a:r>
            <a:r>
              <a:rPr lang="en-US" sz="1200" dirty="0">
                <a:solidFill>
                  <a:schemeClr val="tx1">
                    <a:lumMod val="50000"/>
                  </a:schemeClr>
                </a:solidFill>
                <a:latin typeface="+mj-lt"/>
                <a:cs typeface="Arial" charset="0"/>
              </a:rPr>
              <a:t>Twenty-Nine (29) in-line inspection bound red lines dropped off the red banded bucket to become green, yellow or orange</a:t>
            </a:r>
            <a:endParaRPr lang="en-US" sz="12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"/>
              <a:tabLst>
                <a:tab pos="457200" algn="l"/>
              </a:tabLst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Ten (10) of the lines marked for replacement post data assessment</a:t>
            </a:r>
            <a:endParaRPr lang="en-US" sz="1200" dirty="0">
              <a:solidFill>
                <a:schemeClr val="tx1">
                  <a:lumMod val="50000"/>
                </a:schemeClr>
              </a:solidFill>
              <a:effectLst/>
              <a:latin typeface="+mj-lt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285750" marR="0" lvl="0" indent="-285750" algn="l" defTabSz="357708" rtl="0" eaLnBrk="1" fontAlgn="auto" latinLnBrk="0" hangingPunct="1">
              <a:spcBef>
                <a:spcPts val="0"/>
              </a:spcBef>
              <a:spcAft>
                <a:spcPts val="0"/>
              </a:spcAft>
              <a:buClr>
                <a:srgbClr val="DD1D21"/>
              </a:buClr>
              <a:buSzPct val="85000"/>
              <a:buFont typeface="Arial" panose="020B0604020202020204" pitchFamily="34" charset="0"/>
              <a:buChar char="•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+mj-lt"/>
              <a:cs typeface="Arial" panose="020B0604020202020204" pitchFamily="34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200" dirty="0">
              <a:latin typeface="+mj-lt"/>
              <a:cs typeface="Arial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200" dirty="0">
              <a:latin typeface="+mj-lt"/>
              <a:cs typeface="Arial" charset="0"/>
            </a:endParaRPr>
          </a:p>
          <a:p>
            <a:pPr marL="171450" indent="-171450" defTabSz="914400">
              <a:buFont typeface="Wingdings" pitchFamily="2" charset="2"/>
              <a:buChar char="§"/>
              <a:defRPr/>
            </a:pPr>
            <a:endParaRPr lang="en-GB" sz="1200" dirty="0">
              <a:latin typeface="+mj-lt"/>
              <a:cs typeface="Arial" charset="0"/>
            </a:endParaRP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8634A621-26AC-4ACA-BB2B-EF0288CA95C4}"/>
              </a:ext>
            </a:extLst>
          </p:cNvPr>
          <p:cNvSpPr txBox="1">
            <a:spLocks/>
          </p:cNvSpPr>
          <p:nvPr/>
        </p:nvSpPr>
        <p:spPr>
          <a:xfrm>
            <a:off x="8037575" y="5221224"/>
            <a:ext cx="4103053" cy="1636775"/>
          </a:xfrm>
          <a:prstGeom prst="rect">
            <a:avLst/>
          </a:prstGeom>
          <a:solidFill>
            <a:sysClr val="window" lastClr="FFFFFF"/>
          </a:solidFill>
          <a:ln>
            <a:solidFill>
              <a:sysClr val="windowText" lastClr="000000">
                <a:lumMod val="75000"/>
              </a:sysClr>
            </a:solidFill>
          </a:ln>
        </p:spPr>
        <p:txBody>
          <a:bodyPr/>
          <a:lstStyle/>
          <a:p>
            <a:pPr marL="0" marR="0" lvl="0" indent="0" defTabSz="914400" eaLnBrk="1" fontAlgn="auto" latinLnBrk="0" hangingPunct="1">
              <a:spcBef>
                <a:spcPts val="0"/>
              </a:spcBef>
              <a:spcAft>
                <a:spcPts val="5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sng" strike="noStrike" kern="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</a:schemeClr>
                </a:solidFill>
                <a:effectLst/>
                <a:uLnTx/>
                <a:uFillTx/>
                <a:latin typeface="+mj-lt"/>
              </a:rPr>
              <a:t>Critical Success Factors:</a:t>
            </a:r>
          </a:p>
          <a:p>
            <a:pPr marL="171450" marR="0" lvl="0" indent="-171450" defTabSz="914400" eaLnBrk="1" fontAlgn="auto" latinLnBrk="0" hangingPunct="1"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Engaged Flowline Integrity Engineers and agreed on optimized inspection strategies for the flowlines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defTabSz="914400" eaLnBrk="1" fontAlgn="auto" latinLnBrk="0" hangingPunct="1"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Had several engagements with TAs and other stakeholders</a:t>
            </a:r>
            <a:endParaRPr lang="en-US" sz="1200" dirty="0">
              <a:solidFill>
                <a:schemeClr val="tx1">
                  <a:lumMod val="50000"/>
                </a:schemeClr>
              </a:solidFill>
              <a:latin typeface="+mj-lt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171450" marR="0" lvl="0" indent="-171450" defTabSz="914400" eaLnBrk="1" fontAlgn="auto" latinLnBrk="0" hangingPunct="1">
              <a:spcBef>
                <a:spcPts val="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1200" dirty="0">
                <a:solidFill>
                  <a:schemeClr val="tx1">
                    <a:lumMod val="50000"/>
                  </a:schemeClr>
                </a:solidFill>
                <a:effectLst/>
                <a:latin typeface="+mj-lt"/>
                <a:ea typeface="Times New Roman" panose="02020603050405020304" pitchFamily="18" charset="0"/>
                <a:cs typeface="Arial" panose="020B0604020202020204" pitchFamily="34" charset="0"/>
              </a:rPr>
              <a:t>Analyzed and re-assessed the integrity status of candidate lines post inspection data gathering</a:t>
            </a:r>
            <a:endParaRPr kumimoji="0" lang="en-GB" sz="1200" b="0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50000"/>
                </a:schemeClr>
              </a:solidFill>
              <a:effectLst/>
              <a:uLnTx/>
              <a:uFillTx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348293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Shell_2010_Template">
  <a:themeElements>
    <a:clrScheme name="Shell_2010_Template 1">
      <a:dk1>
        <a:srgbClr val="595959"/>
      </a:dk1>
      <a:lt1>
        <a:srgbClr val="FFFFFF"/>
      </a:lt1>
      <a:dk2>
        <a:srgbClr val="D42E12"/>
      </a:dk2>
      <a:lt2>
        <a:srgbClr val="F7D117"/>
      </a:lt2>
      <a:accent1>
        <a:srgbClr val="611759"/>
      </a:accent1>
      <a:accent2>
        <a:srgbClr val="00824A"/>
      </a:accent2>
      <a:accent3>
        <a:srgbClr val="FFFFFF"/>
      </a:accent3>
      <a:accent4>
        <a:srgbClr val="4B4B4B"/>
      </a:accent4>
      <a:accent5>
        <a:srgbClr val="B7ABB5"/>
      </a:accent5>
      <a:accent6>
        <a:srgbClr val="007542"/>
      </a:accent6>
      <a:hlink>
        <a:srgbClr val="DE8703"/>
      </a:hlink>
      <a:folHlink>
        <a:srgbClr val="003882"/>
      </a:folHlink>
    </a:clrScheme>
    <a:fontScheme name="Shell_2010_Template">
      <a:majorFont>
        <a:latin typeface="Futura Medium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hell_2010_Template 1">
        <a:dk1>
          <a:srgbClr val="595959"/>
        </a:dk1>
        <a:lt1>
          <a:srgbClr val="FFFFFF"/>
        </a:lt1>
        <a:dk2>
          <a:srgbClr val="D42E12"/>
        </a:dk2>
        <a:lt2>
          <a:srgbClr val="F7D117"/>
        </a:lt2>
        <a:accent1>
          <a:srgbClr val="611759"/>
        </a:accent1>
        <a:accent2>
          <a:srgbClr val="00824A"/>
        </a:accent2>
        <a:accent3>
          <a:srgbClr val="FFFFFF"/>
        </a:accent3>
        <a:accent4>
          <a:srgbClr val="4B4B4B"/>
        </a:accent4>
        <a:accent5>
          <a:srgbClr val="B7ABB5"/>
        </a:accent5>
        <a:accent6>
          <a:srgbClr val="007542"/>
        </a:accent6>
        <a:hlink>
          <a:srgbClr val="DE8703"/>
        </a:hlink>
        <a:folHlink>
          <a:srgbClr val="00388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1637</TotalTime>
  <Words>453</Words>
  <Application>Microsoft Office PowerPoint</Application>
  <PresentationFormat>Widescreen</PresentationFormat>
  <Paragraphs>31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Futura Medium</vt:lpstr>
      <vt:lpstr>Wingdings</vt:lpstr>
      <vt:lpstr>Shell_2010_Template</vt:lpstr>
      <vt:lpstr>INSPECTION COST OPTIMIZATION FOR SPDC RED BANDED FLOWLINES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CHARTER: PARTIAL DISCHARGE TESTING DEPLOYMENT ACROSS SPDC FACILITIES</dc:title>
  <dc:creator>Salami, Tayo J SPDC-UPO/G/ULM</dc:creator>
  <cp:lastModifiedBy>Ohia, Chibueze M SPDC-UPC/G/USMI</cp:lastModifiedBy>
  <cp:revision>113</cp:revision>
  <dcterms:created xsi:type="dcterms:W3CDTF">2019-04-02T08:47:57Z</dcterms:created>
  <dcterms:modified xsi:type="dcterms:W3CDTF">2023-05-17T14:29:01Z</dcterms:modified>
</cp:coreProperties>
</file>