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5"/>
  </p:sldMasterIdLst>
  <p:notesMasterIdLst>
    <p:notesMasterId r:id="rId12"/>
  </p:notesMasterIdLst>
  <p:handoutMasterIdLst>
    <p:handoutMasterId r:id="rId13"/>
  </p:handoutMasterIdLst>
  <p:sldIdLst>
    <p:sldId id="467" r:id="rId6"/>
    <p:sldId id="471" r:id="rId7"/>
    <p:sldId id="472" r:id="rId8"/>
    <p:sldId id="473" r:id="rId9"/>
    <p:sldId id="469" r:id="rId10"/>
    <p:sldId id="470" r:id="rId11"/>
  </p:sldIdLst>
  <p:sldSz cx="12192000" cy="6858000"/>
  <p:notesSz cx="6797675" cy="9874250"/>
  <p:embeddedFontLst>
    <p:embeddedFont>
      <p:font typeface="Calibri" panose="020F0502020204030204" pitchFamily="34" charset="0"/>
      <p:regular r:id="rId14"/>
      <p:bold r:id="rId15"/>
      <p:italic r:id="rId16"/>
      <p:boldItalic r:id="rId17"/>
    </p:embeddedFont>
    <p:embeddedFont>
      <p:font typeface="MS PGothic" panose="020B0600070205080204" pitchFamily="34" charset="-128"/>
      <p:regular r:id="rId18"/>
    </p:embeddedFont>
    <p:embeddedFont>
      <p:font typeface="Futura Medium" panose="00000400000000000000" pitchFamily="2" charset="0"/>
      <p:regular r:id="rId19"/>
      <p:bold r:id="rId20"/>
      <p:italic r:id="rId21"/>
      <p:boldItalic r:id="rId22"/>
    </p:embeddedFont>
  </p:embeddedFontLst>
  <p:custDataLst>
    <p:tags r:id="rId2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9DB"/>
    <a:srgbClr val="D1FFE9"/>
    <a:srgbClr val="339B6E"/>
    <a:srgbClr val="FFFFFF"/>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81" autoAdjust="0"/>
    <p:restoredTop sz="91551" autoAdjust="0"/>
  </p:normalViewPr>
  <p:slideViewPr>
    <p:cSldViewPr showGuides="1">
      <p:cViewPr varScale="1">
        <p:scale>
          <a:sx n="62" d="100"/>
          <a:sy n="62" d="100"/>
        </p:scale>
        <p:origin x="1184" y="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font" Target="fonts/font2.fntdata"/><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font" Target="fonts/font6.fntdata"/><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23/03/2018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23/03/2018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a:lstStyle/>
          <a:p>
            <a:endParaRPr lang="en-US"/>
          </a:p>
        </p:txBody>
      </p:sp>
      <p:sp>
        <p:nvSpPr>
          <p:cNvPr id="45060" name="Slide Number Placeholder 3"/>
          <p:cNvSpPr>
            <a:spLocks noGrp="1"/>
          </p:cNvSpPr>
          <p:nvPr>
            <p:ph type="sldNum" sz="quarter" idx="5"/>
          </p:nvPr>
        </p:nvSpPr>
        <p:spPr bwMode="auto">
          <a:noFill/>
          <a:ln>
            <a:miter lim="800000"/>
            <a:headEnd/>
            <a:tailEnd/>
          </a:ln>
        </p:spPr>
        <p:txBody>
          <a:bodyPr/>
          <a:lstStyle/>
          <a:p>
            <a:fld id="{5D7CDAAA-0FF8-4EB8-BA56-2F538AE760AF}" type="slidenum">
              <a:rPr lang="en-MY" smtClean="0">
                <a:solidFill>
                  <a:srgbClr val="000000"/>
                </a:solidFill>
              </a:rPr>
              <a:pPr/>
              <a:t>4</a:t>
            </a:fld>
            <a:endParaRPr lang="en-MY">
              <a:solidFill>
                <a:srgbClr val="000000"/>
              </a:solidFill>
            </a:endParaRPr>
          </a:p>
        </p:txBody>
      </p:sp>
    </p:spTree>
    <p:extLst>
      <p:ext uri="{BB962C8B-B14F-4D97-AF65-F5344CB8AC3E}">
        <p14:creationId xmlns:p14="http://schemas.microsoft.com/office/powerpoint/2010/main" val="2021086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09EAA5E8-11F6-4506-A68A-0D78EEC738FF}"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144871002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3/23/2018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3/23/2018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134781"/>
            <a:ext cx="11537072" cy="413900"/>
          </a:xfrm>
        </p:spPr>
        <p:txBody>
          <a:bodyPr>
            <a:noAutofit/>
          </a:bodyPr>
          <a:lstStyle/>
          <a:p>
            <a:pPr>
              <a:defRPr/>
            </a:pPr>
            <a:r>
              <a:rPr lang="en-US" sz="1400" b="1" dirty="0">
                <a:latin typeface="Futura Medium" panose="00000400000000000000" pitchFamily="2" charset="0"/>
              </a:rPr>
              <a:t>Project Title:  </a:t>
            </a:r>
            <a:r>
              <a:rPr lang="en-US" sz="1400" b="1" dirty="0"/>
              <a:t>ELIMINATING UNACCOUNTED DEFERMENT IN AGBADA 2 FLOW STATION</a:t>
            </a:r>
            <a:endParaRPr lang="en-US" sz="1400" b="1" dirty="0">
              <a:latin typeface="Futura Medium" panose="00000400000000000000" pitchFamily="2" charset="0"/>
            </a:endParaRPr>
          </a:p>
        </p:txBody>
      </p:sp>
      <p:sp>
        <p:nvSpPr>
          <p:cNvPr id="7" name="Text Placeholder 2"/>
          <p:cNvSpPr txBox="1">
            <a:spLocks/>
          </p:cNvSpPr>
          <p:nvPr/>
        </p:nvSpPr>
        <p:spPr>
          <a:xfrm>
            <a:off x="114301" y="548681"/>
            <a:ext cx="11893551" cy="1800200"/>
          </a:xfrm>
          <a:prstGeom prst="rect">
            <a:avLst/>
          </a:prstGeom>
          <a:noFill/>
          <a:ln>
            <a:solidFill>
              <a:schemeClr val="tx1">
                <a:lumMod val="75000"/>
              </a:schemeClr>
            </a:solidFill>
          </a:ln>
        </p:spPr>
        <p:txBody>
          <a:bodyPr/>
          <a:lstStyle/>
          <a:p>
            <a:pPr lvl="0" algn="just" defTabSz="914400" eaLnBrk="0" fontAlgn="base" hangingPunct="0">
              <a:lnSpc>
                <a:spcPct val="90000"/>
              </a:lnSpc>
              <a:buSzPct val="100000"/>
              <a:tabLst>
                <a:tab pos="85725" algn="l"/>
              </a:tabLst>
              <a:defRPr/>
            </a:pPr>
            <a:r>
              <a:rPr lang="en-GB" sz="1200" b="1" u="sng" dirty="0">
                <a:solidFill>
                  <a:srgbClr val="EEECE1">
                    <a:lumMod val="50000"/>
                  </a:srgbClr>
                </a:solidFill>
                <a:latin typeface="Futura Medium" panose="00000400000000000000" pitchFamily="2" charset="0"/>
              </a:rPr>
              <a:t>Business Case/objectives</a:t>
            </a:r>
            <a:r>
              <a:rPr lang="en-GB" sz="1200" b="1" dirty="0">
                <a:solidFill>
                  <a:srgbClr val="EEECE1">
                    <a:lumMod val="50000"/>
                  </a:srgbClr>
                </a:solidFill>
                <a:latin typeface="Futura Medium" pitchFamily="2" charset="0"/>
                <a:cs typeface="Arial" charset="0"/>
              </a:rPr>
              <a:t>:</a:t>
            </a:r>
          </a:p>
          <a:p>
            <a:pPr algn="just"/>
            <a:r>
              <a:rPr lang="en-US" sz="1200" dirty="0">
                <a:latin typeface="Futura Medium" pitchFamily="2" charset="0"/>
              </a:rPr>
              <a:t>Agbada 2 FS has 33 flowing strings. Current IPSC is set at 22,154bopd. Agbada 2 FS has experienced unaccounted deferment due to uncertainties. These uncertainties can be traced to a number issues including export metering inaccuracies, inefficient gas lifting, improper deferment booking, irregularities with well testing, etc. Over the last one year, Unaccounted deferment has amounted to an average of circa </a:t>
            </a:r>
            <a:r>
              <a:rPr lang="en-US" sz="1200" dirty="0">
                <a:solidFill>
                  <a:srgbClr val="FF0000"/>
                </a:solidFill>
                <a:latin typeface="Futura Medium" pitchFamily="2" charset="0"/>
              </a:rPr>
              <a:t>12,000bbls/d</a:t>
            </a:r>
            <a:r>
              <a:rPr lang="en-US" sz="1200" dirty="0">
                <a:latin typeface="Futura Medium" pitchFamily="2" charset="0"/>
              </a:rPr>
              <a:t>. </a:t>
            </a:r>
          </a:p>
          <a:p>
            <a:pPr algn="just"/>
            <a:endParaRPr lang="en-US" sz="1200" dirty="0">
              <a:latin typeface="Futura Medium" pitchFamily="2" charset="0"/>
            </a:endParaRPr>
          </a:p>
          <a:p>
            <a:pPr algn="just"/>
            <a:r>
              <a:rPr lang="en-US" sz="1200" dirty="0">
                <a:latin typeface="Futura Medium" pitchFamily="2" charset="0"/>
              </a:rPr>
              <a:t>This proposal aims to investigate and eliminate unaccounted oil deferment in Agbada 2 FS by 50%.</a:t>
            </a:r>
          </a:p>
          <a:p>
            <a:pPr lvl="0" algn="just" defTabSz="914400" eaLnBrk="0" fontAlgn="base" hangingPunct="0">
              <a:lnSpc>
                <a:spcPct val="90000"/>
              </a:lnSpc>
              <a:buSzPct val="100000"/>
              <a:tabLst>
                <a:tab pos="85725" algn="l"/>
              </a:tabLst>
              <a:defRPr/>
            </a:pPr>
            <a:endParaRPr lang="en-US" sz="1100" dirty="0">
              <a:solidFill>
                <a:schemeClr val="tx1">
                  <a:lumMod val="50000"/>
                </a:schemeClr>
              </a:solidFill>
              <a:latin typeface="Futura Medium" pitchFamily="2" charset="0"/>
              <a:cs typeface="Times New Roman" charset="0"/>
            </a:endParaRPr>
          </a:p>
          <a:p>
            <a:pPr algn="just" defTabSz="914400">
              <a:spcAft>
                <a:spcPts val="500"/>
              </a:spcAft>
              <a:defRPr/>
            </a:pPr>
            <a:endParaRPr lang="en-US" sz="1100" b="1" dirty="0">
              <a:solidFill>
                <a:srgbClr val="EEECE1">
                  <a:lumMod val="50000"/>
                </a:srgbClr>
              </a:solidFill>
              <a:latin typeface="Futura Medium" panose="00000400000000000000" pitchFamily="2" charset="0"/>
            </a:endParaRPr>
          </a:p>
        </p:txBody>
      </p:sp>
      <p:sp>
        <p:nvSpPr>
          <p:cNvPr id="13" name="Text Placeholder 2"/>
          <p:cNvSpPr txBox="1">
            <a:spLocks/>
          </p:cNvSpPr>
          <p:nvPr/>
        </p:nvSpPr>
        <p:spPr>
          <a:xfrm>
            <a:off x="4194125" y="2447894"/>
            <a:ext cx="4832351" cy="2349258"/>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 </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100" dirty="0">
                <a:solidFill>
                  <a:schemeClr val="tx1">
                    <a:lumMod val="50000"/>
                  </a:schemeClr>
                </a:solidFill>
                <a:latin typeface="Futura Medium" pitchFamily="2" charset="0"/>
                <a:cs typeface="Times New Roman" charset="0"/>
              </a:rPr>
              <a:t>Test and Validate all Wells to establish well potentials</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100" dirty="0">
                <a:solidFill>
                  <a:schemeClr val="tx1">
                    <a:lumMod val="50000"/>
                  </a:schemeClr>
                </a:solidFill>
                <a:latin typeface="Futura Medium" pitchFamily="2" charset="0"/>
                <a:cs typeface="Times New Roman" charset="0"/>
              </a:rPr>
              <a:t>Assess and Service/Revamp Test and export metering systems</a:t>
            </a:r>
          </a:p>
          <a:p>
            <a:pPr marL="17145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100" dirty="0">
                <a:solidFill>
                  <a:schemeClr val="tx1">
                    <a:lumMod val="50000"/>
                  </a:schemeClr>
                </a:solidFill>
                <a:latin typeface="Futura Medium" pitchFamily="2" charset="0"/>
                <a:cs typeface="Times New Roman" charset="0"/>
              </a:rPr>
              <a:t>Improve deferment reporting and timing accuracies (eliminate omitted deferment reporting)</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100" dirty="0">
                <a:solidFill>
                  <a:schemeClr val="tx1">
                    <a:lumMod val="50000"/>
                  </a:schemeClr>
                </a:solidFill>
                <a:latin typeface="Futura Medium" pitchFamily="2" charset="0"/>
                <a:cs typeface="Times New Roman" charset="0"/>
              </a:rPr>
              <a:t>Identify and rectify all faults on gas lift instrumentation</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100" dirty="0">
                <a:solidFill>
                  <a:schemeClr val="tx1">
                    <a:lumMod val="50000"/>
                  </a:schemeClr>
                </a:solidFill>
                <a:latin typeface="Futura Medium" pitchFamily="2" charset="0"/>
                <a:cs typeface="Times New Roman" charset="0"/>
              </a:rPr>
              <a:t>Review and update (where applicable), well test procedures to improve accuracy of tests and samples</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100" dirty="0">
                <a:solidFill>
                  <a:schemeClr val="tx1">
                    <a:lumMod val="50000"/>
                  </a:schemeClr>
                </a:solidFill>
                <a:latin typeface="Futura Medium" pitchFamily="2" charset="0"/>
                <a:cs typeface="Times New Roman" charset="0"/>
              </a:rPr>
              <a:t>Review water-cut measurement accuracy</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100" dirty="0">
                <a:solidFill>
                  <a:schemeClr val="tx1">
                    <a:lumMod val="50000"/>
                  </a:schemeClr>
                </a:solidFill>
                <a:latin typeface="Futura Medium" pitchFamily="2" charset="0"/>
                <a:cs typeface="Times New Roman" charset="0"/>
              </a:rPr>
              <a:t>Review procedures for assessing tests of Wells currently bulked in production</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endParaRPr lang="en-GB" sz="1400" dirty="0">
              <a:solidFill>
                <a:schemeClr val="tx1">
                  <a:lumMod val="50000"/>
                </a:schemeClr>
              </a:solidFill>
              <a:latin typeface="Futura Medium" pitchFamily="2" charset="0"/>
              <a:cs typeface="Times New Roman" charset="0"/>
            </a:endParaRPr>
          </a:p>
          <a:p>
            <a:pPr marL="171450" indent="-171450" defTabSz="914400">
              <a:spcBef>
                <a:spcPts val="400"/>
              </a:spcBef>
              <a:buFont typeface="Wingdings" pitchFamily="2" charset="2"/>
              <a:buChar char="§"/>
              <a:defRPr/>
            </a:pPr>
            <a:endParaRPr lang="en-GB"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6384032" y="4941168"/>
            <a:ext cx="5642769" cy="1713139"/>
          </a:xfrm>
          <a:prstGeom prst="rect">
            <a:avLst/>
          </a:prstGeom>
          <a:ln>
            <a:solidFill>
              <a:schemeClr val="tx1">
                <a:lumMod val="75000"/>
              </a:schemeClr>
            </a:solidFill>
          </a:ln>
        </p:spPr>
        <p:txBody>
          <a:bodyPr/>
          <a:lstStyle/>
          <a:p>
            <a:pPr marL="95250" indent="-95250" defTabSz="914400" eaLnBrk="0" fontAlgn="base" hangingPunct="0">
              <a:lnSpc>
                <a:spcPct val="90000"/>
              </a:lnSpc>
              <a:buSzPct val="100000"/>
              <a:buFont typeface="Arial" pitchFamily="34" charset="0"/>
              <a:buChar char="•"/>
              <a:tabLst>
                <a:tab pos="85725" algn="l"/>
              </a:tabLst>
              <a:defRPr/>
            </a:pPr>
            <a:r>
              <a:rPr lang="en-GB" sz="1100" dirty="0">
                <a:solidFill>
                  <a:schemeClr val="tx1">
                    <a:lumMod val="50000"/>
                  </a:schemeClr>
                </a:solidFill>
                <a:latin typeface="Futura Medium" pitchFamily="2" charset="0"/>
                <a:cs typeface="Times New Roman" charset="0"/>
              </a:rPr>
              <a:t>Project Sponsor: Babatunde Alepaye / Wilcox Emmanuel</a:t>
            </a:r>
          </a:p>
          <a:p>
            <a:pPr marL="95250" indent="-95250" algn="just" defTabSz="914400" eaLnBrk="0" fontAlgn="base" hangingPunct="0">
              <a:lnSpc>
                <a:spcPct val="90000"/>
              </a:lnSpc>
              <a:buSzPct val="100000"/>
              <a:buFont typeface="Arial" pitchFamily="34" charset="0"/>
              <a:buChar char="•"/>
              <a:tabLst>
                <a:tab pos="85725" algn="l"/>
              </a:tabLst>
              <a:defRPr/>
            </a:pPr>
            <a:endParaRPr lang="en-GB" sz="1100" dirty="0">
              <a:solidFill>
                <a:schemeClr val="tx1">
                  <a:lumMod val="50000"/>
                </a:schemeClr>
              </a:solidFill>
              <a:latin typeface="Futura Medium" pitchFamily="2" charset="0"/>
              <a:cs typeface="Times New Roman" charset="0"/>
            </a:endParaRPr>
          </a:p>
          <a:p>
            <a:pPr marL="95250" lvl="0" indent="-95250" algn="just" defTabSz="914400" eaLnBrk="0" fontAlgn="base" hangingPunct="0">
              <a:lnSpc>
                <a:spcPct val="90000"/>
              </a:lnSpc>
              <a:buSzPct val="100000"/>
              <a:buFont typeface="Arial" pitchFamily="34" charset="0"/>
              <a:buChar char="•"/>
              <a:tabLst>
                <a:tab pos="85725" algn="l"/>
              </a:tabLst>
              <a:defRPr/>
            </a:pPr>
            <a:r>
              <a:rPr lang="en-GB" sz="1100" dirty="0">
                <a:solidFill>
                  <a:schemeClr val="tx1">
                    <a:lumMod val="50000"/>
                  </a:schemeClr>
                </a:solidFill>
                <a:latin typeface="Futura Medium" pitchFamily="2" charset="0"/>
                <a:cs typeface="Times New Roman" charset="0"/>
              </a:rPr>
              <a:t>Implementation Lead: Aniemeke Samuel</a:t>
            </a:r>
          </a:p>
          <a:p>
            <a:pPr lvl="0" algn="just" defTabSz="914400" eaLnBrk="0" fontAlgn="base" hangingPunct="0">
              <a:lnSpc>
                <a:spcPct val="90000"/>
              </a:lnSpc>
              <a:buSzPct val="100000"/>
              <a:tabLst>
                <a:tab pos="85725" algn="l"/>
              </a:tabLst>
              <a:defRPr/>
            </a:pPr>
            <a:endParaRPr lang="en-GB" sz="1100" dirty="0">
              <a:solidFill>
                <a:schemeClr val="tx1">
                  <a:lumMod val="50000"/>
                </a:schemeClr>
              </a:solidFill>
              <a:latin typeface="Futura Medium" pitchFamily="2" charset="0"/>
              <a:cs typeface="Times New Roman" charset="0"/>
            </a:endParaRPr>
          </a:p>
          <a:p>
            <a:pPr marL="95250" lvl="0" indent="-95250" algn="just" defTabSz="914400" eaLnBrk="0" fontAlgn="base" hangingPunct="0">
              <a:lnSpc>
                <a:spcPct val="90000"/>
              </a:lnSpc>
              <a:buSzPct val="100000"/>
              <a:buFont typeface="Arial" pitchFamily="34" charset="0"/>
              <a:buChar char="•"/>
              <a:tabLst>
                <a:tab pos="85725" algn="l"/>
              </a:tabLst>
              <a:defRPr/>
            </a:pPr>
            <a:r>
              <a:rPr lang="en-GB" sz="1100" dirty="0">
                <a:solidFill>
                  <a:schemeClr val="tx1">
                    <a:lumMod val="50000"/>
                  </a:schemeClr>
                </a:solidFill>
                <a:latin typeface="Futura Medium" pitchFamily="2" charset="0"/>
                <a:cs typeface="Times New Roman" charset="0"/>
              </a:rPr>
              <a:t>Project Team: Mamoke Akporuno, BT Nongo, Nwoke Sunny, Olawunmi Temitope, Dan-Arthur </a:t>
            </a:r>
            <a:r>
              <a:rPr lang="en-GB" sz="1100" dirty="0" err="1">
                <a:solidFill>
                  <a:schemeClr val="tx1">
                    <a:lumMod val="50000"/>
                  </a:schemeClr>
                </a:solidFill>
                <a:latin typeface="Futura Medium" pitchFamily="2" charset="0"/>
                <a:cs typeface="Times New Roman" charset="0"/>
              </a:rPr>
              <a:t>Nwaogu</a:t>
            </a:r>
            <a:r>
              <a:rPr lang="en-GB" sz="1100" dirty="0">
                <a:solidFill>
                  <a:schemeClr val="tx1">
                    <a:lumMod val="50000"/>
                  </a:schemeClr>
                </a:solidFill>
                <a:latin typeface="Futura Medium" pitchFamily="2" charset="0"/>
                <a:cs typeface="Times New Roman" charset="0"/>
              </a:rPr>
              <a:t>, Ogbonna Innocent, Omoniwa Helen, Jamilu Buhari, Kalio Samuel; Nwakile, C. Emuke L., </a:t>
            </a:r>
          </a:p>
        </p:txBody>
      </p:sp>
      <p:sp>
        <p:nvSpPr>
          <p:cNvPr id="10" name="Text Placeholder 2"/>
          <p:cNvSpPr txBox="1">
            <a:spLocks/>
          </p:cNvSpPr>
          <p:nvPr/>
        </p:nvSpPr>
        <p:spPr>
          <a:xfrm>
            <a:off x="129118" y="4941168"/>
            <a:ext cx="6110898" cy="1800200"/>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100" b="1" u="sng" dirty="0">
                <a:solidFill>
                  <a:srgbClr val="EEECE1">
                    <a:lumMod val="50000"/>
                  </a:srgbClr>
                </a:solidFill>
                <a:latin typeface="Futura Medium" panose="00000400000000000000" pitchFamily="2" charset="0"/>
              </a:rPr>
              <a:t>High-level Timeline:</a:t>
            </a:r>
            <a:endParaRPr lang="en-GB" sz="11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100" dirty="0">
                <a:solidFill>
                  <a:srgbClr val="EEECE1">
                    <a:lumMod val="50000"/>
                  </a:srgbClr>
                </a:solidFill>
                <a:latin typeface="Futura Medium" panose="00000400000000000000" pitchFamily="2" charset="0"/>
              </a:rPr>
              <a:t>L0-L1: </a:t>
            </a:r>
            <a:r>
              <a:rPr lang="en-GB" sz="1100" dirty="0">
                <a:solidFill>
                  <a:schemeClr val="tx1">
                    <a:lumMod val="50000"/>
                  </a:schemeClr>
                </a:solidFill>
                <a:latin typeface="Futura Medium" pitchFamily="2" charset="0"/>
                <a:cs typeface="Times New Roman" charset="0"/>
              </a:rPr>
              <a:t>Assess and Identify the value and impact of unaccounted deferment in AGBD F2 – Mar 10, 2018</a:t>
            </a:r>
          </a:p>
          <a:p>
            <a:pPr marL="171450" indent="-171450" defTabSz="914400">
              <a:buFont typeface="Wingdings" pitchFamily="2" charset="2"/>
              <a:buChar char="§"/>
              <a:defRPr/>
            </a:pPr>
            <a:r>
              <a:rPr lang="en-GB" sz="1100" dirty="0">
                <a:solidFill>
                  <a:srgbClr val="EEECE1">
                    <a:lumMod val="50000"/>
                  </a:srgbClr>
                </a:solidFill>
                <a:latin typeface="Futura Medium" panose="00000400000000000000" pitchFamily="2" charset="0"/>
              </a:rPr>
              <a:t>L2: </a:t>
            </a:r>
            <a:r>
              <a:rPr lang="en-GB" sz="1100" dirty="0">
                <a:solidFill>
                  <a:schemeClr val="tx1">
                    <a:lumMod val="50000"/>
                  </a:schemeClr>
                </a:solidFill>
                <a:latin typeface="Futura Medium" pitchFamily="2" charset="0"/>
                <a:cs typeface="Times New Roman" charset="0"/>
              </a:rPr>
              <a:t>Identify main investigation themes and develop methodologies for each theme – March 16, 2018</a:t>
            </a:r>
            <a:endParaRPr lang="en-GB" sz="11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100" dirty="0">
                <a:solidFill>
                  <a:srgbClr val="EEECE1">
                    <a:lumMod val="50000"/>
                  </a:srgbClr>
                </a:solidFill>
                <a:latin typeface="Futura Medium" panose="00000400000000000000" pitchFamily="2" charset="0"/>
              </a:rPr>
              <a:t>L3: </a:t>
            </a:r>
            <a:r>
              <a:rPr lang="en-GB" sz="1100" dirty="0">
                <a:solidFill>
                  <a:schemeClr val="tx1">
                    <a:lumMod val="50000"/>
                  </a:schemeClr>
                </a:solidFill>
                <a:latin typeface="Futura Medium" pitchFamily="2" charset="0"/>
                <a:cs typeface="Times New Roman" charset="0"/>
              </a:rPr>
              <a:t>Develop plans/schedules for each theme March 30, 2018</a:t>
            </a:r>
          </a:p>
          <a:p>
            <a:pPr marL="171450" lvl="0" indent="-171450" defTabSz="914400">
              <a:spcBef>
                <a:spcPts val="300"/>
              </a:spcBef>
              <a:buFont typeface="Wingdings" pitchFamily="2" charset="2"/>
              <a:buChar char="§"/>
              <a:defRPr/>
            </a:pPr>
            <a:r>
              <a:rPr lang="en-GB" sz="1100" dirty="0">
                <a:solidFill>
                  <a:srgbClr val="EEECE1">
                    <a:lumMod val="50000"/>
                  </a:srgbClr>
                </a:solidFill>
                <a:latin typeface="Futura Medium" panose="00000400000000000000" pitchFamily="2" charset="0"/>
              </a:rPr>
              <a:t>L4: </a:t>
            </a:r>
            <a:r>
              <a:rPr lang="en-GB" sz="1100" dirty="0">
                <a:solidFill>
                  <a:schemeClr val="tx1">
                    <a:lumMod val="50000"/>
                  </a:schemeClr>
                </a:solidFill>
                <a:latin typeface="Futura Medium" pitchFamily="2" charset="0"/>
                <a:cs typeface="Times New Roman" charset="0"/>
              </a:rPr>
              <a:t>Implement Plans in each theme in line with Schedule &amp; Plans14</a:t>
            </a:r>
            <a:r>
              <a:rPr lang="en-GB" sz="1100" baseline="30000" dirty="0">
                <a:solidFill>
                  <a:schemeClr val="tx1">
                    <a:lumMod val="50000"/>
                  </a:schemeClr>
                </a:solidFill>
                <a:latin typeface="Futura Medium" pitchFamily="2" charset="0"/>
                <a:cs typeface="Times New Roman" charset="0"/>
              </a:rPr>
              <a:t>th</a:t>
            </a:r>
            <a:r>
              <a:rPr lang="en-GB" sz="1100" dirty="0">
                <a:solidFill>
                  <a:schemeClr val="tx1">
                    <a:lumMod val="50000"/>
                  </a:schemeClr>
                </a:solidFill>
                <a:latin typeface="Futura Medium" pitchFamily="2" charset="0"/>
                <a:cs typeface="Times New Roman" charset="0"/>
              </a:rPr>
              <a:t> May, 2018</a:t>
            </a:r>
          </a:p>
          <a:p>
            <a:pPr marL="171450" lvl="0" indent="-171450" defTabSz="914400">
              <a:spcBef>
                <a:spcPts val="300"/>
              </a:spcBef>
              <a:buFont typeface="Wingdings" pitchFamily="2" charset="2"/>
              <a:buChar char="§"/>
              <a:defRPr/>
            </a:pPr>
            <a:r>
              <a:rPr lang="en-US" sz="1100" dirty="0">
                <a:solidFill>
                  <a:srgbClr val="EEECE1">
                    <a:lumMod val="50000"/>
                  </a:srgbClr>
                </a:solidFill>
                <a:latin typeface="Futura Medium" panose="00000400000000000000" pitchFamily="2" charset="0"/>
              </a:rPr>
              <a:t>L5: </a:t>
            </a:r>
            <a:r>
              <a:rPr lang="en-GB" sz="1100" dirty="0">
                <a:solidFill>
                  <a:schemeClr val="tx1">
                    <a:lumMod val="50000"/>
                  </a:schemeClr>
                </a:solidFill>
                <a:latin typeface="Futura Medium" pitchFamily="2" charset="0"/>
                <a:cs typeface="Times New Roman" charset="0"/>
              </a:rPr>
              <a:t>Monitor and track improvement in unaccounted Deferment, SGF and RF 30</a:t>
            </a:r>
            <a:r>
              <a:rPr lang="en-GB" sz="1100" baseline="30000" dirty="0">
                <a:solidFill>
                  <a:schemeClr val="tx1">
                    <a:lumMod val="50000"/>
                  </a:schemeClr>
                </a:solidFill>
                <a:latin typeface="Futura Medium" pitchFamily="2" charset="0"/>
                <a:cs typeface="Times New Roman" charset="0"/>
              </a:rPr>
              <a:t>th</a:t>
            </a:r>
            <a:r>
              <a:rPr lang="en-GB" sz="1100" dirty="0">
                <a:solidFill>
                  <a:schemeClr val="tx1">
                    <a:lumMod val="50000"/>
                  </a:schemeClr>
                </a:solidFill>
                <a:latin typeface="Futura Medium" pitchFamily="2" charset="0"/>
                <a:cs typeface="Times New Roman" charset="0"/>
              </a:rPr>
              <a:t> May, 2018</a:t>
            </a:r>
            <a:endParaRPr lang="en-US" sz="11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US" sz="1100" dirty="0">
                <a:solidFill>
                  <a:srgbClr val="EEECE1">
                    <a:lumMod val="50000"/>
                  </a:srgbClr>
                </a:solidFill>
                <a:latin typeface="Futura Medium" panose="00000400000000000000" pitchFamily="2" charset="0"/>
              </a:rPr>
              <a:t>Initiative End : </a:t>
            </a:r>
            <a:r>
              <a:rPr lang="en-US" sz="1100" dirty="0">
                <a:solidFill>
                  <a:schemeClr val="tx1">
                    <a:lumMod val="50000"/>
                  </a:schemeClr>
                </a:solidFill>
                <a:latin typeface="Futura Medium" pitchFamily="2" charset="0"/>
                <a:cs typeface="Times New Roman" charset="0"/>
              </a:rPr>
              <a:t>5</a:t>
            </a:r>
            <a:r>
              <a:rPr lang="en-US" sz="1100" baseline="30000" dirty="0">
                <a:solidFill>
                  <a:schemeClr val="tx1">
                    <a:lumMod val="50000"/>
                  </a:schemeClr>
                </a:solidFill>
                <a:latin typeface="Futura Medium" pitchFamily="2" charset="0"/>
                <a:cs typeface="Times New Roman" charset="0"/>
              </a:rPr>
              <a:t>th</a:t>
            </a:r>
            <a:r>
              <a:rPr lang="en-US" sz="1100" dirty="0">
                <a:solidFill>
                  <a:schemeClr val="tx1">
                    <a:lumMod val="50000"/>
                  </a:schemeClr>
                </a:solidFill>
                <a:latin typeface="Futura Medium" pitchFamily="2" charset="0"/>
                <a:cs typeface="Times New Roman" charset="0"/>
              </a:rPr>
              <a:t> June, 2018</a:t>
            </a:r>
            <a:endParaRPr lang="en-GB" sz="1100" dirty="0">
              <a:solidFill>
                <a:schemeClr val="tx1">
                  <a:lumMod val="50000"/>
                </a:schemeClr>
              </a:solidFill>
              <a:latin typeface="Futura Medium" pitchFamily="2" charset="0"/>
              <a:cs typeface="Times New Roman" charset="0"/>
            </a:endParaRPr>
          </a:p>
          <a:p>
            <a:pPr algn="just" defTabSz="914400">
              <a:spcBef>
                <a:spcPts val="200"/>
              </a:spcBef>
              <a:spcAft>
                <a:spcPts val="200"/>
              </a:spcAft>
              <a:buClr>
                <a:srgbClr val="9BBB59">
                  <a:lumMod val="50000"/>
                </a:srgbClr>
              </a:buClr>
              <a:buSzPct val="125000"/>
              <a:defRPr/>
            </a:pPr>
            <a:endParaRPr lang="en-US" sz="16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2439154"/>
            <a:ext cx="3956049" cy="2357998"/>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Potential Benefits &amp; Measurement:</a:t>
            </a:r>
          </a:p>
          <a:p>
            <a:pPr marL="0" lvl="1">
              <a:spcAft>
                <a:spcPts val="300"/>
              </a:spcAft>
              <a:buFont typeface="Wingdings" pitchFamily="2" charset="2"/>
              <a:buChar char="§"/>
            </a:pPr>
            <a:r>
              <a:rPr lang="en-US" sz="1100" dirty="0">
                <a:solidFill>
                  <a:schemeClr val="tx1">
                    <a:lumMod val="50000"/>
                  </a:schemeClr>
                </a:solidFill>
                <a:latin typeface="Futura Medium" pitchFamily="2" charset="0"/>
                <a:cs typeface="Times New Roman" charset="0"/>
              </a:rPr>
              <a:t> Station gross factor of 0.95- 1.05</a:t>
            </a:r>
          </a:p>
          <a:p>
            <a:pPr marL="0" lvl="1">
              <a:spcAft>
                <a:spcPts val="300"/>
              </a:spcAft>
              <a:buFont typeface="Wingdings" pitchFamily="2" charset="2"/>
              <a:buChar char="§"/>
            </a:pPr>
            <a:r>
              <a:rPr lang="en-US" sz="1100" dirty="0">
                <a:solidFill>
                  <a:schemeClr val="tx1">
                    <a:lumMod val="50000"/>
                  </a:schemeClr>
                </a:solidFill>
                <a:latin typeface="Futura Medium" pitchFamily="2" charset="0"/>
                <a:cs typeface="Times New Roman" charset="0"/>
              </a:rPr>
              <a:t> Improved reconciliation factor</a:t>
            </a:r>
          </a:p>
          <a:p>
            <a:pPr marL="0" lvl="1">
              <a:spcAft>
                <a:spcPts val="300"/>
              </a:spcAft>
              <a:buFont typeface="Wingdings" pitchFamily="2" charset="2"/>
              <a:buChar char="§"/>
            </a:pPr>
            <a:r>
              <a:rPr lang="en-US" sz="1100" dirty="0">
                <a:solidFill>
                  <a:schemeClr val="tx1">
                    <a:lumMod val="50000"/>
                  </a:schemeClr>
                </a:solidFill>
                <a:latin typeface="Futura Medium" pitchFamily="2" charset="0"/>
                <a:cs typeface="Times New Roman" charset="0"/>
              </a:rPr>
              <a:t>Production gain of circa 5700bopd/d</a:t>
            </a:r>
          </a:p>
          <a:p>
            <a:pPr marL="0" lvl="1">
              <a:spcAft>
                <a:spcPts val="300"/>
              </a:spcAft>
              <a:buFont typeface="Wingdings" pitchFamily="2" charset="2"/>
              <a:buChar char="§"/>
            </a:pPr>
            <a:endParaRPr lang="en-US" sz="1100" dirty="0">
              <a:solidFill>
                <a:schemeClr val="tx1">
                  <a:lumMod val="50000"/>
                </a:schemeClr>
              </a:solidFill>
              <a:latin typeface="Futura Medium" pitchFamily="2" charset="0"/>
              <a:cs typeface="Times New Roman" charset="0"/>
            </a:endParaRPr>
          </a:p>
          <a:p>
            <a:pPr algn="just" defTabSz="914400">
              <a:spcAft>
                <a:spcPts val="500"/>
              </a:spcAft>
              <a:defRPr/>
            </a:pPr>
            <a:endParaRPr lang="en-GB" sz="1200" dirty="0">
              <a:solidFill>
                <a:srgbClr val="EEECE1">
                  <a:lumMod val="50000"/>
                </a:srgbClr>
              </a:solidFill>
              <a:latin typeface="Futura Medium" panose="00000400000000000000" pitchFamily="2" charset="0"/>
            </a:endParaRPr>
          </a:p>
        </p:txBody>
      </p:sp>
      <p:sp>
        <p:nvSpPr>
          <p:cNvPr id="3" name="TextBox 2"/>
          <p:cNvSpPr txBox="1"/>
          <p:nvPr/>
        </p:nvSpPr>
        <p:spPr>
          <a:xfrm>
            <a:off x="10186142" y="0"/>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
        <p:nvSpPr>
          <p:cNvPr id="6" name="TextBox 5"/>
          <p:cNvSpPr txBox="1"/>
          <p:nvPr/>
        </p:nvSpPr>
        <p:spPr>
          <a:xfrm>
            <a:off x="9116486" y="2447894"/>
            <a:ext cx="2891366" cy="2317045"/>
          </a:xfrm>
          <a:prstGeom prst="rect">
            <a:avLst/>
          </a:prstGeom>
          <a:noFill/>
          <a:ln>
            <a:solidFill>
              <a:schemeClr val="tx1"/>
            </a:solidFill>
          </a:ln>
        </p:spPr>
        <p:txBody>
          <a:bodyPr wrap="square" rtlCol="0">
            <a:spAutoFit/>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endParaRPr lang="en-GB" sz="1200" dirty="0">
              <a:solidFill>
                <a:srgbClr val="EEECE1">
                  <a:lumMod val="50000"/>
                </a:srgbClr>
              </a:solidFill>
              <a:latin typeface="Futura Medium" panose="00000400000000000000" pitchFamily="2" charset="0"/>
            </a:endParaRPr>
          </a:p>
          <a:p>
            <a:pPr marL="95250" lvl="0" indent="-95250" algn="just" defTabSz="914400" eaLnBrk="0" fontAlgn="base" hangingPunct="0">
              <a:lnSpc>
                <a:spcPct val="90000"/>
              </a:lnSpc>
              <a:buSzPct val="100000"/>
              <a:buFont typeface="Arial" pitchFamily="34" charset="0"/>
              <a:buChar char="•"/>
              <a:tabLst>
                <a:tab pos="85725" algn="l"/>
              </a:tabLst>
              <a:defRPr/>
            </a:pPr>
            <a:r>
              <a:rPr lang="en-US" sz="1200" dirty="0">
                <a:solidFill>
                  <a:schemeClr val="tx1">
                    <a:lumMod val="50000"/>
                  </a:schemeClr>
                </a:solidFill>
                <a:latin typeface="Futura Medium" pitchFamily="2" charset="0"/>
                <a:cs typeface="Times New Roman" charset="0"/>
              </a:rPr>
              <a:t>Support from HCA/Asset Programmers</a:t>
            </a:r>
          </a:p>
          <a:p>
            <a:pPr marL="95250" lvl="0" indent="-95250" algn="just" defTabSz="914400" eaLnBrk="0" fontAlgn="base" hangingPunct="0">
              <a:lnSpc>
                <a:spcPct val="90000"/>
              </a:lnSpc>
              <a:buSzPct val="100000"/>
              <a:buFont typeface="Arial" pitchFamily="34" charset="0"/>
              <a:buChar char="•"/>
              <a:tabLst>
                <a:tab pos="85725" algn="l"/>
              </a:tabLst>
              <a:defRPr/>
            </a:pPr>
            <a:r>
              <a:rPr lang="en-US" sz="1200" dirty="0">
                <a:solidFill>
                  <a:schemeClr val="tx1">
                    <a:lumMod val="50000"/>
                  </a:schemeClr>
                </a:solidFill>
                <a:latin typeface="Futura Medium" pitchFamily="2" charset="0"/>
                <a:cs typeface="Times New Roman" charset="0"/>
              </a:rPr>
              <a:t>Budget Availability</a:t>
            </a:r>
          </a:p>
          <a:p>
            <a:pPr marL="95250" lvl="0" indent="-95250" algn="just" defTabSz="914400" eaLnBrk="0" fontAlgn="base" hangingPunct="0">
              <a:lnSpc>
                <a:spcPct val="90000"/>
              </a:lnSpc>
              <a:buSzPct val="100000"/>
              <a:buFont typeface="Arial" pitchFamily="34" charset="0"/>
              <a:buChar char="•"/>
              <a:tabLst>
                <a:tab pos="85725" algn="l"/>
              </a:tabLst>
              <a:defRPr/>
            </a:pPr>
            <a:r>
              <a:rPr lang="en-US" sz="1200" dirty="0">
                <a:solidFill>
                  <a:schemeClr val="tx1">
                    <a:lumMod val="50000"/>
                  </a:schemeClr>
                </a:solidFill>
                <a:latin typeface="Futura Medium" pitchFamily="2" charset="0"/>
                <a:cs typeface="Times New Roman" charset="0"/>
              </a:rPr>
              <a:t>Leadership support</a:t>
            </a:r>
            <a:endParaRPr lang="en-GB" sz="1100" dirty="0">
              <a:solidFill>
                <a:schemeClr val="tx1">
                  <a:lumMod val="50000"/>
                </a:schemeClr>
              </a:solidFill>
              <a:latin typeface="Futura Medium" pitchFamily="2" charset="0"/>
              <a:cs typeface="Times New Roman" charset="0"/>
            </a:endParaRP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Bi-Weekly Cadence Commitment Template Past 7 days</a:t>
            </a:r>
            <a:endParaRPr lang="en-CA" sz="3200" dirty="0"/>
          </a:p>
        </p:txBody>
      </p:sp>
      <p:graphicFrame>
        <p:nvGraphicFramePr>
          <p:cNvPr id="4" name="Table 3"/>
          <p:cNvGraphicFramePr>
            <a:graphicFrameLocks noGrp="1"/>
          </p:cNvGraphicFramePr>
          <p:nvPr>
            <p:extLst>
              <p:ext uri="{D42A27DB-BD31-4B8C-83A1-F6EECF244321}">
                <p14:modId xmlns:p14="http://schemas.microsoft.com/office/powerpoint/2010/main" val="592937311"/>
              </p:ext>
            </p:extLst>
          </p:nvPr>
        </p:nvGraphicFramePr>
        <p:xfrm>
          <a:off x="1631950" y="823905"/>
          <a:ext cx="9000554" cy="4745887"/>
        </p:xfrm>
        <a:graphic>
          <a:graphicData uri="http://schemas.openxmlformats.org/drawingml/2006/table">
            <a:tbl>
              <a:tblPr firstRow="1" bandRow="1">
                <a:tableStyleId>{5C22544A-7EE6-4342-B048-85BDC9FD1C3A}</a:tableStyleId>
              </a:tblPr>
              <a:tblGrid>
                <a:gridCol w="613281">
                  <a:extLst>
                    <a:ext uri="{9D8B030D-6E8A-4147-A177-3AD203B41FA5}">
                      <a16:colId xmlns:a16="http://schemas.microsoft.com/office/drawing/2014/main" val="20000"/>
                    </a:ext>
                  </a:extLst>
                </a:gridCol>
                <a:gridCol w="4000219">
                  <a:extLst>
                    <a:ext uri="{9D8B030D-6E8A-4147-A177-3AD203B41FA5}">
                      <a16:colId xmlns:a16="http://schemas.microsoft.com/office/drawing/2014/main" val="20001"/>
                    </a:ext>
                  </a:extLst>
                </a:gridCol>
                <a:gridCol w="1437138">
                  <a:extLst>
                    <a:ext uri="{9D8B030D-6E8A-4147-A177-3AD203B41FA5}">
                      <a16:colId xmlns:a16="http://schemas.microsoft.com/office/drawing/2014/main" val="20002"/>
                    </a:ext>
                  </a:extLst>
                </a:gridCol>
                <a:gridCol w="907666">
                  <a:extLst>
                    <a:ext uri="{9D8B030D-6E8A-4147-A177-3AD203B41FA5}">
                      <a16:colId xmlns:a16="http://schemas.microsoft.com/office/drawing/2014/main" val="20003"/>
                    </a:ext>
                  </a:extLst>
                </a:gridCol>
                <a:gridCol w="1210221">
                  <a:extLst>
                    <a:ext uri="{9D8B030D-6E8A-4147-A177-3AD203B41FA5}">
                      <a16:colId xmlns:a16="http://schemas.microsoft.com/office/drawing/2014/main" val="20004"/>
                    </a:ext>
                  </a:extLst>
                </a:gridCol>
                <a:gridCol w="832029">
                  <a:extLst>
                    <a:ext uri="{9D8B030D-6E8A-4147-A177-3AD203B41FA5}">
                      <a16:colId xmlns:a16="http://schemas.microsoft.com/office/drawing/2014/main" val="20005"/>
                    </a:ext>
                  </a:extLst>
                </a:gridCol>
              </a:tblGrid>
              <a:tr h="3874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No.</a:t>
                      </a:r>
                      <a:endParaRPr lang="en-CA" sz="9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Action</a:t>
                      </a:r>
                      <a:endParaRPr lang="en-CA" sz="9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Action</a:t>
                      </a:r>
                      <a:r>
                        <a:rPr lang="en-US" sz="900" b="1" kern="1200" baseline="0" dirty="0">
                          <a:solidFill>
                            <a:schemeClr val="tx1"/>
                          </a:solidFill>
                          <a:latin typeface="+mn-lt"/>
                          <a:ea typeface="+mn-ea"/>
                          <a:cs typeface="+mn-cs"/>
                        </a:rPr>
                        <a:t> Party</a:t>
                      </a:r>
                      <a:endParaRPr lang="en-US" sz="9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Threat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Due Date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Status</a:t>
                      </a:r>
                    </a:p>
                  </a:txBody>
                  <a:tcPr anchor="ctr"/>
                </a:tc>
                <a:extLst>
                  <a:ext uri="{0D108BD9-81ED-4DB2-BD59-A6C34878D82A}">
                    <a16:rowId xmlns:a16="http://schemas.microsoft.com/office/drawing/2014/main" val="10000"/>
                  </a:ext>
                </a:extLst>
              </a:tr>
              <a:tr h="327624">
                <a:tc>
                  <a:txBody>
                    <a:bodyPr/>
                    <a:lstStyle/>
                    <a:p>
                      <a:pPr algn="l">
                        <a:spcAft>
                          <a:spcPts val="0"/>
                        </a:spcAft>
                      </a:pPr>
                      <a:endParaRPr lang="en-CA" sz="900" dirty="0">
                        <a:latin typeface="+mn-lt"/>
                        <a:ea typeface="Calibri"/>
                        <a:cs typeface="Times New Roman"/>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lumMod val="50000"/>
                            </a:schemeClr>
                          </a:solidFill>
                          <a:latin typeface="Futura Medium" pitchFamily="2" charset="0"/>
                          <a:cs typeface="Times New Roman" charset="0"/>
                        </a:rPr>
                        <a:t>Test 8  nos. wells using Test Separator 1</a:t>
                      </a:r>
                    </a:p>
                  </a:txBody>
                  <a:tcPr marL="90000" marR="90000" marT="46800" marB="46800"/>
                </a:tc>
                <a:tc>
                  <a:txBody>
                    <a:bodyPr/>
                    <a:lstStyle/>
                    <a:p>
                      <a:pPr marL="0" indent="0">
                        <a:spcAft>
                          <a:spcPts val="0"/>
                        </a:spcAft>
                      </a:pPr>
                      <a:r>
                        <a:rPr lang="en-CA" sz="1100" kern="1200" dirty="0" err="1">
                          <a:solidFill>
                            <a:schemeClr val="dk1"/>
                          </a:solidFill>
                          <a:latin typeface="+mn-lt"/>
                          <a:ea typeface="+mn-ea"/>
                          <a:cs typeface="+mn-cs"/>
                        </a:rPr>
                        <a:t>Nwoke</a:t>
                      </a:r>
                      <a:r>
                        <a:rPr lang="en-CA" sz="1100" kern="1200" dirty="0">
                          <a:solidFill>
                            <a:schemeClr val="dk1"/>
                          </a:solidFill>
                          <a:latin typeface="+mn-lt"/>
                          <a:ea typeface="+mn-ea"/>
                          <a:cs typeface="+mn-cs"/>
                        </a:rPr>
                        <a:t> S</a:t>
                      </a:r>
                    </a:p>
                  </a:txBody>
                  <a:tcPr marL="90000" marR="90000" marT="46800" marB="46800"/>
                </a:tc>
                <a:tc>
                  <a:txBody>
                    <a:bodyPr/>
                    <a:lstStyle/>
                    <a:p>
                      <a:pPr marL="87313" indent="-87313">
                        <a:spcAft>
                          <a:spcPts val="0"/>
                        </a:spcAft>
                      </a:pPr>
                      <a:r>
                        <a:rPr lang="en-CA" sz="1100" dirty="0">
                          <a:latin typeface="+mn-lt"/>
                          <a:ea typeface="Calibri"/>
                          <a:cs typeface="Times New Roman"/>
                        </a:rPr>
                        <a:t>IAP SD/TNP</a:t>
                      </a:r>
                    </a:p>
                  </a:txBody>
                  <a:tcPr marL="90000" marR="90000" marT="46800" marB="46800"/>
                </a:tc>
                <a:tc>
                  <a:txBody>
                    <a:bodyPr/>
                    <a:lstStyle/>
                    <a:p>
                      <a:pPr marL="87313" indent="-87313">
                        <a:spcAft>
                          <a:spcPts val="0"/>
                        </a:spcAft>
                      </a:pPr>
                      <a:endParaRPr lang="en-CA" sz="1100" dirty="0">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dirty="0">
                        <a:solidFill>
                          <a:schemeClr val="tx1"/>
                        </a:solidFill>
                        <a:latin typeface="+mn-lt"/>
                      </a:endParaRPr>
                    </a:p>
                  </a:txBody>
                  <a:tcPr anchor="ctr">
                    <a:solidFill>
                      <a:srgbClr val="C00000"/>
                    </a:solidFill>
                  </a:tcPr>
                </a:tc>
                <a:extLst>
                  <a:ext uri="{0D108BD9-81ED-4DB2-BD59-A6C34878D82A}">
                    <a16:rowId xmlns:a16="http://schemas.microsoft.com/office/drawing/2014/main" val="10001"/>
                  </a:ext>
                </a:extLst>
              </a:tr>
              <a:tr h="327624">
                <a:tc>
                  <a:txBody>
                    <a:bodyPr/>
                    <a:lstStyle/>
                    <a:p>
                      <a:pPr marL="0"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lumMod val="50000"/>
                            </a:schemeClr>
                          </a:solidFill>
                          <a:latin typeface="Futura Medium" pitchFamily="2" charset="0"/>
                          <a:cs typeface="Times New Roman" charset="0"/>
                        </a:rPr>
                        <a:t>Validate the 8 nos. tested wells</a:t>
                      </a:r>
                    </a:p>
                  </a:txBody>
                  <a:tcPr marL="90000" marR="90000" marT="46800" marB="46800"/>
                </a:tc>
                <a:tc>
                  <a:txBody>
                    <a:bodyPr/>
                    <a:lstStyle/>
                    <a:p>
                      <a:pPr marL="0" indent="0" algn="l" defTabSz="914400" rtl="0" eaLnBrk="1" latinLnBrk="0" hangingPunct="1">
                        <a:spcAft>
                          <a:spcPts val="0"/>
                        </a:spcAft>
                      </a:pPr>
                      <a:r>
                        <a:rPr lang="en-CA" sz="1100" kern="1200" dirty="0" err="1">
                          <a:solidFill>
                            <a:schemeClr val="dk1"/>
                          </a:solidFill>
                          <a:latin typeface="+mn-lt"/>
                          <a:ea typeface="+mn-ea"/>
                          <a:cs typeface="+mn-cs"/>
                        </a:rPr>
                        <a:t>Mamoke</a:t>
                      </a:r>
                      <a:r>
                        <a:rPr lang="en-CA" sz="1100" kern="1200" dirty="0">
                          <a:solidFill>
                            <a:schemeClr val="dk1"/>
                          </a:solidFill>
                          <a:latin typeface="+mn-lt"/>
                          <a:ea typeface="+mn-ea"/>
                          <a:cs typeface="+mn-cs"/>
                        </a:rPr>
                        <a:t> A.</a:t>
                      </a:r>
                    </a:p>
                  </a:txBody>
                  <a:tcPr marL="90000" marR="90000" marT="46800" marB="46800"/>
                </a:tc>
                <a:tc>
                  <a:txBody>
                    <a:bodyPr/>
                    <a:lstStyle/>
                    <a:p>
                      <a:pPr marL="87313" marR="0" lvl="0" indent="-87313" algn="l" defTabSz="914400" rtl="0" eaLnBrk="1" fontAlgn="auto" latinLnBrk="0" hangingPunct="1">
                        <a:lnSpc>
                          <a:spcPct val="100000"/>
                        </a:lnSpc>
                        <a:spcBef>
                          <a:spcPts val="0"/>
                        </a:spcBef>
                        <a:spcAft>
                          <a:spcPts val="0"/>
                        </a:spcAft>
                        <a:buClrTx/>
                        <a:buSzTx/>
                        <a:buFontTx/>
                        <a:buNone/>
                        <a:tabLst/>
                        <a:defRPr/>
                      </a:pPr>
                      <a:r>
                        <a:rPr lang="en-CA" sz="1100" dirty="0">
                          <a:latin typeface="+mn-lt"/>
                          <a:ea typeface="Calibri"/>
                          <a:cs typeface="Times New Roman"/>
                        </a:rPr>
                        <a:t>IAP SD/TNP</a:t>
                      </a:r>
                    </a:p>
                  </a:txBody>
                  <a:tcPr marL="90000" marR="90000" marT="46800" marB="46800"/>
                </a:tc>
                <a:tc>
                  <a:txBody>
                    <a:bodyPr/>
                    <a:lstStyle/>
                    <a:p>
                      <a:pPr marL="87313" indent="-87313" algn="l" defTabSz="914400" rtl="0" eaLnBrk="1" latinLnBrk="0" hangingPunct="1">
                        <a:spcAft>
                          <a:spcPts val="0"/>
                        </a:spcAft>
                      </a:pPr>
                      <a:endParaRPr lang="en-CA" sz="1100" kern="1200" dirty="0">
                        <a:solidFill>
                          <a:schemeClr val="dk1"/>
                        </a:solidFill>
                        <a:latin typeface="+mn-lt"/>
                        <a:ea typeface="Calibri"/>
                        <a:cs typeface="Times New Roman"/>
                      </a:endParaRPr>
                    </a:p>
                  </a:txBody>
                  <a:tcPr marL="90000" marR="90000" marT="46800" marB="46800"/>
                </a:tc>
                <a:tc>
                  <a:txBody>
                    <a:bodyPr/>
                    <a:lstStyle/>
                    <a:p>
                      <a:pPr>
                        <a:buFont typeface="Arial" pitchFamily="34" charset="0"/>
                        <a:buNone/>
                      </a:pPr>
                      <a:endParaRPr lang="en-US" sz="900" dirty="0">
                        <a:solidFill>
                          <a:schemeClr val="tx1"/>
                        </a:solidFill>
                        <a:latin typeface="+mn-lt"/>
                      </a:endParaRPr>
                    </a:p>
                  </a:txBody>
                  <a:tcPr anchor="ctr">
                    <a:solidFill>
                      <a:srgbClr val="C00000"/>
                    </a:solidFill>
                  </a:tcPr>
                </a:tc>
                <a:extLst>
                  <a:ext uri="{0D108BD9-81ED-4DB2-BD59-A6C34878D82A}">
                    <a16:rowId xmlns:a16="http://schemas.microsoft.com/office/drawing/2014/main" val="10002"/>
                  </a:ext>
                </a:extLst>
              </a:tr>
              <a:tr h="327624">
                <a:tc>
                  <a:txBody>
                    <a:bodyPr/>
                    <a:lstStyle/>
                    <a:p>
                      <a:pPr marL="0"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lumMod val="50000"/>
                            </a:schemeClr>
                          </a:solidFill>
                          <a:latin typeface="Futura Medium" pitchFamily="2" charset="0"/>
                          <a:cs typeface="Times New Roman" charset="0"/>
                        </a:rPr>
                        <a:t>Update IPSC with current accepted well test data</a:t>
                      </a: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kern="1200" dirty="0" err="1">
                          <a:solidFill>
                            <a:schemeClr val="dk1"/>
                          </a:solidFill>
                          <a:latin typeface="+mn-lt"/>
                          <a:ea typeface="+mn-ea"/>
                          <a:cs typeface="+mn-cs"/>
                        </a:rPr>
                        <a:t>Mamoke</a:t>
                      </a:r>
                      <a:r>
                        <a:rPr lang="en-CA" sz="1100" kern="1200" dirty="0">
                          <a:solidFill>
                            <a:schemeClr val="dk1"/>
                          </a:solidFill>
                          <a:latin typeface="+mn-lt"/>
                          <a:ea typeface="+mn-ea"/>
                          <a:cs typeface="+mn-cs"/>
                        </a:rPr>
                        <a:t> A.</a:t>
                      </a:r>
                    </a:p>
                  </a:txBody>
                  <a:tcPr marL="90000" marR="90000" marT="46800" marB="46800"/>
                </a:tc>
                <a:tc>
                  <a:txBody>
                    <a:bodyPr/>
                    <a:lstStyle/>
                    <a:p>
                      <a:pPr marL="87313" marR="0" lvl="0" indent="-87313" algn="l" defTabSz="914400" rtl="0" eaLnBrk="1" fontAlgn="auto" latinLnBrk="0" hangingPunct="1">
                        <a:lnSpc>
                          <a:spcPct val="100000"/>
                        </a:lnSpc>
                        <a:spcBef>
                          <a:spcPts val="0"/>
                        </a:spcBef>
                        <a:spcAft>
                          <a:spcPts val="0"/>
                        </a:spcAft>
                        <a:buClrTx/>
                        <a:buSzTx/>
                        <a:buFontTx/>
                        <a:buNone/>
                        <a:tabLst/>
                        <a:defRPr/>
                      </a:pPr>
                      <a:r>
                        <a:rPr lang="en-CA" sz="1100" dirty="0">
                          <a:latin typeface="+mn-lt"/>
                          <a:ea typeface="Calibri"/>
                          <a:cs typeface="Times New Roman"/>
                        </a:rPr>
                        <a:t>IAP SD/TNP</a:t>
                      </a:r>
                    </a:p>
                  </a:txBody>
                  <a:tcPr marL="90000" marR="90000" marT="46800" marB="46800"/>
                </a:tc>
                <a:tc>
                  <a:txBody>
                    <a:bodyPr/>
                    <a:lstStyle/>
                    <a:p>
                      <a:pPr marL="87313" indent="-87313" algn="l" defTabSz="914400" rtl="0" eaLnBrk="1" latinLnBrk="0" hangingPunct="1">
                        <a:spcAft>
                          <a:spcPts val="0"/>
                        </a:spcAft>
                      </a:pPr>
                      <a:endParaRPr lang="en-CA" sz="1100" kern="1200" dirty="0">
                        <a:solidFill>
                          <a:schemeClr val="dk1"/>
                        </a:solidFill>
                        <a:latin typeface="+mn-lt"/>
                        <a:ea typeface="Calibri"/>
                        <a:cs typeface="Times New Roman"/>
                      </a:endParaRPr>
                    </a:p>
                  </a:txBody>
                  <a:tcPr marL="90000" marR="90000" marT="46800" marB="46800"/>
                </a:tc>
                <a:tc>
                  <a:txBody>
                    <a:bodyPr/>
                    <a:lstStyle/>
                    <a:p>
                      <a:pPr>
                        <a:buFont typeface="Arial" pitchFamily="34" charset="0"/>
                        <a:buNone/>
                      </a:pPr>
                      <a:endParaRPr lang="en-US" sz="900" dirty="0">
                        <a:solidFill>
                          <a:schemeClr val="tx1"/>
                        </a:solidFill>
                        <a:latin typeface="+mn-lt"/>
                      </a:endParaRPr>
                    </a:p>
                  </a:txBody>
                  <a:tcPr anchor="ctr">
                    <a:solidFill>
                      <a:srgbClr val="C00000"/>
                    </a:solidFill>
                  </a:tcPr>
                </a:tc>
                <a:extLst>
                  <a:ext uri="{0D108BD9-81ED-4DB2-BD59-A6C34878D82A}">
                    <a16:rowId xmlns:a16="http://schemas.microsoft.com/office/drawing/2014/main" val="10003"/>
                  </a:ext>
                </a:extLst>
              </a:tr>
              <a:tr h="426953">
                <a:tc>
                  <a:txBody>
                    <a:bodyPr/>
                    <a:lstStyle/>
                    <a:p>
                      <a:pPr marL="0"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lumMod val="50000"/>
                          </a:schemeClr>
                        </a:solidFill>
                        <a:latin typeface="Futura Medium" pitchFamily="2" charset="0"/>
                        <a:cs typeface="Times New Roman" charset="0"/>
                      </a:endParaRPr>
                    </a:p>
                  </a:txBody>
                  <a:tcPr marL="90000" marR="90000" marT="46800" marB="46800"/>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chemeClr val="dk1"/>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mn-lt"/>
                      </a:endParaRPr>
                    </a:p>
                  </a:txBody>
                  <a:tcPr anchor="ctr">
                    <a:solidFill>
                      <a:schemeClr val="bg1">
                        <a:lumMod val="85000"/>
                      </a:schemeClr>
                    </a:solidFill>
                  </a:tcPr>
                </a:tc>
                <a:extLst>
                  <a:ext uri="{0D108BD9-81ED-4DB2-BD59-A6C34878D82A}">
                    <a16:rowId xmlns:a16="http://schemas.microsoft.com/office/drawing/2014/main" val="10004"/>
                  </a:ext>
                </a:extLst>
              </a:tr>
              <a:tr h="327624">
                <a:tc>
                  <a:txBody>
                    <a:bodyPr/>
                    <a:lstStyle/>
                    <a:p>
                      <a:pPr marL="0"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lumMod val="50000"/>
                          </a:schemeClr>
                        </a:solidFill>
                        <a:latin typeface="Futura Medium" pitchFamily="2" charset="0"/>
                        <a:cs typeface="Times New Roman" charset="0"/>
                      </a:endParaRPr>
                    </a:p>
                  </a:txBody>
                  <a:tcPr marL="90000" marR="90000" marT="46800" marB="46800"/>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chemeClr val="dk1"/>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dirty="0">
                        <a:solidFill>
                          <a:schemeClr val="tx1"/>
                        </a:solidFill>
                        <a:latin typeface="+mn-lt"/>
                      </a:endParaRPr>
                    </a:p>
                  </a:txBody>
                  <a:tcPr anchor="ctr">
                    <a:solidFill>
                      <a:schemeClr val="bg1">
                        <a:lumMod val="85000"/>
                      </a:schemeClr>
                    </a:solidFill>
                  </a:tcPr>
                </a:tc>
                <a:extLst>
                  <a:ext uri="{0D108BD9-81ED-4DB2-BD59-A6C34878D82A}">
                    <a16:rowId xmlns:a16="http://schemas.microsoft.com/office/drawing/2014/main" val="10005"/>
                  </a:ext>
                </a:extLst>
              </a:tr>
              <a:tr h="327624">
                <a:tc>
                  <a:txBody>
                    <a:bodyPr/>
                    <a:lstStyle/>
                    <a:p>
                      <a:pPr marL="0"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chemeClr val="dk1"/>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tx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06"/>
                  </a:ext>
                </a:extLst>
              </a:tr>
              <a:tr h="327624">
                <a:tc>
                  <a:txBody>
                    <a:bodyPr/>
                    <a:lstStyle/>
                    <a:p>
                      <a:pPr marL="0"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chemeClr val="dk1"/>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tx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07"/>
                  </a:ext>
                </a:extLst>
              </a:tr>
              <a:tr h="327624">
                <a:tc>
                  <a:txBody>
                    <a:bodyPr/>
                    <a:lstStyle/>
                    <a:p>
                      <a:pPr marL="0"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lumMod val="50000"/>
                          </a:schemeClr>
                        </a:solidFill>
                        <a:latin typeface="Futura Medium" pitchFamily="2" charset="0"/>
                        <a:cs typeface="Times New Roman" charset="0"/>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1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chemeClr val="dk1"/>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tx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08"/>
                  </a:ext>
                </a:extLst>
              </a:tr>
              <a:tr h="327624">
                <a:tc>
                  <a:txBody>
                    <a:bodyPr/>
                    <a:lstStyle/>
                    <a:p>
                      <a:pPr marL="0"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lumMod val="50000"/>
                          </a:schemeClr>
                        </a:solidFill>
                        <a:latin typeface="Futura Medium" pitchFamily="2" charset="0"/>
                        <a:cs typeface="Times New Roman" charset="0"/>
                      </a:endParaRPr>
                    </a:p>
                  </a:txBody>
                  <a:tcPr marL="90000" marR="90000" marT="46800" marB="46800"/>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chemeClr val="dk1"/>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tx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09"/>
                  </a:ext>
                </a:extLst>
              </a:tr>
              <a:tr h="327624">
                <a:tc>
                  <a:txBody>
                    <a:bodyPr/>
                    <a:lstStyle/>
                    <a:p>
                      <a:pPr marL="0"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lumMod val="50000"/>
                          </a:schemeClr>
                        </a:solidFill>
                        <a:latin typeface="Futura Medium" pitchFamily="2" charset="0"/>
                        <a:cs typeface="Times New Roman" charset="0"/>
                      </a:endParaRPr>
                    </a:p>
                  </a:txBody>
                  <a:tcPr marL="90000" marR="90000" marT="46800" marB="46800"/>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tc>
                <a:tc>
                  <a:txBody>
                    <a:bodyPr/>
                    <a:lstStyle/>
                    <a:p>
                      <a:pPr marL="87313" marR="0" indent="-87313" algn="l" defTabSz="914400" rtl="0" eaLnBrk="1" fontAlgn="auto" latinLnBrk="0" hangingPunct="1">
                        <a:lnSpc>
                          <a:spcPct val="100000"/>
                        </a:lnSpc>
                        <a:spcBef>
                          <a:spcPts val="0"/>
                        </a:spcBef>
                        <a:spcAft>
                          <a:spcPts val="0"/>
                        </a:spcAft>
                        <a:buClrTx/>
                        <a:buSzTx/>
                        <a:buFontTx/>
                        <a:buNone/>
                        <a:tabLst/>
                        <a:defRPr/>
                      </a:pPr>
                      <a:endParaRPr lang="en-CA" sz="1100" kern="1200" dirty="0">
                        <a:solidFill>
                          <a:schemeClr val="dk1"/>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10"/>
                  </a:ext>
                </a:extLst>
              </a:tr>
              <a:tr h="327624">
                <a:tc>
                  <a:txBody>
                    <a:bodyPr/>
                    <a:lstStyle/>
                    <a:p>
                      <a:pPr algn="l">
                        <a:spcAft>
                          <a:spcPts val="0"/>
                        </a:spcAft>
                      </a:pP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1100" kern="1200" dirty="0">
                        <a:solidFill>
                          <a:schemeClr val="tx1">
                            <a:lumMod val="50000"/>
                          </a:schemeClr>
                        </a:solidFill>
                        <a:latin typeface="Futura Medium" pitchFamily="2" charset="0"/>
                        <a:ea typeface="+mn-ea"/>
                        <a:cs typeface="Times New Roman" charset="0"/>
                      </a:endParaRPr>
                    </a:p>
                  </a:txBody>
                  <a:tcPr marL="90000" marR="90000" marT="46800" marB="46800"/>
                </a:tc>
                <a:tc>
                  <a:txBody>
                    <a:bodyPr/>
                    <a:lstStyle/>
                    <a:p>
                      <a:pPr marL="0" indent="0" algn="l" defTabSz="914400" rtl="0" eaLnBrk="1" latinLnBrk="0" hangingPunct="1">
                        <a:spcAft>
                          <a:spcPts val="0"/>
                        </a:spcAft>
                      </a:pPr>
                      <a:endParaRPr lang="en-CA" sz="1100" kern="1200" dirty="0">
                        <a:solidFill>
                          <a:schemeClr val="tx1">
                            <a:lumMod val="50000"/>
                          </a:schemeClr>
                        </a:solidFill>
                        <a:latin typeface="Futura Medium" pitchFamily="2" charset="0"/>
                        <a:ea typeface="+mn-ea"/>
                        <a:cs typeface="Times New Roman" charset="0"/>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marR="0" lvl="0" indent="-87313" algn="l" defTabSz="914400" rtl="0" eaLnBrk="1" fontAlgn="auto" latinLnBrk="0" hangingPunct="1">
                        <a:lnSpc>
                          <a:spcPct val="100000"/>
                        </a:lnSpc>
                        <a:spcBef>
                          <a:spcPts val="0"/>
                        </a:spcBef>
                        <a:spcAft>
                          <a:spcPts val="0"/>
                        </a:spcAft>
                        <a:buClrTx/>
                        <a:buSzTx/>
                        <a:buFontTx/>
                        <a:buNone/>
                        <a:tabLst/>
                        <a:defRPr/>
                      </a:pPr>
                      <a:endParaRPr lang="en-CA" sz="1100" kern="1200" dirty="0">
                        <a:solidFill>
                          <a:schemeClr val="dk1"/>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11"/>
                  </a:ext>
                </a:extLst>
              </a:tr>
              <a:tr h="327624">
                <a:tc>
                  <a:txBody>
                    <a:bodyPr/>
                    <a:lstStyle/>
                    <a:p>
                      <a:pPr marL="14288" indent="-28575" algn="l">
                        <a:spcAft>
                          <a:spcPts val="0"/>
                        </a:spcAft>
                      </a:pPr>
                      <a:endParaRPr lang="en-CA" sz="900" dirty="0">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100" kern="1200" dirty="0">
                        <a:solidFill>
                          <a:schemeClr val="dk1"/>
                        </a:solidFill>
                        <a:latin typeface="+mn-lt"/>
                        <a:ea typeface="+mn-ea"/>
                        <a:cs typeface="+mn-cs"/>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100" kern="1200" dirty="0">
                        <a:solidFill>
                          <a:schemeClr val="dk1"/>
                        </a:solidFill>
                        <a:latin typeface="+mn-lt"/>
                        <a:ea typeface="+mn-ea"/>
                        <a:cs typeface="+mn-cs"/>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100" kern="1200" dirty="0">
                        <a:solidFill>
                          <a:schemeClr val="dk1"/>
                        </a:solidFill>
                        <a:latin typeface="+mn-lt"/>
                        <a:ea typeface="+mn-ea"/>
                        <a:cs typeface="+mn-cs"/>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16"/>
                  </a:ext>
                </a:extLst>
              </a:tr>
              <a:tr h="327624">
                <a:tc>
                  <a:txBody>
                    <a:bodyPr/>
                    <a:lstStyle/>
                    <a:p>
                      <a:pPr marL="14288" marR="0" lvl="0" indent="-28575" algn="l" defTabSz="914400" rtl="0" eaLnBrk="1" fontAlgn="auto" latinLnBrk="0" hangingPunct="1">
                        <a:lnSpc>
                          <a:spcPct val="100000"/>
                        </a:lnSpc>
                        <a:spcBef>
                          <a:spcPts val="0"/>
                        </a:spcBef>
                        <a:spcAft>
                          <a:spcPts val="0"/>
                        </a:spcAft>
                        <a:buClrTx/>
                        <a:buSzTx/>
                        <a:buFontTx/>
                        <a:buNone/>
                        <a:tabLst/>
                        <a:defRPr/>
                      </a:pPr>
                      <a:endParaRPr lang="en-CA" sz="900" dirty="0">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100" kern="1200" dirty="0">
                        <a:solidFill>
                          <a:schemeClr val="dk1"/>
                        </a:solidFill>
                        <a:latin typeface="+mn-lt"/>
                        <a:ea typeface="+mn-ea"/>
                        <a:cs typeface="+mn-cs"/>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100" kern="1200" dirty="0">
                        <a:solidFill>
                          <a:schemeClr val="dk1"/>
                        </a:solidFill>
                        <a:latin typeface="+mn-lt"/>
                        <a:ea typeface="+mn-ea"/>
                        <a:cs typeface="+mn-cs"/>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100" kern="1200" dirty="0">
                        <a:solidFill>
                          <a:schemeClr val="dk1"/>
                        </a:solidFill>
                        <a:latin typeface="+mn-lt"/>
                        <a:ea typeface="+mn-ea"/>
                        <a:cs typeface="+mn-cs"/>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848500239"/>
                  </a:ext>
                </a:extLst>
              </a:tr>
            </a:tbl>
          </a:graphicData>
        </a:graphic>
      </p:graphicFrame>
      <p:grpSp>
        <p:nvGrpSpPr>
          <p:cNvPr id="3" name="Group 9"/>
          <p:cNvGrpSpPr/>
          <p:nvPr/>
        </p:nvGrpSpPr>
        <p:grpSpPr>
          <a:xfrm>
            <a:off x="4223792" y="6525778"/>
            <a:ext cx="4176712" cy="215900"/>
            <a:chOff x="3059758" y="6525778"/>
            <a:chExt cx="4176712" cy="215900"/>
          </a:xfrm>
        </p:grpSpPr>
        <p:sp>
          <p:nvSpPr>
            <p:cNvPr id="11" name="Rectangle 10"/>
            <p:cNvSpPr/>
            <p:nvPr/>
          </p:nvSpPr>
          <p:spPr bwMode="auto">
            <a:xfrm>
              <a:off x="3851920" y="6525778"/>
              <a:ext cx="792162" cy="2159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595959"/>
                  </a:solidFill>
                </a:rPr>
                <a:t>On track</a:t>
              </a:r>
            </a:p>
          </p:txBody>
        </p:sp>
        <p:sp>
          <p:nvSpPr>
            <p:cNvPr id="12" name="Rectangle 11"/>
            <p:cNvSpPr/>
            <p:nvPr/>
          </p:nvSpPr>
          <p:spPr bwMode="auto">
            <a:xfrm>
              <a:off x="4715520" y="6525778"/>
              <a:ext cx="792162" cy="215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595959"/>
                  </a:solidFill>
                </a:rPr>
                <a:t>At risk</a:t>
              </a:r>
            </a:p>
          </p:txBody>
        </p:sp>
        <p:sp>
          <p:nvSpPr>
            <p:cNvPr id="13" name="Rectangle 12"/>
            <p:cNvSpPr/>
            <p:nvPr/>
          </p:nvSpPr>
          <p:spPr bwMode="auto">
            <a:xfrm>
              <a:off x="5580707" y="6525778"/>
              <a:ext cx="792163"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FFFFFF"/>
                  </a:solidFill>
                </a:rPr>
                <a:t>Delayed</a:t>
              </a:r>
            </a:p>
          </p:txBody>
        </p:sp>
        <p:sp>
          <p:nvSpPr>
            <p:cNvPr id="14" name="Rectangle 13"/>
            <p:cNvSpPr/>
            <p:nvPr/>
          </p:nvSpPr>
          <p:spPr bwMode="auto">
            <a:xfrm>
              <a:off x="6444307" y="6525778"/>
              <a:ext cx="792163" cy="215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FFFFFF"/>
                  </a:solidFill>
                </a:rPr>
                <a:t>Completed</a:t>
              </a:r>
            </a:p>
          </p:txBody>
        </p:sp>
        <p:sp>
          <p:nvSpPr>
            <p:cNvPr id="15" name="5-Point Star 14"/>
            <p:cNvSpPr/>
            <p:nvPr/>
          </p:nvSpPr>
          <p:spPr>
            <a:xfrm>
              <a:off x="3131840" y="6561720"/>
              <a:ext cx="144016" cy="14401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bwMode="auto">
            <a:xfrm>
              <a:off x="3059758" y="6525778"/>
              <a:ext cx="792162"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595959"/>
                  </a:solidFill>
                </a:rPr>
                <a:t>New</a:t>
              </a:r>
            </a:p>
          </p:txBody>
        </p:sp>
      </p:grpSp>
    </p:spTree>
    <p:extLst>
      <p:ext uri="{BB962C8B-B14F-4D97-AF65-F5344CB8AC3E}">
        <p14:creationId xmlns:p14="http://schemas.microsoft.com/office/powerpoint/2010/main" val="25141251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Bi-Weekly Cadence Commitment Template Next 14days</a:t>
            </a:r>
            <a:endParaRPr lang="en-CA" sz="3200" dirty="0"/>
          </a:p>
        </p:txBody>
      </p:sp>
      <p:graphicFrame>
        <p:nvGraphicFramePr>
          <p:cNvPr id="4" name="Table 3"/>
          <p:cNvGraphicFramePr>
            <a:graphicFrameLocks noGrp="1"/>
          </p:cNvGraphicFramePr>
          <p:nvPr>
            <p:extLst>
              <p:ext uri="{D42A27DB-BD31-4B8C-83A1-F6EECF244321}">
                <p14:modId xmlns:p14="http://schemas.microsoft.com/office/powerpoint/2010/main" val="1790008043"/>
              </p:ext>
            </p:extLst>
          </p:nvPr>
        </p:nvGraphicFramePr>
        <p:xfrm>
          <a:off x="1631950" y="823905"/>
          <a:ext cx="8568508" cy="5629430"/>
        </p:xfrm>
        <a:graphic>
          <a:graphicData uri="http://schemas.openxmlformats.org/drawingml/2006/table">
            <a:tbl>
              <a:tblPr firstRow="1" bandRow="1">
                <a:tableStyleId>{5C22544A-7EE6-4342-B048-85BDC9FD1C3A}</a:tableStyleId>
              </a:tblPr>
              <a:tblGrid>
                <a:gridCol w="583842">
                  <a:extLst>
                    <a:ext uri="{9D8B030D-6E8A-4147-A177-3AD203B41FA5}">
                      <a16:colId xmlns:a16="http://schemas.microsoft.com/office/drawing/2014/main" val="20000"/>
                    </a:ext>
                  </a:extLst>
                </a:gridCol>
                <a:gridCol w="4479202">
                  <a:extLst>
                    <a:ext uri="{9D8B030D-6E8A-4147-A177-3AD203B41FA5}">
                      <a16:colId xmlns:a16="http://schemas.microsoft.com/office/drawing/2014/main" val="20001"/>
                    </a:ext>
                  </a:extLst>
                </a:gridCol>
                <a:gridCol w="908824">
                  <a:extLst>
                    <a:ext uri="{9D8B030D-6E8A-4147-A177-3AD203B41FA5}">
                      <a16:colId xmlns:a16="http://schemas.microsoft.com/office/drawing/2014/main" val="20002"/>
                    </a:ext>
                  </a:extLst>
                </a:gridCol>
                <a:gridCol w="940454">
                  <a:extLst>
                    <a:ext uri="{9D8B030D-6E8A-4147-A177-3AD203B41FA5}">
                      <a16:colId xmlns:a16="http://schemas.microsoft.com/office/drawing/2014/main" val="20003"/>
                    </a:ext>
                  </a:extLst>
                </a:gridCol>
                <a:gridCol w="747362">
                  <a:extLst>
                    <a:ext uri="{9D8B030D-6E8A-4147-A177-3AD203B41FA5}">
                      <a16:colId xmlns:a16="http://schemas.microsoft.com/office/drawing/2014/main" val="20004"/>
                    </a:ext>
                  </a:extLst>
                </a:gridCol>
                <a:gridCol w="908824">
                  <a:extLst>
                    <a:ext uri="{9D8B030D-6E8A-4147-A177-3AD203B41FA5}">
                      <a16:colId xmlns:a16="http://schemas.microsoft.com/office/drawing/2014/main" val="20005"/>
                    </a:ext>
                  </a:extLst>
                </a:gridCol>
              </a:tblGrid>
              <a:tr h="3874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No.</a:t>
                      </a:r>
                      <a:endParaRPr lang="en-CA" sz="9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mn-ea"/>
                          <a:cs typeface="+mn-cs"/>
                        </a:rPr>
                        <a:t>Action</a:t>
                      </a:r>
                      <a:endParaRPr lang="en-CA" sz="11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mn-ea"/>
                          <a:cs typeface="+mn-cs"/>
                        </a:rPr>
                        <a:t>Action</a:t>
                      </a:r>
                      <a:r>
                        <a:rPr lang="en-US" sz="1100" b="1" kern="1200" baseline="0" dirty="0">
                          <a:solidFill>
                            <a:schemeClr val="tx1"/>
                          </a:solidFill>
                          <a:latin typeface="+mn-lt"/>
                          <a:ea typeface="+mn-ea"/>
                          <a:cs typeface="+mn-cs"/>
                        </a:rPr>
                        <a:t> Party</a:t>
                      </a:r>
                      <a:endParaRPr lang="en-US" sz="1100" b="1"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mn-ea"/>
                          <a:cs typeface="+mn-cs"/>
                        </a:rPr>
                        <a:t>Threat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mn-ea"/>
                          <a:cs typeface="+mn-cs"/>
                        </a:rPr>
                        <a:t>Due Date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mn-ea"/>
                          <a:cs typeface="+mn-cs"/>
                        </a:rPr>
                        <a:t>Status</a:t>
                      </a:r>
                    </a:p>
                  </a:txBody>
                  <a:tcPr anchor="ctr"/>
                </a:tc>
                <a:extLst>
                  <a:ext uri="{0D108BD9-81ED-4DB2-BD59-A6C34878D82A}">
                    <a16:rowId xmlns:a16="http://schemas.microsoft.com/office/drawing/2014/main" val="10000"/>
                  </a:ext>
                </a:extLst>
              </a:tr>
              <a:tr h="327624">
                <a:tc>
                  <a:txBody>
                    <a:bodyPr/>
                    <a:lstStyle/>
                    <a:p>
                      <a:pPr algn="l">
                        <a:spcAft>
                          <a:spcPts val="0"/>
                        </a:spcAft>
                      </a:pPr>
                      <a:r>
                        <a:rPr lang="en-CA" sz="900" dirty="0">
                          <a:solidFill>
                            <a:srgbClr val="595959"/>
                          </a:solidFill>
                          <a:latin typeface="+mn-lt"/>
                          <a:ea typeface="Calibri"/>
                          <a:cs typeface="Times New Roman"/>
                        </a:rPr>
                        <a:t>10-4.1</a:t>
                      </a:r>
                      <a:endParaRPr lang="en-CA" sz="900" dirty="0">
                        <a:latin typeface="+mn-lt"/>
                        <a:ea typeface="Calibri"/>
                        <a:cs typeface="Times New Roman"/>
                      </a:endParaRP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lumMod val="50000"/>
                            </a:schemeClr>
                          </a:solidFill>
                          <a:latin typeface="Futura Medium" pitchFamily="2" charset="0"/>
                          <a:cs typeface="Times New Roman" charset="0"/>
                        </a:rPr>
                        <a:t>Test 8  nos. wells using Test Separator 1</a:t>
                      </a:r>
                    </a:p>
                  </a:txBody>
                  <a:tcPr marL="90000" marR="90000" marT="46800" marB="46800"/>
                </a:tc>
                <a:tc>
                  <a:txBody>
                    <a:bodyPr/>
                    <a:lstStyle/>
                    <a:p>
                      <a:pPr marL="0" indent="0">
                        <a:spcAft>
                          <a:spcPts val="0"/>
                        </a:spcAft>
                      </a:pPr>
                      <a:r>
                        <a:rPr lang="en-CA" sz="1100" kern="1200" dirty="0" err="1">
                          <a:solidFill>
                            <a:schemeClr val="dk1"/>
                          </a:solidFill>
                          <a:latin typeface="+mn-lt"/>
                          <a:ea typeface="+mn-ea"/>
                          <a:cs typeface="+mn-cs"/>
                        </a:rPr>
                        <a:t>Nwoke</a:t>
                      </a:r>
                      <a:r>
                        <a:rPr lang="en-CA" sz="1100" kern="1200" dirty="0">
                          <a:solidFill>
                            <a:schemeClr val="dk1"/>
                          </a:solidFill>
                          <a:latin typeface="+mn-lt"/>
                          <a:ea typeface="+mn-ea"/>
                          <a:cs typeface="+mn-cs"/>
                        </a:rPr>
                        <a:t> S</a:t>
                      </a:r>
                    </a:p>
                  </a:txBody>
                  <a:tcPr marL="90000" marR="90000" marT="46800" marB="46800"/>
                </a:tc>
                <a:tc>
                  <a:txBody>
                    <a:bodyPr/>
                    <a:lstStyle/>
                    <a:p>
                      <a:pPr marL="87313" indent="-87313" algn="l">
                        <a:spcAft>
                          <a:spcPts val="0"/>
                        </a:spcAft>
                      </a:pPr>
                      <a:r>
                        <a:rPr lang="en-CA" sz="1100" dirty="0">
                          <a:latin typeface="+mn-lt"/>
                          <a:ea typeface="Calibri"/>
                          <a:cs typeface="Times New Roman"/>
                        </a:rPr>
                        <a:t>MER</a:t>
                      </a:r>
                    </a:p>
                  </a:txBody>
                  <a:tcPr marL="90000" marR="90000" marT="46800" marB="46800" anchor="ctr"/>
                </a:tc>
                <a:tc>
                  <a:txBody>
                    <a:bodyPr/>
                    <a:lstStyle/>
                    <a:p>
                      <a:pPr marL="87313" indent="-87313" algn="l">
                        <a:spcAft>
                          <a:spcPts val="0"/>
                        </a:spcAft>
                      </a:pPr>
                      <a:endParaRPr lang="en-CA" sz="1100" dirty="0">
                        <a:solidFill>
                          <a:schemeClr val="tx1"/>
                        </a:solidFill>
                        <a:latin typeface="+mn-lt"/>
                        <a:ea typeface="Calibri"/>
                        <a:cs typeface="Times New Roman"/>
                      </a:endParaRPr>
                    </a:p>
                  </a:txBody>
                  <a:tcPr marL="90000" marR="90000" marT="46800" marB="468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01"/>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10-4.2</a:t>
                      </a: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lumMod val="50000"/>
                            </a:schemeClr>
                          </a:solidFill>
                          <a:latin typeface="Futura Medium" pitchFamily="2" charset="0"/>
                          <a:ea typeface="+mn-ea"/>
                          <a:cs typeface="Times New Roman" charset="0"/>
                        </a:rPr>
                        <a:t>Validate the 8 nos. tested wells</a:t>
                      </a:r>
                    </a:p>
                  </a:txBody>
                  <a:tcPr marL="90000" marR="90000" marT="46800" marB="46800"/>
                </a:tc>
                <a:tc>
                  <a:txBody>
                    <a:bodyPr/>
                    <a:lstStyle/>
                    <a:p>
                      <a:pPr marL="0" indent="0" algn="l" defTabSz="914400" rtl="0" eaLnBrk="1" latinLnBrk="0" hangingPunct="1">
                        <a:spcAft>
                          <a:spcPts val="0"/>
                        </a:spcAft>
                      </a:pPr>
                      <a:r>
                        <a:rPr lang="en-CA" sz="1100" kern="1200" dirty="0" err="1">
                          <a:solidFill>
                            <a:schemeClr val="dk1"/>
                          </a:solidFill>
                          <a:latin typeface="+mn-lt"/>
                          <a:ea typeface="+mn-ea"/>
                          <a:cs typeface="+mn-cs"/>
                        </a:rPr>
                        <a:t>Mamoke</a:t>
                      </a:r>
                      <a:r>
                        <a:rPr lang="en-CA" sz="1100" kern="1200" dirty="0">
                          <a:solidFill>
                            <a:schemeClr val="dk1"/>
                          </a:solidFill>
                          <a:latin typeface="+mn-lt"/>
                          <a:ea typeface="+mn-ea"/>
                          <a:cs typeface="+mn-cs"/>
                        </a:rPr>
                        <a:t> A.</a:t>
                      </a:r>
                    </a:p>
                  </a:txBody>
                  <a:tcPr marL="90000" marR="90000" marT="46800" marB="46800"/>
                </a:tc>
                <a:tc>
                  <a:txBody>
                    <a:bodyPr/>
                    <a:lstStyle/>
                    <a:p>
                      <a:pPr marL="87313" marR="0" lvl="0" indent="-87313" algn="l"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a:ln>
                            <a:noFill/>
                          </a:ln>
                          <a:solidFill>
                            <a:prstClr val="black"/>
                          </a:solidFill>
                          <a:effectLst/>
                          <a:uLnTx/>
                          <a:uFillTx/>
                          <a:latin typeface="Calibri"/>
                          <a:ea typeface="Calibri"/>
                          <a:cs typeface="Times New Roman"/>
                        </a:rPr>
                        <a:t>MER</a:t>
                      </a:r>
                      <a:endParaRPr kumimoji="0" lang="en-CA" sz="1100" b="0" i="0" u="none" strike="noStrike" kern="1200" cap="none" spc="0" normalizeH="0" baseline="0" noProof="0" dirty="0">
                        <a:ln>
                          <a:noFill/>
                        </a:ln>
                        <a:solidFill>
                          <a:prstClr val="black"/>
                        </a:solidFill>
                        <a:effectLst/>
                        <a:uLnTx/>
                        <a:uFillTx/>
                        <a:latin typeface="Calibri"/>
                        <a:ea typeface="Calibri"/>
                        <a:cs typeface="Times New Roman"/>
                      </a:endParaRPr>
                    </a:p>
                  </a:txBody>
                  <a:tcPr marL="90000" marR="90000" marT="46800" marB="46800" anchor="ctr"/>
                </a:tc>
                <a:tc>
                  <a:txBody>
                    <a:bodyPr/>
                    <a:lstStyle/>
                    <a:p>
                      <a:pPr marL="87313" indent="-87313" algn="l">
                        <a:spcAft>
                          <a:spcPts val="0"/>
                        </a:spcAft>
                      </a:pPr>
                      <a:endParaRPr lang="en-CA" sz="1100" dirty="0">
                        <a:solidFill>
                          <a:schemeClr val="tx1"/>
                        </a:solidFill>
                        <a:latin typeface="+mn-lt"/>
                        <a:ea typeface="Calibri"/>
                        <a:cs typeface="Times New Roman"/>
                      </a:endParaRPr>
                    </a:p>
                  </a:txBody>
                  <a:tcPr marL="90000" marR="90000" marT="46800" marB="4680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100" dirty="0">
                        <a:latin typeface="+mn-lt"/>
                      </a:endParaRPr>
                    </a:p>
                  </a:txBody>
                  <a:tcPr anchor="ctr">
                    <a:solidFill>
                      <a:schemeClr val="bg1">
                        <a:lumMod val="85000"/>
                      </a:schemeClr>
                    </a:solidFill>
                  </a:tcPr>
                </a:tc>
                <a:extLst>
                  <a:ext uri="{0D108BD9-81ED-4DB2-BD59-A6C34878D82A}">
                    <a16:rowId xmlns:a16="http://schemas.microsoft.com/office/drawing/2014/main" val="10002"/>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10-4.3</a:t>
                      </a: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lumMod val="50000"/>
                            </a:schemeClr>
                          </a:solidFill>
                          <a:latin typeface="Futura Medium" pitchFamily="2" charset="0"/>
                          <a:ea typeface="+mn-ea"/>
                          <a:cs typeface="Times New Roman" charset="0"/>
                        </a:rPr>
                        <a:t>Update IPSC with current accepted well test data</a:t>
                      </a: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kern="1200" dirty="0" err="1">
                          <a:solidFill>
                            <a:schemeClr val="dk1"/>
                          </a:solidFill>
                          <a:latin typeface="+mn-lt"/>
                          <a:ea typeface="+mn-ea"/>
                          <a:cs typeface="+mn-cs"/>
                        </a:rPr>
                        <a:t>Mamoke</a:t>
                      </a:r>
                      <a:r>
                        <a:rPr lang="en-CA" sz="1100" kern="1200" dirty="0">
                          <a:solidFill>
                            <a:schemeClr val="dk1"/>
                          </a:solidFill>
                          <a:latin typeface="+mn-lt"/>
                          <a:ea typeface="+mn-ea"/>
                          <a:cs typeface="+mn-cs"/>
                        </a:rPr>
                        <a:t> A.</a:t>
                      </a:r>
                    </a:p>
                  </a:txBody>
                  <a:tcPr marL="90000" marR="90000" marT="46800" marB="46800"/>
                </a:tc>
                <a:tc>
                  <a:txBody>
                    <a:bodyPr/>
                    <a:lstStyle/>
                    <a:p>
                      <a:pPr marL="87313" marR="0" lvl="0" indent="-87313" algn="l"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black"/>
                          </a:solidFill>
                          <a:effectLst/>
                          <a:uLnTx/>
                          <a:uFillTx/>
                          <a:latin typeface="Calibri"/>
                          <a:ea typeface="Calibri"/>
                          <a:cs typeface="Times New Roman"/>
                        </a:rPr>
                        <a:t>MER</a:t>
                      </a:r>
                    </a:p>
                  </a:txBody>
                  <a:tcPr marL="90000" marR="90000" marT="46800" marB="46800" anchor="ctr"/>
                </a:tc>
                <a:tc>
                  <a:txBody>
                    <a:bodyPr/>
                    <a:lstStyle/>
                    <a:p>
                      <a:pPr marL="87313" indent="-87313" algn="l">
                        <a:spcAft>
                          <a:spcPts val="0"/>
                        </a:spcAft>
                      </a:pPr>
                      <a:endParaRPr lang="en-CA" sz="1100" dirty="0">
                        <a:solidFill>
                          <a:schemeClr val="tx1"/>
                        </a:solidFill>
                        <a:latin typeface="+mn-lt"/>
                        <a:ea typeface="Calibri"/>
                        <a:cs typeface="Times New Roman"/>
                      </a:endParaRPr>
                    </a:p>
                  </a:txBody>
                  <a:tcPr marL="90000" marR="90000" marT="46800" marB="46800"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100" dirty="0">
                        <a:latin typeface="+mn-lt"/>
                      </a:endParaRPr>
                    </a:p>
                  </a:txBody>
                  <a:tcPr anchor="ctr">
                    <a:solidFill>
                      <a:schemeClr val="bg1">
                        <a:lumMod val="85000"/>
                      </a:schemeClr>
                    </a:solidFill>
                  </a:tcPr>
                </a:tc>
                <a:extLst>
                  <a:ext uri="{0D108BD9-81ED-4DB2-BD59-A6C34878D82A}">
                    <a16:rowId xmlns:a16="http://schemas.microsoft.com/office/drawing/2014/main" val="10003"/>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10-4.4</a:t>
                      </a: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lumMod val="50000"/>
                            </a:schemeClr>
                          </a:solidFill>
                          <a:latin typeface="Futura Medium" pitchFamily="2" charset="0"/>
                          <a:ea typeface="+mn-ea"/>
                          <a:cs typeface="Times New Roman" charset="0"/>
                        </a:rPr>
                        <a:t>Review </a:t>
                      </a:r>
                      <a:r>
                        <a:rPr lang="en-GB" sz="1100" kern="1200" dirty="0" err="1">
                          <a:solidFill>
                            <a:schemeClr val="tx1">
                              <a:lumMod val="50000"/>
                            </a:schemeClr>
                          </a:solidFill>
                          <a:latin typeface="Futura Medium" pitchFamily="2" charset="0"/>
                          <a:ea typeface="+mn-ea"/>
                          <a:cs typeface="Times New Roman" charset="0"/>
                        </a:rPr>
                        <a:t>Gaslift</a:t>
                      </a:r>
                      <a:r>
                        <a:rPr lang="en-GB" sz="1100" kern="1200" dirty="0">
                          <a:solidFill>
                            <a:schemeClr val="tx1">
                              <a:lumMod val="50000"/>
                            </a:schemeClr>
                          </a:solidFill>
                          <a:latin typeface="Futura Medium" pitchFamily="2" charset="0"/>
                          <a:ea typeface="+mn-ea"/>
                          <a:cs typeface="Times New Roman" charset="0"/>
                        </a:rPr>
                        <a:t> Volumes for 4 nos. wells</a:t>
                      </a:r>
                    </a:p>
                  </a:txBody>
                  <a:tcPr marL="90000" marR="90000" marT="46800" marB="46800"/>
                </a:tc>
                <a:tc>
                  <a:txBody>
                    <a:bodyPr/>
                    <a:lstStyle/>
                    <a:p>
                      <a:pPr marL="0" indent="0" algn="l" defTabSz="914400" rtl="0" eaLnBrk="1" latinLnBrk="0" hangingPunct="1">
                        <a:spcAft>
                          <a:spcPts val="0"/>
                        </a:spcAft>
                      </a:pPr>
                      <a:r>
                        <a:rPr lang="en-CA" sz="1100" kern="1200" dirty="0" err="1">
                          <a:solidFill>
                            <a:schemeClr val="dk1"/>
                          </a:solidFill>
                          <a:latin typeface="+mn-lt"/>
                          <a:ea typeface="+mn-ea"/>
                          <a:cs typeface="+mn-cs"/>
                        </a:rPr>
                        <a:t>Aniemeke</a:t>
                      </a:r>
                      <a:r>
                        <a:rPr lang="en-CA" sz="1100" kern="1200" dirty="0">
                          <a:solidFill>
                            <a:schemeClr val="dk1"/>
                          </a:solidFill>
                          <a:latin typeface="+mn-lt"/>
                          <a:ea typeface="+mn-ea"/>
                          <a:cs typeface="+mn-cs"/>
                        </a:rPr>
                        <a:t> S.</a:t>
                      </a:r>
                    </a:p>
                  </a:txBody>
                  <a:tcPr marL="90000" marR="90000" marT="46800" marB="46800"/>
                </a:tc>
                <a:tc>
                  <a:txBody>
                    <a:bodyPr/>
                    <a:lstStyle/>
                    <a:p>
                      <a:pPr marL="87313" indent="-87313" algn="l" defTabSz="914400" rtl="0" eaLnBrk="1" latinLnBrk="0" hangingPunct="1">
                        <a:spcAft>
                          <a:spcPts val="0"/>
                        </a:spcAft>
                      </a:pPr>
                      <a:r>
                        <a:rPr lang="en-CA" sz="1100" kern="1200" dirty="0">
                          <a:solidFill>
                            <a:srgbClr val="595959"/>
                          </a:solidFill>
                          <a:latin typeface="+mn-lt"/>
                          <a:ea typeface="Calibri"/>
                          <a:cs typeface="Times New Roman"/>
                        </a:rPr>
                        <a:t>Nil</a:t>
                      </a:r>
                    </a:p>
                  </a:txBody>
                  <a:tcPr marL="90000" marR="90000" marT="46800" marB="46800" anchor="ctr"/>
                </a:tc>
                <a:tc>
                  <a:txBody>
                    <a:bodyPr/>
                    <a:lstStyle/>
                    <a:p>
                      <a:pPr marL="87313" marR="0" lvl="0" indent="-87313" algn="l" defTabSz="914400" rtl="0" eaLnBrk="1" fontAlgn="auto" latinLnBrk="0" hangingPunct="1">
                        <a:lnSpc>
                          <a:spcPct val="100000"/>
                        </a:lnSpc>
                        <a:spcBef>
                          <a:spcPts val="0"/>
                        </a:spcBef>
                        <a:spcAft>
                          <a:spcPts val="0"/>
                        </a:spcAft>
                        <a:buClrTx/>
                        <a:buSzTx/>
                        <a:buFontTx/>
                        <a:buNone/>
                        <a:tabLst/>
                        <a:defRPr/>
                      </a:pPr>
                      <a:endParaRPr lang="en-CA" sz="1100" kern="1200" dirty="0">
                        <a:solidFill>
                          <a:srgbClr val="595959"/>
                        </a:solidFill>
                        <a:latin typeface="+mn-lt"/>
                        <a:ea typeface="Calibri"/>
                        <a:cs typeface="Times New Roman"/>
                      </a:endParaRPr>
                    </a:p>
                  </a:txBody>
                  <a:tcPr marL="90000" marR="90000" marT="46800" marB="468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txBody>
                  <a:tcPr anchor="ctr">
                    <a:solidFill>
                      <a:schemeClr val="bg1">
                        <a:lumMod val="85000"/>
                      </a:schemeClr>
                    </a:solidFill>
                  </a:tcPr>
                </a:tc>
                <a:extLst>
                  <a:ext uri="{0D108BD9-81ED-4DB2-BD59-A6C34878D82A}">
                    <a16:rowId xmlns:a16="http://schemas.microsoft.com/office/drawing/2014/main" val="10004"/>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10-4.5</a:t>
                      </a:r>
                    </a:p>
                  </a:txBody>
                  <a:tcPr marL="90000" marR="90000" marT="46800" marB="46800"/>
                </a:tc>
                <a:tc>
                  <a:txBody>
                    <a:bodyPr/>
                    <a:lstStyle/>
                    <a:p>
                      <a:pPr marL="0" indent="0" algn="l" defTabSz="914400" rtl="0" eaLnBrk="1" latinLnBrk="0" hangingPunct="1">
                        <a:spcAft>
                          <a:spcPts val="0"/>
                        </a:spcAft>
                      </a:pPr>
                      <a:r>
                        <a:rPr lang="en-CA" sz="1100" kern="1200" dirty="0">
                          <a:solidFill>
                            <a:schemeClr val="tx1">
                              <a:lumMod val="50000"/>
                            </a:schemeClr>
                          </a:solidFill>
                          <a:latin typeface="Futura Medium" pitchFamily="2" charset="0"/>
                          <a:ea typeface="+mn-ea"/>
                          <a:cs typeface="Times New Roman" charset="0"/>
                        </a:rPr>
                        <a:t>Function test </a:t>
                      </a:r>
                      <a:r>
                        <a:rPr lang="en-CA" sz="1100" kern="1200" dirty="0" err="1">
                          <a:solidFill>
                            <a:schemeClr val="tx1">
                              <a:lumMod val="50000"/>
                            </a:schemeClr>
                          </a:solidFill>
                          <a:latin typeface="Futura Medium" pitchFamily="2" charset="0"/>
                          <a:ea typeface="+mn-ea"/>
                          <a:cs typeface="Times New Roman" charset="0"/>
                        </a:rPr>
                        <a:t>Gaslift</a:t>
                      </a:r>
                      <a:r>
                        <a:rPr lang="en-CA" sz="1100" kern="1200" dirty="0">
                          <a:solidFill>
                            <a:schemeClr val="tx1">
                              <a:lumMod val="50000"/>
                            </a:schemeClr>
                          </a:solidFill>
                          <a:latin typeface="Futura Medium" pitchFamily="2" charset="0"/>
                          <a:ea typeface="+mn-ea"/>
                          <a:cs typeface="Times New Roman" charset="0"/>
                        </a:rPr>
                        <a:t> system for  4 </a:t>
                      </a:r>
                      <a:r>
                        <a:rPr lang="en-CA" sz="1100" kern="1200" dirty="0" err="1">
                          <a:solidFill>
                            <a:schemeClr val="tx1">
                              <a:lumMod val="50000"/>
                            </a:schemeClr>
                          </a:solidFill>
                          <a:latin typeface="Futura Medium" pitchFamily="2" charset="0"/>
                          <a:ea typeface="+mn-ea"/>
                          <a:cs typeface="Times New Roman" charset="0"/>
                        </a:rPr>
                        <a:t>nos</a:t>
                      </a:r>
                      <a:r>
                        <a:rPr lang="en-CA" sz="1100" kern="1200" dirty="0">
                          <a:solidFill>
                            <a:schemeClr val="tx1">
                              <a:lumMod val="50000"/>
                            </a:schemeClr>
                          </a:solidFill>
                          <a:latin typeface="Futura Medium" pitchFamily="2" charset="0"/>
                          <a:ea typeface="+mn-ea"/>
                          <a:cs typeface="Times New Roman" charset="0"/>
                        </a:rPr>
                        <a:t> Wells</a:t>
                      </a:r>
                    </a:p>
                  </a:txBody>
                  <a:tcPr marL="90000" marR="90000" marT="46800" marB="46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kern="1200" dirty="0" err="1">
                          <a:solidFill>
                            <a:schemeClr val="tx1">
                              <a:lumMod val="50000"/>
                            </a:schemeClr>
                          </a:solidFill>
                          <a:latin typeface="Futura Medium" pitchFamily="2" charset="0"/>
                          <a:ea typeface="+mn-ea"/>
                          <a:cs typeface="Times New Roman" charset="0"/>
                        </a:rPr>
                        <a:t>Ebibo</a:t>
                      </a:r>
                      <a:r>
                        <a:rPr lang="en-CA" sz="1100" kern="1200" dirty="0">
                          <a:solidFill>
                            <a:schemeClr val="tx1">
                              <a:lumMod val="50000"/>
                            </a:schemeClr>
                          </a:solidFill>
                          <a:latin typeface="Futura Medium" pitchFamily="2" charset="0"/>
                          <a:ea typeface="+mn-ea"/>
                          <a:cs typeface="Times New Roman" charset="0"/>
                        </a:rPr>
                        <a:t> E.</a:t>
                      </a:r>
                    </a:p>
                  </a:txBody>
                  <a:tcPr marL="90000" marR="90000" marT="46800" marB="46800"/>
                </a:tc>
                <a:tc>
                  <a:txBody>
                    <a:bodyPr/>
                    <a:lstStyle/>
                    <a:p>
                      <a:pPr marL="87313" indent="-87313" algn="l" defTabSz="914400" rtl="0" eaLnBrk="1" latinLnBrk="0" hangingPunct="1">
                        <a:spcAft>
                          <a:spcPts val="0"/>
                        </a:spcAft>
                      </a:pPr>
                      <a:r>
                        <a:rPr lang="en-CA" sz="900" kern="1200">
                          <a:solidFill>
                            <a:srgbClr val="595959"/>
                          </a:solidFill>
                          <a:latin typeface="+mn-lt"/>
                          <a:ea typeface="Calibri"/>
                          <a:cs typeface="Times New Roman"/>
                        </a:rPr>
                        <a:t>PACO Resource</a:t>
                      </a: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dirty="0">
                        <a:solidFill>
                          <a:schemeClr val="bg1"/>
                        </a:solidFill>
                        <a:latin typeface="+mn-lt"/>
                      </a:endParaRPr>
                    </a:p>
                  </a:txBody>
                  <a:tcPr anchor="ctr">
                    <a:solidFill>
                      <a:schemeClr val="bg1">
                        <a:lumMod val="85000"/>
                      </a:schemeClr>
                    </a:solidFill>
                  </a:tcPr>
                </a:tc>
                <a:extLst>
                  <a:ext uri="{0D108BD9-81ED-4DB2-BD59-A6C34878D82A}">
                    <a16:rowId xmlns:a16="http://schemas.microsoft.com/office/drawing/2014/main" val="10005"/>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10-4.6</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06"/>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10-4.7</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07"/>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10-4.8</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08"/>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10-4.9</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09"/>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10-4.10</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10"/>
                  </a:ext>
                </a:extLst>
              </a:tr>
              <a:tr h="327624">
                <a:tc>
                  <a:txBody>
                    <a:bodyPr/>
                    <a:lstStyle/>
                    <a:p>
                      <a:pPr algn="l">
                        <a:spcAft>
                          <a:spcPts val="0"/>
                        </a:spcAft>
                      </a:pPr>
                      <a:r>
                        <a:rPr lang="en-CA" sz="900" dirty="0">
                          <a:solidFill>
                            <a:srgbClr val="595959"/>
                          </a:solidFill>
                          <a:latin typeface="+mn-lt"/>
                          <a:ea typeface="Calibri"/>
                          <a:cs typeface="Times New Roman"/>
                        </a:rPr>
                        <a:t>10-4.11</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11"/>
                  </a:ext>
                </a:extLst>
              </a:tr>
              <a:tr h="327624">
                <a:tc>
                  <a:txBody>
                    <a:bodyPr/>
                    <a:lstStyle/>
                    <a:p>
                      <a:pPr algn="l">
                        <a:spcAft>
                          <a:spcPts val="0"/>
                        </a:spcAft>
                      </a:pPr>
                      <a:r>
                        <a:rPr lang="en-CA" sz="900" dirty="0">
                          <a:solidFill>
                            <a:srgbClr val="595959"/>
                          </a:solidFill>
                          <a:latin typeface="+mn-lt"/>
                          <a:ea typeface="Calibri"/>
                          <a:cs typeface="Times New Roman"/>
                        </a:rPr>
                        <a:t>10-4.12</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12"/>
                  </a:ext>
                </a:extLst>
              </a:tr>
              <a:tr h="327624">
                <a:tc>
                  <a:txBody>
                    <a:bodyPr/>
                    <a:lstStyle/>
                    <a:p>
                      <a:pPr algn="l">
                        <a:spcAft>
                          <a:spcPts val="0"/>
                        </a:spcAft>
                      </a:pPr>
                      <a:r>
                        <a:rPr lang="en-CA" sz="900" dirty="0">
                          <a:solidFill>
                            <a:srgbClr val="595959"/>
                          </a:solidFill>
                          <a:latin typeface="+mn-lt"/>
                          <a:ea typeface="Calibri"/>
                          <a:cs typeface="Times New Roman"/>
                        </a:rPr>
                        <a:t>10-4.13</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13"/>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10-4.14</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14"/>
                  </a:ext>
                </a:extLst>
              </a:tr>
              <a:tr h="327624">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10-4.15</a:t>
                      </a: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dk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15"/>
                  </a:ext>
                </a:extLst>
              </a:tr>
              <a:tr h="327624">
                <a:tc>
                  <a:txBody>
                    <a:bodyPr/>
                    <a:lstStyle/>
                    <a:p>
                      <a:pPr marL="14288" indent="-28575" algn="l">
                        <a:spcAft>
                          <a:spcPts val="0"/>
                        </a:spcAft>
                      </a:pPr>
                      <a:r>
                        <a:rPr lang="en-CA" sz="900" dirty="0">
                          <a:solidFill>
                            <a:srgbClr val="595959"/>
                          </a:solidFill>
                          <a:latin typeface="+mn-lt"/>
                          <a:ea typeface="Calibri"/>
                          <a:cs typeface="Times New Roman"/>
                        </a:rPr>
                        <a:t>10-4.16</a:t>
                      </a:r>
                      <a:endParaRPr lang="en-CA" sz="900" dirty="0">
                        <a:latin typeface="+mn-lt"/>
                        <a:ea typeface="Calibri"/>
                        <a:cs typeface="Times New Roman"/>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0" indent="0" algn="l" defTabSz="914400" rtl="0" eaLnBrk="1" latinLnBrk="0" hangingPunct="1">
                        <a:spcAft>
                          <a:spcPts val="0"/>
                        </a:spcAft>
                      </a:pPr>
                      <a:endParaRPr lang="en-CA" sz="900" kern="1200" dirty="0">
                        <a:solidFill>
                          <a:schemeClr val="dk1"/>
                        </a:solidFill>
                        <a:latin typeface="+mn-lt"/>
                        <a:ea typeface="+mn-ea"/>
                        <a:cs typeface="+mn-cs"/>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7313" indent="-87313" algn="l" defTabSz="914400" rtl="0" eaLnBrk="1" latinLnBrk="0" hangingPunct="1">
                        <a:spcAft>
                          <a:spcPts val="0"/>
                        </a:spcAft>
                      </a:pPr>
                      <a:endParaRPr lang="en-CA" sz="900" kern="1200" dirty="0">
                        <a:solidFill>
                          <a:srgbClr val="595959"/>
                        </a:solidFill>
                        <a:latin typeface="+mn-lt"/>
                        <a:ea typeface="Calibri"/>
                        <a:cs typeface="Times New Roman"/>
                      </a:endParaRPr>
                    </a:p>
                  </a:txBody>
                  <a:tcPr marL="90000" marR="90000" marT="46800" marB="46800"/>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bg1"/>
                        </a:solidFill>
                        <a:latin typeface="+mn-lt"/>
                        <a:ea typeface="+mn-ea"/>
                        <a:cs typeface="+mn-cs"/>
                      </a:endParaRPr>
                    </a:p>
                  </a:txBody>
                  <a:tcPr anchor="ctr">
                    <a:solidFill>
                      <a:schemeClr val="bg1">
                        <a:lumMod val="85000"/>
                      </a:schemeClr>
                    </a:solidFill>
                  </a:tcPr>
                </a:tc>
                <a:extLst>
                  <a:ext uri="{0D108BD9-81ED-4DB2-BD59-A6C34878D82A}">
                    <a16:rowId xmlns:a16="http://schemas.microsoft.com/office/drawing/2014/main" val="10016"/>
                  </a:ext>
                </a:extLst>
              </a:tr>
            </a:tbl>
          </a:graphicData>
        </a:graphic>
      </p:graphicFrame>
      <p:grpSp>
        <p:nvGrpSpPr>
          <p:cNvPr id="3" name="Group 9"/>
          <p:cNvGrpSpPr/>
          <p:nvPr/>
        </p:nvGrpSpPr>
        <p:grpSpPr>
          <a:xfrm>
            <a:off x="4223792" y="6525778"/>
            <a:ext cx="4176712" cy="215900"/>
            <a:chOff x="3059758" y="6525778"/>
            <a:chExt cx="4176712" cy="215900"/>
          </a:xfrm>
        </p:grpSpPr>
        <p:sp>
          <p:nvSpPr>
            <p:cNvPr id="11" name="Rectangle 10"/>
            <p:cNvSpPr/>
            <p:nvPr/>
          </p:nvSpPr>
          <p:spPr bwMode="auto">
            <a:xfrm>
              <a:off x="3851920" y="6525778"/>
              <a:ext cx="792162" cy="2159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595959"/>
                  </a:solidFill>
                </a:rPr>
                <a:t>On track</a:t>
              </a:r>
            </a:p>
          </p:txBody>
        </p:sp>
        <p:sp>
          <p:nvSpPr>
            <p:cNvPr id="12" name="Rectangle 11"/>
            <p:cNvSpPr/>
            <p:nvPr/>
          </p:nvSpPr>
          <p:spPr bwMode="auto">
            <a:xfrm>
              <a:off x="4715520" y="6525778"/>
              <a:ext cx="792162" cy="215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595959"/>
                  </a:solidFill>
                </a:rPr>
                <a:t>At risk</a:t>
              </a:r>
            </a:p>
          </p:txBody>
        </p:sp>
        <p:sp>
          <p:nvSpPr>
            <p:cNvPr id="13" name="Rectangle 12"/>
            <p:cNvSpPr/>
            <p:nvPr/>
          </p:nvSpPr>
          <p:spPr bwMode="auto">
            <a:xfrm>
              <a:off x="5580707" y="6525778"/>
              <a:ext cx="792163"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FFFFFF"/>
                  </a:solidFill>
                </a:rPr>
                <a:t>Delayed</a:t>
              </a:r>
            </a:p>
          </p:txBody>
        </p:sp>
        <p:sp>
          <p:nvSpPr>
            <p:cNvPr id="14" name="Rectangle 13"/>
            <p:cNvSpPr/>
            <p:nvPr/>
          </p:nvSpPr>
          <p:spPr bwMode="auto">
            <a:xfrm>
              <a:off x="6444307" y="6525778"/>
              <a:ext cx="792163" cy="215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FFFFFF"/>
                  </a:solidFill>
                </a:rPr>
                <a:t>Completed</a:t>
              </a:r>
            </a:p>
          </p:txBody>
        </p:sp>
        <p:sp>
          <p:nvSpPr>
            <p:cNvPr id="15" name="5-Point Star 14"/>
            <p:cNvSpPr/>
            <p:nvPr/>
          </p:nvSpPr>
          <p:spPr>
            <a:xfrm>
              <a:off x="3131840" y="6561720"/>
              <a:ext cx="144016" cy="14401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bwMode="auto">
            <a:xfrm>
              <a:off x="3059758" y="6525778"/>
              <a:ext cx="792162"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595959"/>
                  </a:solidFill>
                </a:rPr>
                <a:t>New</a:t>
              </a:r>
            </a:p>
          </p:txBody>
        </p:sp>
      </p:grpSp>
      <p:sp>
        <p:nvSpPr>
          <p:cNvPr id="17" name="5-Point Star 16"/>
          <p:cNvSpPr/>
          <p:nvPr/>
        </p:nvSpPr>
        <p:spPr>
          <a:xfrm>
            <a:off x="9264352" y="1196752"/>
            <a:ext cx="144016" cy="14401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5-Point Star 16"/>
          <p:cNvSpPr/>
          <p:nvPr/>
        </p:nvSpPr>
        <p:spPr>
          <a:xfrm>
            <a:off x="9264352" y="1522325"/>
            <a:ext cx="144016" cy="14401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5-Point Star 16"/>
          <p:cNvSpPr/>
          <p:nvPr/>
        </p:nvSpPr>
        <p:spPr>
          <a:xfrm>
            <a:off x="9264352" y="1844824"/>
            <a:ext cx="144016" cy="14401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42148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Group 620"/>
          <p:cNvGraphicFramePr>
            <a:graphicFrameLocks noGrp="1"/>
          </p:cNvGraphicFramePr>
          <p:nvPr>
            <p:extLst/>
          </p:nvPr>
        </p:nvGraphicFramePr>
        <p:xfrm>
          <a:off x="1868596" y="752097"/>
          <a:ext cx="8403869" cy="5541328"/>
        </p:xfrm>
        <a:graphic>
          <a:graphicData uri="http://schemas.openxmlformats.org/drawingml/2006/table">
            <a:tbl>
              <a:tblPr>
                <a:effectLst>
                  <a:outerShdw blurRad="50800" dist="38100" dir="2700000" algn="tl" rotWithShape="0">
                    <a:prstClr val="black">
                      <a:alpha val="40000"/>
                    </a:prstClr>
                  </a:outerShdw>
                </a:effectLst>
              </a:tblPr>
              <a:tblGrid>
                <a:gridCol w="710576">
                  <a:extLst>
                    <a:ext uri="{9D8B030D-6E8A-4147-A177-3AD203B41FA5}">
                      <a16:colId xmlns:a16="http://schemas.microsoft.com/office/drawing/2014/main" val="20000"/>
                    </a:ext>
                  </a:extLst>
                </a:gridCol>
                <a:gridCol w="213372">
                  <a:extLst>
                    <a:ext uri="{9D8B030D-6E8A-4147-A177-3AD203B41FA5}">
                      <a16:colId xmlns:a16="http://schemas.microsoft.com/office/drawing/2014/main" val="20001"/>
                    </a:ext>
                  </a:extLst>
                </a:gridCol>
                <a:gridCol w="213372">
                  <a:extLst>
                    <a:ext uri="{9D8B030D-6E8A-4147-A177-3AD203B41FA5}">
                      <a16:colId xmlns:a16="http://schemas.microsoft.com/office/drawing/2014/main" val="20002"/>
                    </a:ext>
                  </a:extLst>
                </a:gridCol>
                <a:gridCol w="213372">
                  <a:extLst>
                    <a:ext uri="{9D8B030D-6E8A-4147-A177-3AD203B41FA5}">
                      <a16:colId xmlns:a16="http://schemas.microsoft.com/office/drawing/2014/main" val="20003"/>
                    </a:ext>
                  </a:extLst>
                </a:gridCol>
                <a:gridCol w="213372">
                  <a:extLst>
                    <a:ext uri="{9D8B030D-6E8A-4147-A177-3AD203B41FA5}">
                      <a16:colId xmlns:a16="http://schemas.microsoft.com/office/drawing/2014/main" val="20004"/>
                    </a:ext>
                  </a:extLst>
                </a:gridCol>
                <a:gridCol w="213372">
                  <a:extLst>
                    <a:ext uri="{9D8B030D-6E8A-4147-A177-3AD203B41FA5}">
                      <a16:colId xmlns:a16="http://schemas.microsoft.com/office/drawing/2014/main" val="20005"/>
                    </a:ext>
                  </a:extLst>
                </a:gridCol>
                <a:gridCol w="213372">
                  <a:extLst>
                    <a:ext uri="{9D8B030D-6E8A-4147-A177-3AD203B41FA5}">
                      <a16:colId xmlns:a16="http://schemas.microsoft.com/office/drawing/2014/main" val="20006"/>
                    </a:ext>
                  </a:extLst>
                </a:gridCol>
                <a:gridCol w="213372">
                  <a:extLst>
                    <a:ext uri="{9D8B030D-6E8A-4147-A177-3AD203B41FA5}">
                      <a16:colId xmlns:a16="http://schemas.microsoft.com/office/drawing/2014/main" val="20007"/>
                    </a:ext>
                  </a:extLst>
                </a:gridCol>
                <a:gridCol w="213372">
                  <a:extLst>
                    <a:ext uri="{9D8B030D-6E8A-4147-A177-3AD203B41FA5}">
                      <a16:colId xmlns:a16="http://schemas.microsoft.com/office/drawing/2014/main" val="20008"/>
                    </a:ext>
                  </a:extLst>
                </a:gridCol>
                <a:gridCol w="213372">
                  <a:extLst>
                    <a:ext uri="{9D8B030D-6E8A-4147-A177-3AD203B41FA5}">
                      <a16:colId xmlns:a16="http://schemas.microsoft.com/office/drawing/2014/main" val="20009"/>
                    </a:ext>
                  </a:extLst>
                </a:gridCol>
                <a:gridCol w="213372">
                  <a:extLst>
                    <a:ext uri="{9D8B030D-6E8A-4147-A177-3AD203B41FA5}">
                      <a16:colId xmlns:a16="http://schemas.microsoft.com/office/drawing/2014/main" val="20010"/>
                    </a:ext>
                  </a:extLst>
                </a:gridCol>
                <a:gridCol w="213372">
                  <a:extLst>
                    <a:ext uri="{9D8B030D-6E8A-4147-A177-3AD203B41FA5}">
                      <a16:colId xmlns:a16="http://schemas.microsoft.com/office/drawing/2014/main" val="20011"/>
                    </a:ext>
                  </a:extLst>
                </a:gridCol>
                <a:gridCol w="213372">
                  <a:extLst>
                    <a:ext uri="{9D8B030D-6E8A-4147-A177-3AD203B41FA5}">
                      <a16:colId xmlns:a16="http://schemas.microsoft.com/office/drawing/2014/main" val="20012"/>
                    </a:ext>
                  </a:extLst>
                </a:gridCol>
                <a:gridCol w="213372">
                  <a:extLst>
                    <a:ext uri="{9D8B030D-6E8A-4147-A177-3AD203B41FA5}">
                      <a16:colId xmlns:a16="http://schemas.microsoft.com/office/drawing/2014/main" val="20013"/>
                    </a:ext>
                  </a:extLst>
                </a:gridCol>
                <a:gridCol w="213372">
                  <a:extLst>
                    <a:ext uri="{9D8B030D-6E8A-4147-A177-3AD203B41FA5}">
                      <a16:colId xmlns:a16="http://schemas.microsoft.com/office/drawing/2014/main" val="20014"/>
                    </a:ext>
                  </a:extLst>
                </a:gridCol>
                <a:gridCol w="213372">
                  <a:extLst>
                    <a:ext uri="{9D8B030D-6E8A-4147-A177-3AD203B41FA5}">
                      <a16:colId xmlns:a16="http://schemas.microsoft.com/office/drawing/2014/main" val="20015"/>
                    </a:ext>
                  </a:extLst>
                </a:gridCol>
                <a:gridCol w="213372">
                  <a:extLst>
                    <a:ext uri="{9D8B030D-6E8A-4147-A177-3AD203B41FA5}">
                      <a16:colId xmlns:a16="http://schemas.microsoft.com/office/drawing/2014/main" val="20016"/>
                    </a:ext>
                  </a:extLst>
                </a:gridCol>
                <a:gridCol w="213372">
                  <a:extLst>
                    <a:ext uri="{9D8B030D-6E8A-4147-A177-3AD203B41FA5}">
                      <a16:colId xmlns:a16="http://schemas.microsoft.com/office/drawing/2014/main" val="20017"/>
                    </a:ext>
                  </a:extLst>
                </a:gridCol>
                <a:gridCol w="213372">
                  <a:extLst>
                    <a:ext uri="{9D8B030D-6E8A-4147-A177-3AD203B41FA5}">
                      <a16:colId xmlns:a16="http://schemas.microsoft.com/office/drawing/2014/main" val="20018"/>
                    </a:ext>
                  </a:extLst>
                </a:gridCol>
                <a:gridCol w="213372">
                  <a:extLst>
                    <a:ext uri="{9D8B030D-6E8A-4147-A177-3AD203B41FA5}">
                      <a16:colId xmlns:a16="http://schemas.microsoft.com/office/drawing/2014/main" val="20019"/>
                    </a:ext>
                  </a:extLst>
                </a:gridCol>
                <a:gridCol w="213372">
                  <a:extLst>
                    <a:ext uri="{9D8B030D-6E8A-4147-A177-3AD203B41FA5}">
                      <a16:colId xmlns:a16="http://schemas.microsoft.com/office/drawing/2014/main" val="20020"/>
                    </a:ext>
                  </a:extLst>
                </a:gridCol>
                <a:gridCol w="218938">
                  <a:extLst>
                    <a:ext uri="{9D8B030D-6E8A-4147-A177-3AD203B41FA5}">
                      <a16:colId xmlns:a16="http://schemas.microsoft.com/office/drawing/2014/main" val="20021"/>
                    </a:ext>
                  </a:extLst>
                </a:gridCol>
                <a:gridCol w="213372">
                  <a:extLst>
                    <a:ext uri="{9D8B030D-6E8A-4147-A177-3AD203B41FA5}">
                      <a16:colId xmlns:a16="http://schemas.microsoft.com/office/drawing/2014/main" val="20022"/>
                    </a:ext>
                  </a:extLst>
                </a:gridCol>
                <a:gridCol w="213372">
                  <a:extLst>
                    <a:ext uri="{9D8B030D-6E8A-4147-A177-3AD203B41FA5}">
                      <a16:colId xmlns:a16="http://schemas.microsoft.com/office/drawing/2014/main" val="20023"/>
                    </a:ext>
                  </a:extLst>
                </a:gridCol>
                <a:gridCol w="213372">
                  <a:extLst>
                    <a:ext uri="{9D8B030D-6E8A-4147-A177-3AD203B41FA5}">
                      <a16:colId xmlns:a16="http://schemas.microsoft.com/office/drawing/2014/main" val="20024"/>
                    </a:ext>
                  </a:extLst>
                </a:gridCol>
                <a:gridCol w="213372">
                  <a:extLst>
                    <a:ext uri="{9D8B030D-6E8A-4147-A177-3AD203B41FA5}">
                      <a16:colId xmlns:a16="http://schemas.microsoft.com/office/drawing/2014/main" val="20025"/>
                    </a:ext>
                  </a:extLst>
                </a:gridCol>
                <a:gridCol w="213372">
                  <a:extLst>
                    <a:ext uri="{9D8B030D-6E8A-4147-A177-3AD203B41FA5}">
                      <a16:colId xmlns:a16="http://schemas.microsoft.com/office/drawing/2014/main" val="20026"/>
                    </a:ext>
                  </a:extLst>
                </a:gridCol>
                <a:gridCol w="213372">
                  <a:extLst>
                    <a:ext uri="{9D8B030D-6E8A-4147-A177-3AD203B41FA5}">
                      <a16:colId xmlns:a16="http://schemas.microsoft.com/office/drawing/2014/main" val="20027"/>
                    </a:ext>
                  </a:extLst>
                </a:gridCol>
                <a:gridCol w="213779">
                  <a:extLst>
                    <a:ext uri="{9D8B030D-6E8A-4147-A177-3AD203B41FA5}">
                      <a16:colId xmlns:a16="http://schemas.microsoft.com/office/drawing/2014/main" val="20028"/>
                    </a:ext>
                  </a:extLst>
                </a:gridCol>
                <a:gridCol w="215762">
                  <a:extLst>
                    <a:ext uri="{9D8B030D-6E8A-4147-A177-3AD203B41FA5}">
                      <a16:colId xmlns:a16="http://schemas.microsoft.com/office/drawing/2014/main" val="20029"/>
                    </a:ext>
                  </a:extLst>
                </a:gridCol>
                <a:gridCol w="215762">
                  <a:extLst>
                    <a:ext uri="{9D8B030D-6E8A-4147-A177-3AD203B41FA5}">
                      <a16:colId xmlns:a16="http://schemas.microsoft.com/office/drawing/2014/main" val="20030"/>
                    </a:ext>
                  </a:extLst>
                </a:gridCol>
                <a:gridCol w="214520">
                  <a:extLst>
                    <a:ext uri="{9D8B030D-6E8A-4147-A177-3AD203B41FA5}">
                      <a16:colId xmlns:a16="http://schemas.microsoft.com/office/drawing/2014/main" val="20031"/>
                    </a:ext>
                  </a:extLst>
                </a:gridCol>
                <a:gridCol w="213372">
                  <a:extLst>
                    <a:ext uri="{9D8B030D-6E8A-4147-A177-3AD203B41FA5}">
                      <a16:colId xmlns:a16="http://schemas.microsoft.com/office/drawing/2014/main" val="20032"/>
                    </a:ext>
                  </a:extLst>
                </a:gridCol>
                <a:gridCol w="213372">
                  <a:extLst>
                    <a:ext uri="{9D8B030D-6E8A-4147-A177-3AD203B41FA5}">
                      <a16:colId xmlns:a16="http://schemas.microsoft.com/office/drawing/2014/main" val="20033"/>
                    </a:ext>
                  </a:extLst>
                </a:gridCol>
                <a:gridCol w="213372">
                  <a:extLst>
                    <a:ext uri="{9D8B030D-6E8A-4147-A177-3AD203B41FA5}">
                      <a16:colId xmlns:a16="http://schemas.microsoft.com/office/drawing/2014/main" val="20034"/>
                    </a:ext>
                  </a:extLst>
                </a:gridCol>
                <a:gridCol w="213372">
                  <a:extLst>
                    <a:ext uri="{9D8B030D-6E8A-4147-A177-3AD203B41FA5}">
                      <a16:colId xmlns:a16="http://schemas.microsoft.com/office/drawing/2014/main" val="20035"/>
                    </a:ext>
                  </a:extLst>
                </a:gridCol>
                <a:gridCol w="213372">
                  <a:extLst>
                    <a:ext uri="{9D8B030D-6E8A-4147-A177-3AD203B41FA5}">
                      <a16:colId xmlns:a16="http://schemas.microsoft.com/office/drawing/2014/main" val="20036"/>
                    </a:ext>
                  </a:extLst>
                </a:gridCol>
              </a:tblGrid>
              <a:tr h="156623">
                <a:tc>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0">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800" b="0" i="0" u="none" strike="noStrike" cap="none" normalizeH="0" baseline="0" dirty="0">
                          <a:ln>
                            <a:noFill/>
                          </a:ln>
                          <a:solidFill>
                            <a:schemeClr val="bg1"/>
                          </a:solidFill>
                          <a:effectLst/>
                          <a:latin typeface="+mn-lt"/>
                          <a:cs typeface="Arial" charset="0"/>
                        </a:rPr>
                        <a:t>2013 { </a:t>
                      </a:r>
                      <a:r>
                        <a:rPr kumimoji="0" lang="en-US" sz="700" b="0" i="1" u="none" strike="noStrike" cap="none" normalizeH="0" baseline="0" dirty="0">
                          <a:ln>
                            <a:noFill/>
                          </a:ln>
                          <a:solidFill>
                            <a:schemeClr val="bg1"/>
                          </a:solidFill>
                          <a:effectLst/>
                          <a:latin typeface="+mn-lt"/>
                          <a:cs typeface="Arial" charset="0"/>
                        </a:rPr>
                        <a:t>$2.881(Budget) / $2.815(Actuals and Total Expected Charges for the remainder of the year) }</a:t>
                      </a:r>
                      <a:endParaRPr kumimoji="0" lang="en-US" sz="800" b="0" i="1"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endParaRPr lang="en-US"/>
                    </a:p>
                  </a:txBody>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endParaRPr lang="en-US"/>
                    </a:p>
                  </a:txBody>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endParaRPr lang="en-US"/>
                    </a:p>
                  </a:txBody>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1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800" b="0" i="0" u="none" strike="noStrike" cap="none" normalizeH="0" baseline="0">
                          <a:ln>
                            <a:noFill/>
                          </a:ln>
                          <a:solidFill>
                            <a:schemeClr val="bg1"/>
                          </a:solidFill>
                          <a:effectLst/>
                          <a:latin typeface="+mn-lt"/>
                          <a:cs typeface="Arial" charset="0"/>
                        </a:rPr>
                        <a:t>2014</a:t>
                      </a: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4">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800" b="0" i="0" u="none" strike="noStrike" cap="none" normalizeH="0" baseline="0">
                          <a:ln>
                            <a:noFill/>
                          </a:ln>
                          <a:solidFill>
                            <a:schemeClr val="bg1"/>
                          </a:solidFill>
                          <a:effectLst/>
                          <a:latin typeface="+mn-lt"/>
                          <a:cs typeface="Arial" charset="0"/>
                        </a:rPr>
                        <a:t>2015</a:t>
                      </a: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extLst>
                  <a:ext uri="{0D108BD9-81ED-4DB2-BD59-A6C34878D82A}">
                    <a16:rowId xmlns:a16="http://schemas.microsoft.com/office/drawing/2014/main" val="10000"/>
                  </a:ext>
                </a:extLst>
              </a:tr>
              <a:tr h="134903">
                <a:tc>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Work Streams</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500" b="0" i="0" u="none" strike="noStrike" cap="none" normalizeH="0" baseline="0">
                          <a:ln>
                            <a:noFill/>
                          </a:ln>
                          <a:solidFill>
                            <a:schemeClr val="bg1"/>
                          </a:solidFill>
                          <a:effectLst/>
                          <a:latin typeface="+mn-lt"/>
                          <a:cs typeface="Arial" charset="0"/>
                        </a:rPr>
                        <a:t>Mar</a:t>
                      </a:r>
                      <a:endParaRPr kumimoji="0" lang="en-US" sz="5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5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Apr</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5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May</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5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Jun</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5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Jul</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5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Aug</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5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Sep</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5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Oct</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5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kern="1200" cap="none" normalizeH="0" baseline="0">
                          <a:ln>
                            <a:noFill/>
                          </a:ln>
                          <a:solidFill>
                            <a:schemeClr val="bg1"/>
                          </a:solidFill>
                          <a:effectLst/>
                          <a:latin typeface="+mn-lt"/>
                          <a:ea typeface="ＭＳ Ｐゴシック"/>
                          <a:cs typeface="Arial" charset="0"/>
                        </a:rPr>
                        <a:t>Nov</a:t>
                      </a: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5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defRPr/>
                      </a:pPr>
                      <a:r>
                        <a:rPr kumimoji="0" lang="en-US" sz="600" b="0" i="0" u="none" strike="noStrike" kern="1200" cap="none" normalizeH="0" baseline="0">
                          <a:ln>
                            <a:noFill/>
                          </a:ln>
                          <a:solidFill>
                            <a:schemeClr val="bg1"/>
                          </a:solidFill>
                          <a:effectLst/>
                          <a:latin typeface="+mn-lt"/>
                          <a:ea typeface="ＭＳ Ｐゴシック"/>
                          <a:cs typeface="Arial" charset="0"/>
                        </a:rPr>
                        <a:t>Dec</a:t>
                      </a: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5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kern="1200" cap="none" normalizeH="0" baseline="0">
                          <a:ln>
                            <a:noFill/>
                          </a:ln>
                          <a:solidFill>
                            <a:schemeClr val="bg1"/>
                          </a:solidFill>
                          <a:effectLst/>
                          <a:latin typeface="+mn-lt"/>
                          <a:ea typeface="ＭＳ Ｐゴシック"/>
                          <a:cs typeface="Arial" charset="0"/>
                        </a:rPr>
                        <a:t>J</a:t>
                      </a: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kern="1200" cap="none" normalizeH="0" baseline="0">
                          <a:ln>
                            <a:noFill/>
                          </a:ln>
                          <a:solidFill>
                            <a:schemeClr val="bg1"/>
                          </a:solidFill>
                          <a:effectLst/>
                          <a:latin typeface="+mn-lt"/>
                          <a:ea typeface="ＭＳ Ｐゴシック"/>
                          <a:cs typeface="Arial" charset="0"/>
                        </a:rPr>
                        <a:t>F</a:t>
                      </a: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kern="1200" cap="none" normalizeH="0" baseline="0">
                          <a:ln>
                            <a:noFill/>
                          </a:ln>
                          <a:solidFill>
                            <a:schemeClr val="bg1"/>
                          </a:solidFill>
                          <a:effectLst/>
                          <a:latin typeface="+mn-lt"/>
                          <a:ea typeface="ＭＳ Ｐゴシック"/>
                          <a:cs typeface="Arial" charset="0"/>
                        </a:rPr>
                        <a:t>M</a:t>
                      </a: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kern="1200" cap="none" normalizeH="0" baseline="0">
                          <a:ln>
                            <a:noFill/>
                          </a:ln>
                          <a:solidFill>
                            <a:schemeClr val="bg1"/>
                          </a:solidFill>
                          <a:effectLst/>
                          <a:latin typeface="+mn-lt"/>
                          <a:ea typeface="ＭＳ Ｐゴシック"/>
                          <a:cs typeface="Arial" charset="0"/>
                        </a:rPr>
                        <a:t>A</a:t>
                      </a: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defRPr/>
                      </a:pPr>
                      <a:r>
                        <a:rPr kumimoji="0" lang="en-US" sz="600" b="0" i="0" u="none" strike="noStrike" kern="1200" cap="none" normalizeH="0" baseline="0" noProof="0">
                          <a:ln>
                            <a:noFill/>
                          </a:ln>
                          <a:solidFill>
                            <a:schemeClr val="bg1"/>
                          </a:solidFill>
                          <a:effectLst/>
                          <a:latin typeface="+mn-lt"/>
                          <a:ea typeface="ＭＳ Ｐゴシック"/>
                          <a:cs typeface="Arial" charset="0"/>
                        </a:rPr>
                        <a:t>M</a:t>
                      </a: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kern="1200" cap="none" normalizeH="0" baseline="0">
                          <a:ln>
                            <a:noFill/>
                          </a:ln>
                          <a:solidFill>
                            <a:schemeClr val="bg1"/>
                          </a:solidFill>
                          <a:effectLst/>
                          <a:latin typeface="+mn-lt"/>
                          <a:ea typeface="ＭＳ Ｐゴシック"/>
                          <a:cs typeface="Arial" charset="0"/>
                        </a:rPr>
                        <a:t>J</a:t>
                      </a: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kern="1200" cap="none" normalizeH="0" baseline="0">
                          <a:ln>
                            <a:noFill/>
                          </a:ln>
                          <a:solidFill>
                            <a:schemeClr val="bg1"/>
                          </a:solidFill>
                          <a:effectLst/>
                          <a:latin typeface="+mn-lt"/>
                          <a:ea typeface="ＭＳ Ｐゴシック"/>
                          <a:cs typeface="Arial" charset="0"/>
                        </a:rPr>
                        <a:t>J</a:t>
                      </a: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A</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S</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O</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N</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D</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4">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Jan – Dec</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extLst>
                  <a:ext uri="{0D108BD9-81ED-4DB2-BD59-A6C34878D82A}">
                    <a16:rowId xmlns:a16="http://schemas.microsoft.com/office/drawing/2014/main" val="10001"/>
                  </a:ext>
                </a:extLst>
              </a:tr>
              <a:tr h="149342">
                <a:tc>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600" b="0" i="0" u="none" strike="noStrike" cap="none" normalizeH="0" baseline="0">
                          <a:ln>
                            <a:noFill/>
                          </a:ln>
                          <a:solidFill>
                            <a:schemeClr val="bg1"/>
                          </a:solidFill>
                          <a:effectLst/>
                          <a:latin typeface="+mn-lt"/>
                          <a:cs typeface="Arial" charset="0"/>
                        </a:rPr>
                        <a:t>Actual / LE</a:t>
                      </a: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500" b="0" i="0" u="none" strike="noStrike" cap="none" normalizeH="0" baseline="0">
                          <a:ln>
                            <a:noFill/>
                          </a:ln>
                          <a:solidFill>
                            <a:schemeClr val="bg1"/>
                          </a:solidFill>
                          <a:effectLst/>
                          <a:latin typeface="+mn-lt"/>
                          <a:cs typeface="Arial" charset="0"/>
                        </a:rPr>
                        <a:t>-</a:t>
                      </a:r>
                      <a:endParaRPr kumimoji="0" lang="en-US" sz="500" b="0" i="0" u="none" strike="noStrike" cap="none" normalizeH="0" baseline="0" dirty="0">
                        <a:ln>
                          <a:noFill/>
                        </a:ln>
                        <a:solidFill>
                          <a:schemeClr val="bg1"/>
                        </a:solidFill>
                        <a:effectLst/>
                        <a:latin typeface="+mn-lt"/>
                        <a:cs typeface="Arial" charset="0"/>
                      </a:endParaRPr>
                    </a:p>
                  </a:txBody>
                  <a:tcPr marL="45720" marR="457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500" b="0" i="0" u="none" strike="noStrike" cap="none" normalizeH="0" baseline="0">
                          <a:ln>
                            <a:noFill/>
                          </a:ln>
                          <a:solidFill>
                            <a:schemeClr val="bg1"/>
                          </a:solidFill>
                          <a:effectLst/>
                          <a:latin typeface="+mn-lt"/>
                          <a:cs typeface="Arial" charset="0"/>
                        </a:rPr>
                        <a:t>-</a:t>
                      </a:r>
                      <a:endParaRPr kumimoji="0" lang="en-US" sz="500" b="0" i="0" u="none" strike="noStrike" cap="none" normalizeH="0" baseline="0" dirty="0">
                        <a:ln>
                          <a:noFill/>
                        </a:ln>
                        <a:solidFill>
                          <a:schemeClr val="bg1"/>
                        </a:solidFill>
                        <a:effectLst/>
                        <a:latin typeface="+mn-lt"/>
                        <a:cs typeface="Arial" charset="0"/>
                      </a:endParaRPr>
                    </a:p>
                  </a:txBody>
                  <a:tcPr marL="45720" marR="457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700" b="0" i="0" u="none" strike="noStrike" cap="none" normalizeH="0" baseline="0">
                          <a:ln>
                            <a:noFill/>
                          </a:ln>
                          <a:solidFill>
                            <a:schemeClr val="bg1"/>
                          </a:solidFill>
                          <a:effectLst/>
                          <a:latin typeface="+mn-lt"/>
                          <a:cs typeface="Arial" charset="0"/>
                        </a:rPr>
                        <a:t>$53.6K</a:t>
                      </a:r>
                      <a:endParaRPr kumimoji="0" lang="en-US" sz="700" b="0" i="0" u="none" strike="noStrike" cap="none" normalizeH="0" baseline="0" dirty="0">
                        <a:ln>
                          <a:noFill/>
                        </a:ln>
                        <a:solidFill>
                          <a:schemeClr val="bg1"/>
                        </a:solidFill>
                        <a:effectLst/>
                        <a:latin typeface="+mn-lt"/>
                        <a:cs typeface="Arial" charset="0"/>
                      </a:endParaRPr>
                    </a:p>
                  </a:txBody>
                  <a:tcPr marL="45720" marR="457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700" b="0" i="0" u="none" strike="noStrike" cap="none" normalizeH="0" baseline="0">
                          <a:ln>
                            <a:noFill/>
                          </a:ln>
                          <a:solidFill>
                            <a:schemeClr val="bg1"/>
                          </a:solidFill>
                          <a:effectLst/>
                          <a:latin typeface="+mn-lt"/>
                          <a:cs typeface="Arial" charset="0"/>
                        </a:rPr>
                        <a:t>$229.9K</a:t>
                      </a:r>
                      <a:endParaRPr kumimoji="0" lang="en-US" sz="700" b="0" i="0" u="none" strike="noStrike" cap="none" normalizeH="0" baseline="0" dirty="0">
                        <a:ln>
                          <a:noFill/>
                        </a:ln>
                        <a:solidFill>
                          <a:schemeClr val="bg1"/>
                        </a:solidFill>
                        <a:effectLst/>
                        <a:latin typeface="+mn-lt"/>
                        <a:cs typeface="Arial" charset="0"/>
                      </a:endParaRPr>
                    </a:p>
                  </a:txBody>
                  <a:tcPr marL="45720" marR="457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700" b="0" i="0" u="none" strike="noStrike" cap="none" normalizeH="0" baseline="0">
                          <a:ln>
                            <a:noFill/>
                          </a:ln>
                          <a:solidFill>
                            <a:schemeClr val="bg1"/>
                          </a:solidFill>
                          <a:effectLst/>
                          <a:latin typeface="+mn-lt"/>
                          <a:cs typeface="Arial" charset="0"/>
                        </a:rPr>
                        <a:t>$171.8K</a:t>
                      </a:r>
                      <a:endParaRPr kumimoji="0" lang="en-US" sz="700" b="0" i="0" u="none" strike="noStrike" cap="none" normalizeH="0" baseline="0" dirty="0">
                        <a:ln>
                          <a:noFill/>
                        </a:ln>
                        <a:solidFill>
                          <a:schemeClr val="bg1"/>
                        </a:solidFill>
                        <a:effectLst/>
                        <a:latin typeface="+mn-lt"/>
                        <a:cs typeface="Arial" charset="0"/>
                      </a:endParaRPr>
                    </a:p>
                  </a:txBody>
                  <a:tcPr marL="45720" marR="457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700" b="0" i="0" u="none" strike="noStrike" cap="none" normalizeH="0" baseline="0">
                          <a:ln>
                            <a:noFill/>
                          </a:ln>
                          <a:solidFill>
                            <a:schemeClr val="bg1"/>
                          </a:solidFill>
                          <a:effectLst/>
                          <a:latin typeface="+mn-lt"/>
                          <a:cs typeface="Arial" charset="0"/>
                        </a:rPr>
                        <a:t>$245.5K</a:t>
                      </a:r>
                      <a:endParaRPr kumimoji="0" lang="en-US" sz="700" b="0" i="0" u="none" strike="noStrike" cap="none" normalizeH="0" baseline="0" dirty="0">
                        <a:ln>
                          <a:noFill/>
                        </a:ln>
                        <a:solidFill>
                          <a:schemeClr val="bg1"/>
                        </a:solidFill>
                        <a:effectLst/>
                        <a:latin typeface="+mn-lt"/>
                        <a:cs typeface="Arial" charset="0"/>
                      </a:endParaRPr>
                    </a:p>
                  </a:txBody>
                  <a:tcPr marL="45720" marR="457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700" b="0" i="0" u="none" strike="noStrike" cap="none" normalizeH="0" baseline="0">
                          <a:ln>
                            <a:noFill/>
                          </a:ln>
                          <a:solidFill>
                            <a:schemeClr val="bg1"/>
                          </a:solidFill>
                          <a:effectLst/>
                          <a:latin typeface="+mn-lt"/>
                          <a:cs typeface="Arial" charset="0"/>
                        </a:rPr>
                        <a:t>$481.3K</a:t>
                      </a:r>
                      <a:endParaRPr kumimoji="0" lang="en-US" sz="700" b="0" i="0" u="none" strike="noStrike" cap="none" normalizeH="0" baseline="0" dirty="0">
                        <a:ln>
                          <a:noFill/>
                        </a:ln>
                        <a:solidFill>
                          <a:schemeClr val="bg1"/>
                        </a:solidFill>
                        <a:effectLst/>
                        <a:latin typeface="+mn-lt"/>
                        <a:cs typeface="Arial" charset="0"/>
                      </a:endParaRPr>
                    </a:p>
                  </a:txBody>
                  <a:tcPr marL="45720" marR="457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700" b="0" i="0" u="none" strike="noStrike" cap="none" normalizeH="0" baseline="0">
                          <a:ln>
                            <a:noFill/>
                          </a:ln>
                          <a:solidFill>
                            <a:schemeClr val="bg1"/>
                          </a:solidFill>
                          <a:effectLst/>
                          <a:latin typeface="+mn-lt"/>
                          <a:cs typeface="Arial" charset="0"/>
                        </a:rPr>
                        <a:t>$708.2K</a:t>
                      </a:r>
                      <a:endParaRPr kumimoji="0" lang="en-US" sz="700" b="0" i="0" u="none" strike="noStrike" cap="none" normalizeH="0" baseline="0" dirty="0">
                        <a:ln>
                          <a:noFill/>
                        </a:ln>
                        <a:solidFill>
                          <a:schemeClr val="bg1"/>
                        </a:solidFill>
                        <a:effectLst/>
                        <a:latin typeface="+mn-lt"/>
                        <a:cs typeface="Arial" charset="0"/>
                      </a:endParaRPr>
                    </a:p>
                  </a:txBody>
                  <a:tcPr marL="45720" marR="457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700" b="0" i="0" u="none" strike="noStrike" kern="1200" cap="none" normalizeH="0" baseline="0">
                          <a:ln>
                            <a:noFill/>
                          </a:ln>
                          <a:solidFill>
                            <a:schemeClr val="bg1"/>
                          </a:solidFill>
                          <a:effectLst/>
                          <a:latin typeface="+mn-lt"/>
                          <a:ea typeface="ＭＳ Ｐゴシック"/>
                          <a:cs typeface="Arial" charset="0"/>
                        </a:rPr>
                        <a:t>$488.8K</a:t>
                      </a:r>
                      <a:endParaRPr kumimoji="0" lang="en-US" sz="700" b="0" i="0" u="none" strike="noStrike" kern="1200" cap="none" normalizeH="0" baseline="0" dirty="0">
                        <a:ln>
                          <a:noFill/>
                        </a:ln>
                        <a:solidFill>
                          <a:schemeClr val="bg1"/>
                        </a:solidFill>
                        <a:effectLst/>
                        <a:latin typeface="+mn-lt"/>
                        <a:ea typeface="ＭＳ Ｐゴシック"/>
                        <a:cs typeface="Arial" charset="0"/>
                      </a:endParaRPr>
                    </a:p>
                  </a:txBody>
                  <a:tcPr marL="45720" marR="457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2">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700" b="0" i="0" u="none" strike="noStrike" kern="1200" cap="none" normalizeH="0" baseline="0">
                          <a:ln>
                            <a:noFill/>
                          </a:ln>
                          <a:solidFill>
                            <a:schemeClr val="bg1"/>
                          </a:solidFill>
                          <a:effectLst/>
                          <a:latin typeface="+mn-lt"/>
                          <a:ea typeface="ＭＳ Ｐゴシック"/>
                          <a:cs typeface="Arial" charset="0"/>
                        </a:rPr>
                        <a:t>$436.1K</a:t>
                      </a:r>
                      <a:endParaRPr kumimoji="0" lang="en-US" sz="700" b="0" i="0" u="none" strike="noStrike" kern="1200" cap="none" normalizeH="0" baseline="0" dirty="0">
                        <a:ln>
                          <a:noFill/>
                        </a:ln>
                        <a:solidFill>
                          <a:schemeClr val="bg1"/>
                        </a:solidFill>
                        <a:effectLst/>
                        <a:latin typeface="+mn-lt"/>
                        <a:ea typeface="ＭＳ Ｐゴシック"/>
                        <a:cs typeface="Arial" charset="0"/>
                      </a:endParaRPr>
                    </a:p>
                  </a:txBody>
                  <a:tcPr marL="45720" marR="457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gridSpan="16">
                  <a:txBody>
                    <a:bodyPr/>
                    <a:lstStyle/>
                    <a:p>
                      <a:pPr marL="0" marR="0" lvl="0" indent="0" algn="ctr" defTabSz="914400" rtl="0" eaLnBrk="0" fontAlgn="base" latinLnBrk="0" hangingPunct="0">
                        <a:lnSpc>
                          <a:spcPct val="120000"/>
                        </a:lnSpc>
                        <a:spcBef>
                          <a:spcPct val="0"/>
                        </a:spcBef>
                        <a:spcAft>
                          <a:spcPct val="50000"/>
                        </a:spcAft>
                        <a:buClrTx/>
                        <a:buSzTx/>
                        <a:buFontTx/>
                        <a:buNone/>
                        <a:tabLst/>
                      </a:pPr>
                      <a:r>
                        <a:rPr kumimoji="0" lang="en-US" sz="700" b="0" i="0" u="none" strike="noStrike" kern="1200" cap="none" normalizeH="0" baseline="0">
                          <a:ln>
                            <a:noFill/>
                          </a:ln>
                          <a:solidFill>
                            <a:schemeClr val="bg1"/>
                          </a:solidFill>
                          <a:effectLst/>
                          <a:latin typeface="+mn-lt"/>
                          <a:ea typeface="ＭＳ Ｐゴシック"/>
                          <a:cs typeface="Arial" charset="0"/>
                        </a:rPr>
                        <a:t>$40M</a:t>
                      </a:r>
                      <a:endParaRPr kumimoji="0" lang="en-US" sz="7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defRPr/>
                      </a:pP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kern="1200" cap="none" normalizeH="0" baseline="0" dirty="0">
                        <a:ln>
                          <a:noFill/>
                        </a:ln>
                        <a:solidFill>
                          <a:schemeClr val="bg1"/>
                        </a:solidFill>
                        <a:effectLst/>
                        <a:latin typeface="+mn-lt"/>
                        <a:ea typeface="ＭＳ Ｐゴシック"/>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600" b="0" i="0" u="none" strike="noStrike" cap="none" normalizeH="0" baseline="0" dirty="0">
                        <a:ln>
                          <a:noFill/>
                        </a:ln>
                        <a:solidFill>
                          <a:schemeClr val="bg1"/>
                        </a:solidFill>
                        <a:effectLst/>
                        <a:latin typeface="+mn-lt"/>
                        <a:cs typeface="Arial"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777AE">
                        <a:lumMod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882960">
                <a:tc>
                  <a:txBody>
                    <a:bodyPr/>
                    <a:lstStyle/>
                    <a:p>
                      <a:pPr marL="0" marR="0" lvl="0" indent="0" algn="ctr" defTabSz="914400" rtl="0" eaLnBrk="0" fontAlgn="base" latinLnBrk="0" hangingPunct="0">
                        <a:lnSpc>
                          <a:spcPct val="120000"/>
                        </a:lnSpc>
                        <a:spcBef>
                          <a:spcPct val="0"/>
                        </a:spcBef>
                        <a:spcAft>
                          <a:spcPct val="50000"/>
                        </a:spcAft>
                        <a:buClrTx/>
                        <a:buSzTx/>
                        <a:buFontTx/>
                        <a:buNone/>
                        <a:tabLst/>
                      </a:pPr>
                      <a:endParaRPr kumimoji="0" lang="en-US" sz="800" b="1"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r>
                        <a:rPr kumimoji="0" lang="en-US" sz="800" b="0" i="0" u="none" strike="noStrike" cap="none" normalizeH="0" baseline="0">
                          <a:ln>
                            <a:noFill/>
                          </a:ln>
                          <a:solidFill>
                            <a:schemeClr val="tx1"/>
                          </a:solidFill>
                          <a:effectLst/>
                          <a:latin typeface="+mn-lt"/>
                        </a:rPr>
                        <a:t> </a:t>
                      </a: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0" algn="l" defTabSz="914400" rtl="0" eaLnBrk="1" latinLnBrk="0" hangingPunct="1">
                        <a:defRPr sz="1800" kern="1200">
                          <a:solidFill>
                            <a:schemeClr val="tx1"/>
                          </a:solidFill>
                          <a:latin typeface="Arial"/>
                          <a:ea typeface="ＭＳ Ｐゴシック"/>
                          <a:cs typeface="ＭＳ Ｐゴシック"/>
                        </a:defRPr>
                      </a:lvl1pPr>
                      <a:lvl2pPr marL="457200" algn="l" defTabSz="914400" rtl="0" eaLnBrk="1" latinLnBrk="0" hangingPunct="1">
                        <a:defRPr sz="1800" kern="1200">
                          <a:solidFill>
                            <a:schemeClr val="tx1"/>
                          </a:solidFill>
                          <a:latin typeface="Arial"/>
                          <a:ea typeface="ＭＳ Ｐゴシック"/>
                          <a:cs typeface="ＭＳ Ｐゴシック"/>
                        </a:defRPr>
                      </a:lvl2pPr>
                      <a:lvl3pPr marL="914400" algn="l" defTabSz="914400" rtl="0" eaLnBrk="1" latinLnBrk="0" hangingPunct="1">
                        <a:defRPr sz="1800" kern="1200">
                          <a:solidFill>
                            <a:schemeClr val="tx1"/>
                          </a:solidFill>
                          <a:latin typeface="Arial"/>
                          <a:ea typeface="ＭＳ Ｐゴシック"/>
                          <a:cs typeface="ＭＳ Ｐゴシック"/>
                        </a:defRPr>
                      </a:lvl3pPr>
                      <a:lvl4pPr marL="1371600" algn="l" defTabSz="914400" rtl="0" eaLnBrk="1" latinLnBrk="0" hangingPunct="1">
                        <a:defRPr sz="1800" kern="1200">
                          <a:solidFill>
                            <a:schemeClr val="tx1"/>
                          </a:solidFill>
                          <a:latin typeface="Arial"/>
                          <a:ea typeface="ＭＳ Ｐゴシック"/>
                          <a:cs typeface="ＭＳ Ｐゴシック"/>
                        </a:defRPr>
                      </a:lvl4pPr>
                      <a:lvl5pPr marL="1828800" algn="l" defTabSz="914400" rtl="0" eaLnBrk="1" latinLnBrk="0" hangingPunct="1">
                        <a:defRPr sz="1800" kern="1200">
                          <a:solidFill>
                            <a:schemeClr val="tx1"/>
                          </a:solidFill>
                          <a:latin typeface="Arial"/>
                          <a:ea typeface="ＭＳ Ｐゴシック"/>
                          <a:cs typeface="ＭＳ Ｐゴシック"/>
                        </a:defRPr>
                      </a:lvl5pPr>
                      <a:lvl6pPr marL="2286000" algn="l" defTabSz="914400" rtl="0" eaLnBrk="1" latinLnBrk="0" hangingPunct="1">
                        <a:defRPr sz="1800" kern="1200">
                          <a:solidFill>
                            <a:schemeClr val="tx1"/>
                          </a:solidFill>
                          <a:latin typeface="Arial"/>
                          <a:ea typeface="ＭＳ Ｐゴシック"/>
                          <a:cs typeface="ＭＳ Ｐゴシック"/>
                        </a:defRPr>
                      </a:lvl6pPr>
                      <a:lvl7pPr marL="2743200" algn="l" defTabSz="914400" rtl="0" eaLnBrk="1" latinLnBrk="0" hangingPunct="1">
                        <a:defRPr sz="1800" kern="1200">
                          <a:solidFill>
                            <a:schemeClr val="tx1"/>
                          </a:solidFill>
                          <a:latin typeface="Arial"/>
                          <a:ea typeface="ＭＳ Ｐゴシック"/>
                          <a:cs typeface="ＭＳ Ｐゴシック"/>
                        </a:defRPr>
                      </a:lvl7pPr>
                      <a:lvl8pPr marL="3200400" algn="l" defTabSz="914400" rtl="0" eaLnBrk="1" latinLnBrk="0" hangingPunct="1">
                        <a:defRPr sz="18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0"/>
                        </a:spcBef>
                        <a:spcAft>
                          <a:spcPct val="50000"/>
                        </a:spcAft>
                        <a:buClrTx/>
                        <a:buSzTx/>
                        <a:buFontTx/>
                        <a:buNone/>
                        <a:tabLst/>
                      </a:pPr>
                      <a:endParaRPr kumimoji="0" lang="en-US" sz="800" b="0" i="0" u="none" strike="noStrike" cap="none" normalizeH="0" baseline="0" dirty="0">
                        <a:ln>
                          <a:noFill/>
                        </a:ln>
                        <a:solidFill>
                          <a:schemeClr val="tx1"/>
                        </a:solidFill>
                        <a:effectLst/>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a:tabLst>
                          <a:tab pos="58738" algn="l"/>
                        </a:tabLst>
                      </a:pPr>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a:latin typeface="+mn-lt"/>
                      </a:endParaRPr>
                    </a:p>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endParaRPr lang="en-US" sz="800" dirty="0">
                        <a:latin typeface="+mn-lt"/>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p:cxnSp>
        <p:nvCxnSpPr>
          <p:cNvPr id="266" name="Straight Connector 265"/>
          <p:cNvCxnSpPr/>
          <p:nvPr/>
        </p:nvCxnSpPr>
        <p:spPr>
          <a:xfrm>
            <a:off x="5822950" y="1403350"/>
            <a:ext cx="0" cy="4846638"/>
          </a:xfrm>
          <a:prstGeom prst="line">
            <a:avLst/>
          </a:prstGeom>
          <a:ln w="12700">
            <a:prstDash val="sysDash"/>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a:xfrm>
            <a:off x="2208213" y="260350"/>
            <a:ext cx="7700962" cy="419100"/>
          </a:xfrm>
        </p:spPr>
        <p:txBody>
          <a:bodyPr>
            <a:normAutofit fontScale="90000"/>
          </a:bodyPr>
          <a:lstStyle/>
          <a:p>
            <a:pPr>
              <a:defRPr/>
            </a:pPr>
            <a:r>
              <a:rPr lang="en-US" dirty="0"/>
              <a:t> Overall Project Plan</a:t>
            </a:r>
            <a:endParaRPr lang="en-US" dirty="0">
              <a:latin typeface="+mn-lt"/>
            </a:endParaRPr>
          </a:p>
        </p:txBody>
      </p:sp>
      <p:sp>
        <p:nvSpPr>
          <p:cNvPr id="78" name="Rectangle 77"/>
          <p:cNvSpPr/>
          <p:nvPr/>
        </p:nvSpPr>
        <p:spPr>
          <a:xfrm>
            <a:off x="1872928" y="1412777"/>
            <a:ext cx="685800" cy="780947"/>
          </a:xfrm>
          <a:prstGeom prst="rect">
            <a:avLst/>
          </a:prstGeom>
          <a:ln/>
        </p:spPr>
        <p:style>
          <a:lnRef idx="0">
            <a:schemeClr val="accent1"/>
          </a:lnRef>
          <a:fillRef idx="3">
            <a:schemeClr val="accent1"/>
          </a:fillRef>
          <a:effectRef idx="3">
            <a:schemeClr val="accent1"/>
          </a:effectRef>
          <a:fontRef idx="minor">
            <a:schemeClr val="lt1"/>
          </a:fontRef>
        </p:style>
        <p:txBody>
          <a:bodyPr lIns="0" rIns="0" anchor="ctr"/>
          <a:lstStyle/>
          <a:p>
            <a:pPr algn="ctr">
              <a:defRPr/>
            </a:pPr>
            <a:r>
              <a:rPr lang="en-US" sz="900" b="1" dirty="0">
                <a:solidFill>
                  <a:srgbClr val="595959"/>
                </a:solidFill>
              </a:rPr>
              <a:t>Programme Management</a:t>
            </a:r>
          </a:p>
        </p:txBody>
      </p:sp>
      <p:sp>
        <p:nvSpPr>
          <p:cNvPr id="79" name="Rectangle 78"/>
          <p:cNvSpPr/>
          <p:nvPr/>
        </p:nvSpPr>
        <p:spPr>
          <a:xfrm>
            <a:off x="1872928" y="2244624"/>
            <a:ext cx="685800" cy="1800200"/>
          </a:xfrm>
          <a:prstGeom prst="rect">
            <a:avLst/>
          </a:prstGeom>
          <a:ln/>
        </p:spPr>
        <p:style>
          <a:lnRef idx="0">
            <a:schemeClr val="accent1"/>
          </a:lnRef>
          <a:fillRef idx="3">
            <a:schemeClr val="accent1"/>
          </a:fillRef>
          <a:effectRef idx="3">
            <a:schemeClr val="accent1"/>
          </a:effectRef>
          <a:fontRef idx="minor">
            <a:schemeClr val="lt1"/>
          </a:fontRef>
        </p:style>
        <p:txBody>
          <a:bodyPr lIns="0" rIns="0" anchor="ctr"/>
          <a:lstStyle/>
          <a:p>
            <a:pPr algn="ctr">
              <a:defRPr/>
            </a:pPr>
            <a:r>
              <a:rPr lang="en-US" sz="900" b="1" dirty="0">
                <a:solidFill>
                  <a:srgbClr val="595959"/>
                </a:solidFill>
              </a:rPr>
              <a:t>Change Management</a:t>
            </a:r>
          </a:p>
        </p:txBody>
      </p:sp>
      <p:sp>
        <p:nvSpPr>
          <p:cNvPr id="80" name="Rectangle 79"/>
          <p:cNvSpPr/>
          <p:nvPr/>
        </p:nvSpPr>
        <p:spPr>
          <a:xfrm>
            <a:off x="1872928" y="4096601"/>
            <a:ext cx="685800" cy="1152128"/>
          </a:xfrm>
          <a:prstGeom prst="rect">
            <a:avLst/>
          </a:prstGeom>
          <a:ln/>
        </p:spPr>
        <p:style>
          <a:lnRef idx="0">
            <a:schemeClr val="accent1"/>
          </a:lnRef>
          <a:fillRef idx="3">
            <a:schemeClr val="accent1"/>
          </a:fillRef>
          <a:effectRef idx="3">
            <a:schemeClr val="accent1"/>
          </a:effectRef>
          <a:fontRef idx="minor">
            <a:schemeClr val="lt1"/>
          </a:fontRef>
        </p:style>
        <p:txBody>
          <a:bodyPr lIns="0" rIns="0" anchor="ctr"/>
          <a:lstStyle/>
          <a:p>
            <a:pPr algn="ctr">
              <a:defRPr/>
            </a:pPr>
            <a:r>
              <a:rPr lang="en-US" sz="900" b="1" dirty="0">
                <a:solidFill>
                  <a:srgbClr val="595959"/>
                </a:solidFill>
              </a:rPr>
              <a:t>Information Architecture</a:t>
            </a:r>
          </a:p>
          <a:p>
            <a:pPr algn="ctr">
              <a:defRPr/>
            </a:pPr>
            <a:r>
              <a:rPr lang="en-US" sz="900" b="1" dirty="0">
                <a:solidFill>
                  <a:srgbClr val="595959"/>
                </a:solidFill>
              </a:rPr>
              <a:t>&amp;</a:t>
            </a:r>
          </a:p>
          <a:p>
            <a:pPr algn="ctr">
              <a:defRPr/>
            </a:pPr>
            <a:r>
              <a:rPr lang="en-US" sz="900" b="1" dirty="0">
                <a:solidFill>
                  <a:srgbClr val="595959"/>
                </a:solidFill>
              </a:rPr>
              <a:t>Value</a:t>
            </a:r>
          </a:p>
        </p:txBody>
      </p:sp>
      <p:sp>
        <p:nvSpPr>
          <p:cNvPr id="81" name="Rectangle 80"/>
          <p:cNvSpPr/>
          <p:nvPr/>
        </p:nvSpPr>
        <p:spPr>
          <a:xfrm>
            <a:off x="1872929" y="5294549"/>
            <a:ext cx="685800" cy="1008112"/>
          </a:xfrm>
          <a:prstGeom prst="rect">
            <a:avLst/>
          </a:prstGeom>
          <a:ln/>
        </p:spPr>
        <p:style>
          <a:lnRef idx="0">
            <a:schemeClr val="accent1"/>
          </a:lnRef>
          <a:fillRef idx="3">
            <a:schemeClr val="accent1"/>
          </a:fillRef>
          <a:effectRef idx="3">
            <a:schemeClr val="accent1"/>
          </a:effectRef>
          <a:fontRef idx="minor">
            <a:schemeClr val="lt1"/>
          </a:fontRef>
        </p:style>
        <p:txBody>
          <a:bodyPr lIns="0" rIns="0" anchor="ctr"/>
          <a:lstStyle/>
          <a:p>
            <a:pPr algn="ctr">
              <a:defRPr/>
            </a:pPr>
            <a:r>
              <a:rPr lang="en-US" sz="900" b="1" dirty="0">
                <a:solidFill>
                  <a:srgbClr val="595959"/>
                </a:solidFill>
              </a:rPr>
              <a:t>Migration</a:t>
            </a:r>
          </a:p>
        </p:txBody>
      </p:sp>
      <p:sp>
        <p:nvSpPr>
          <p:cNvPr id="22689" name="Rectangle 196"/>
          <p:cNvSpPr>
            <a:spLocks noChangeArrowheads="1"/>
          </p:cNvSpPr>
          <p:nvPr/>
        </p:nvSpPr>
        <p:spPr bwMode="auto">
          <a:xfrm>
            <a:off x="6792913" y="3871913"/>
            <a:ext cx="1008062" cy="184150"/>
          </a:xfrm>
          <a:prstGeom prst="rect">
            <a:avLst/>
          </a:prstGeom>
          <a:noFill/>
          <a:ln w="9525">
            <a:noFill/>
            <a:miter lim="800000"/>
            <a:headEnd/>
            <a:tailEnd/>
          </a:ln>
        </p:spPr>
        <p:txBody>
          <a:bodyPr>
            <a:spAutoFit/>
          </a:bodyPr>
          <a:lstStyle/>
          <a:p>
            <a:pPr algn="ctr"/>
            <a:endParaRPr lang="en-US" sz="600" i="1">
              <a:solidFill>
                <a:srgbClr val="DE8703"/>
              </a:solidFill>
              <a:latin typeface="Futura Medium" pitchFamily="2" charset="0"/>
            </a:endParaRPr>
          </a:p>
        </p:txBody>
      </p:sp>
      <p:grpSp>
        <p:nvGrpSpPr>
          <p:cNvPr id="8" name="Group 214"/>
          <p:cNvGrpSpPr>
            <a:grpSpLocks/>
          </p:cNvGrpSpPr>
          <p:nvPr/>
        </p:nvGrpSpPr>
        <p:grpSpPr bwMode="auto">
          <a:xfrm>
            <a:off x="3935414" y="6491289"/>
            <a:ext cx="4681537" cy="293687"/>
            <a:chOff x="2627784" y="6525344"/>
            <a:chExt cx="4680520" cy="294323"/>
          </a:xfrm>
        </p:grpSpPr>
        <p:grpSp>
          <p:nvGrpSpPr>
            <p:cNvPr id="9" name="Group 83"/>
            <p:cNvGrpSpPr>
              <a:grpSpLocks/>
            </p:cNvGrpSpPr>
            <p:nvPr/>
          </p:nvGrpSpPr>
          <p:grpSpPr bwMode="auto">
            <a:xfrm>
              <a:off x="2627784" y="6525344"/>
              <a:ext cx="4680520" cy="294323"/>
              <a:chOff x="2627784" y="6483339"/>
              <a:chExt cx="4680520" cy="294323"/>
            </a:xfrm>
          </p:grpSpPr>
          <p:sp>
            <p:nvSpPr>
              <p:cNvPr id="220" name="Rounded Rectangle 219"/>
              <p:cNvSpPr/>
              <p:nvPr/>
            </p:nvSpPr>
            <p:spPr>
              <a:xfrm>
                <a:off x="2705554" y="6499248"/>
                <a:ext cx="639624" cy="4613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gn="ctr">
                  <a:defRPr/>
                </a:pPr>
                <a:endParaRPr lang="en-US" sz="800" b="1" dirty="0">
                  <a:solidFill>
                    <a:srgbClr val="595959">
                      <a:lumMod val="50000"/>
                    </a:srgbClr>
                  </a:solidFill>
                </a:endParaRPr>
              </a:p>
            </p:txBody>
          </p:sp>
          <p:sp>
            <p:nvSpPr>
              <p:cNvPr id="221" name="Rounded Rectangle 220"/>
              <p:cNvSpPr/>
              <p:nvPr/>
            </p:nvSpPr>
            <p:spPr>
              <a:xfrm>
                <a:off x="3924489" y="6499248"/>
                <a:ext cx="639624" cy="4613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gn="ctr">
                  <a:defRPr/>
                </a:pPr>
                <a:endParaRPr lang="en-US" sz="800" b="1" dirty="0">
                  <a:solidFill>
                    <a:srgbClr val="595959">
                      <a:lumMod val="50000"/>
                    </a:srgbClr>
                  </a:solidFill>
                </a:endParaRPr>
              </a:p>
            </p:txBody>
          </p:sp>
          <p:sp>
            <p:nvSpPr>
              <p:cNvPr id="22768" name="Rectangle 221"/>
              <p:cNvSpPr>
                <a:spLocks noChangeArrowheads="1"/>
              </p:cNvSpPr>
              <p:nvPr/>
            </p:nvSpPr>
            <p:spPr bwMode="auto">
              <a:xfrm>
                <a:off x="5297940" y="6577607"/>
                <a:ext cx="890120" cy="200055"/>
              </a:xfrm>
              <a:prstGeom prst="rect">
                <a:avLst/>
              </a:prstGeom>
              <a:noFill/>
              <a:ln w="9525">
                <a:noFill/>
                <a:miter lim="800000"/>
                <a:headEnd/>
                <a:tailEnd/>
              </a:ln>
            </p:spPr>
            <p:txBody>
              <a:bodyPr lIns="0" rIns="0">
                <a:spAutoFit/>
              </a:bodyPr>
              <a:lstStyle/>
              <a:p>
                <a:pPr algn="ctr"/>
                <a:r>
                  <a:rPr lang="en-US" sz="700" i="1">
                    <a:solidFill>
                      <a:srgbClr val="DE8703"/>
                    </a:solidFill>
                    <a:latin typeface="Futura Medium" pitchFamily="2" charset="0"/>
                  </a:rPr>
                  <a:t>Key Milestone</a:t>
                </a:r>
              </a:p>
            </p:txBody>
          </p:sp>
          <p:sp>
            <p:nvSpPr>
              <p:cNvPr id="223" name="Flowchart: Decision 222"/>
              <p:cNvSpPr/>
              <p:nvPr/>
            </p:nvSpPr>
            <p:spPr>
              <a:xfrm>
                <a:off x="5708722" y="6483339"/>
                <a:ext cx="93274" cy="77466"/>
              </a:xfrm>
              <a:prstGeom prst="flowChartDecision">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595959">
                      <a:lumMod val="50000"/>
                    </a:srgbClr>
                  </a:solidFill>
                </a:endParaRPr>
              </a:p>
            </p:txBody>
          </p:sp>
          <p:sp>
            <p:nvSpPr>
              <p:cNvPr id="22772" name="Rectangle 223"/>
              <p:cNvSpPr>
                <a:spLocks noChangeArrowheads="1"/>
              </p:cNvSpPr>
              <p:nvPr/>
            </p:nvSpPr>
            <p:spPr bwMode="auto">
              <a:xfrm>
                <a:off x="6156176" y="6577607"/>
                <a:ext cx="1152128" cy="200055"/>
              </a:xfrm>
              <a:prstGeom prst="rect">
                <a:avLst/>
              </a:prstGeom>
              <a:noFill/>
              <a:ln w="9525">
                <a:noFill/>
                <a:miter lim="800000"/>
                <a:headEnd/>
                <a:tailEnd/>
              </a:ln>
            </p:spPr>
            <p:txBody>
              <a:bodyPr>
                <a:spAutoFit/>
              </a:bodyPr>
              <a:lstStyle/>
              <a:p>
                <a:pPr algn="ctr"/>
                <a:r>
                  <a:rPr lang="en-US" sz="700" i="1">
                    <a:solidFill>
                      <a:srgbClr val="003399"/>
                    </a:solidFill>
                    <a:latin typeface="Futura Medium" pitchFamily="2" charset="0"/>
                  </a:rPr>
                  <a:t>Key Dependency</a:t>
                </a:r>
              </a:p>
            </p:txBody>
          </p:sp>
          <p:sp>
            <p:nvSpPr>
              <p:cNvPr id="225" name="Flowchart: Extract 224"/>
              <p:cNvSpPr/>
              <p:nvPr/>
            </p:nvSpPr>
            <p:spPr>
              <a:xfrm>
                <a:off x="6651222" y="6488111"/>
                <a:ext cx="80945" cy="66819"/>
              </a:xfrm>
              <a:prstGeom prst="flowChartExtract">
                <a:avLst/>
              </a:prstGeom>
              <a:solidFill>
                <a:schemeClr val="accent3">
                  <a:lumMod val="40000"/>
                  <a:lumOff val="60000"/>
                </a:schemeClr>
              </a:solidFill>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solidFill>
                    <a:srgbClr val="595959">
                      <a:lumMod val="50000"/>
                    </a:srgbClr>
                  </a:solidFill>
                </a:endParaRPr>
              </a:p>
            </p:txBody>
          </p:sp>
          <p:sp>
            <p:nvSpPr>
              <p:cNvPr id="22774" name="Rectangle 225"/>
              <p:cNvSpPr>
                <a:spLocks noChangeArrowheads="1"/>
              </p:cNvSpPr>
              <p:nvPr/>
            </p:nvSpPr>
            <p:spPr bwMode="auto">
              <a:xfrm>
                <a:off x="2627784" y="6544932"/>
                <a:ext cx="648072" cy="215444"/>
              </a:xfrm>
              <a:prstGeom prst="rect">
                <a:avLst/>
              </a:prstGeom>
              <a:noFill/>
              <a:ln w="9525">
                <a:noFill/>
                <a:miter lim="800000"/>
                <a:headEnd/>
                <a:tailEnd/>
              </a:ln>
            </p:spPr>
            <p:txBody>
              <a:bodyPr>
                <a:spAutoFit/>
              </a:bodyPr>
              <a:lstStyle/>
              <a:p>
                <a:pPr algn="ctr"/>
                <a:r>
                  <a:rPr lang="en-US" sz="800">
                    <a:solidFill>
                      <a:srgbClr val="595959"/>
                    </a:solidFill>
                    <a:latin typeface="Futura Medium" pitchFamily="2" charset="0"/>
                  </a:rPr>
                  <a:t>On Track</a:t>
                </a:r>
              </a:p>
            </p:txBody>
          </p:sp>
          <p:sp>
            <p:nvSpPr>
              <p:cNvPr id="22775" name="Rectangle 226"/>
              <p:cNvSpPr>
                <a:spLocks noChangeArrowheads="1"/>
              </p:cNvSpPr>
              <p:nvPr/>
            </p:nvSpPr>
            <p:spPr bwMode="auto">
              <a:xfrm>
                <a:off x="3923928" y="6544932"/>
                <a:ext cx="648072" cy="215444"/>
              </a:xfrm>
              <a:prstGeom prst="rect">
                <a:avLst/>
              </a:prstGeom>
              <a:noFill/>
              <a:ln w="9525">
                <a:noFill/>
                <a:miter lim="800000"/>
                <a:headEnd/>
                <a:tailEnd/>
              </a:ln>
            </p:spPr>
            <p:txBody>
              <a:bodyPr>
                <a:spAutoFit/>
              </a:bodyPr>
              <a:lstStyle/>
              <a:p>
                <a:pPr algn="ctr"/>
                <a:endParaRPr lang="en-US" sz="800">
                  <a:solidFill>
                    <a:srgbClr val="595959"/>
                  </a:solidFill>
                  <a:latin typeface="Futura Medium" pitchFamily="2" charset="0"/>
                </a:endParaRPr>
              </a:p>
            </p:txBody>
          </p:sp>
          <p:sp>
            <p:nvSpPr>
              <p:cNvPr id="228" name="Rounded Rectangle 227"/>
              <p:cNvSpPr/>
              <p:nvPr/>
            </p:nvSpPr>
            <p:spPr>
              <a:xfrm>
                <a:off x="3275343" y="6499248"/>
                <a:ext cx="638036" cy="4613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endParaRPr lang="en-US" sz="800" dirty="0">
                  <a:solidFill>
                    <a:srgbClr val="595959">
                      <a:lumMod val="50000"/>
                    </a:srgbClr>
                  </a:solidFill>
                </a:endParaRPr>
              </a:p>
            </p:txBody>
          </p:sp>
          <p:sp>
            <p:nvSpPr>
              <p:cNvPr id="22777" name="Rectangle 228"/>
              <p:cNvSpPr>
                <a:spLocks noChangeArrowheads="1"/>
              </p:cNvSpPr>
              <p:nvPr/>
            </p:nvSpPr>
            <p:spPr bwMode="auto">
              <a:xfrm>
                <a:off x="3290455" y="6544932"/>
                <a:ext cx="633473" cy="215444"/>
              </a:xfrm>
              <a:prstGeom prst="rect">
                <a:avLst/>
              </a:prstGeom>
              <a:noFill/>
              <a:ln w="9525">
                <a:noFill/>
                <a:miter lim="800000"/>
                <a:headEnd/>
                <a:tailEnd/>
              </a:ln>
            </p:spPr>
            <p:txBody>
              <a:bodyPr>
                <a:spAutoFit/>
              </a:bodyPr>
              <a:lstStyle/>
              <a:p>
                <a:pPr algn="ctr"/>
                <a:r>
                  <a:rPr lang="en-US" sz="800">
                    <a:solidFill>
                      <a:srgbClr val="595959"/>
                    </a:solidFill>
                    <a:latin typeface="Futura Medium" pitchFamily="2" charset="0"/>
                  </a:rPr>
                  <a:t>At Risk</a:t>
                </a:r>
              </a:p>
            </p:txBody>
          </p:sp>
        </p:grpSp>
        <p:sp>
          <p:nvSpPr>
            <p:cNvPr id="217" name="Rounded Rectangle 216"/>
            <p:cNvSpPr/>
            <p:nvPr/>
          </p:nvSpPr>
          <p:spPr>
            <a:xfrm>
              <a:off x="4564113" y="6539662"/>
              <a:ext cx="641211" cy="46138"/>
            </a:xfrm>
            <a:prstGeom prst="round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gn="ctr">
                <a:defRPr/>
              </a:pPr>
              <a:endParaRPr lang="en-US" sz="800" b="1" dirty="0">
                <a:solidFill>
                  <a:srgbClr val="595959">
                    <a:lumMod val="50000"/>
                  </a:srgbClr>
                </a:solidFill>
              </a:endParaRPr>
            </a:p>
          </p:txBody>
        </p:sp>
        <p:sp>
          <p:nvSpPr>
            <p:cNvPr id="22764" name="Rectangle 217"/>
            <p:cNvSpPr>
              <a:spLocks noChangeArrowheads="1"/>
            </p:cNvSpPr>
            <p:nvPr/>
          </p:nvSpPr>
          <p:spPr bwMode="auto">
            <a:xfrm>
              <a:off x="3923928" y="6597352"/>
              <a:ext cx="633473" cy="215444"/>
            </a:xfrm>
            <a:prstGeom prst="rect">
              <a:avLst/>
            </a:prstGeom>
            <a:noFill/>
            <a:ln w="9525">
              <a:noFill/>
              <a:miter lim="800000"/>
              <a:headEnd/>
              <a:tailEnd/>
            </a:ln>
          </p:spPr>
          <p:txBody>
            <a:bodyPr>
              <a:spAutoFit/>
            </a:bodyPr>
            <a:lstStyle/>
            <a:p>
              <a:pPr algn="ctr"/>
              <a:r>
                <a:rPr lang="en-US" sz="800">
                  <a:solidFill>
                    <a:srgbClr val="595959"/>
                  </a:solidFill>
                  <a:latin typeface="Futura Medium" pitchFamily="2" charset="0"/>
                </a:rPr>
                <a:t>Delayed</a:t>
              </a:r>
            </a:p>
          </p:txBody>
        </p:sp>
        <p:sp>
          <p:nvSpPr>
            <p:cNvPr id="22765" name="Rectangle 218"/>
            <p:cNvSpPr>
              <a:spLocks noChangeArrowheads="1"/>
            </p:cNvSpPr>
            <p:nvPr/>
          </p:nvSpPr>
          <p:spPr bwMode="auto">
            <a:xfrm>
              <a:off x="4572000" y="6597932"/>
              <a:ext cx="720080" cy="215444"/>
            </a:xfrm>
            <a:prstGeom prst="rect">
              <a:avLst/>
            </a:prstGeom>
            <a:noFill/>
            <a:ln w="9525">
              <a:noFill/>
              <a:miter lim="800000"/>
              <a:headEnd/>
              <a:tailEnd/>
            </a:ln>
          </p:spPr>
          <p:txBody>
            <a:bodyPr>
              <a:spAutoFit/>
            </a:bodyPr>
            <a:lstStyle/>
            <a:p>
              <a:pPr algn="ctr"/>
              <a:r>
                <a:rPr lang="en-US" sz="800">
                  <a:solidFill>
                    <a:srgbClr val="595959"/>
                  </a:solidFill>
                  <a:latin typeface="Futura Medium" pitchFamily="2" charset="0"/>
                </a:rPr>
                <a:t>Completed</a:t>
              </a:r>
            </a:p>
          </p:txBody>
        </p:sp>
      </p:grpSp>
    </p:spTree>
    <p:extLst>
      <p:ext uri="{BB962C8B-B14F-4D97-AF65-F5344CB8AC3E}">
        <p14:creationId xmlns:p14="http://schemas.microsoft.com/office/powerpoint/2010/main" val="4804089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5</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US" sz="2800" dirty="0">
                <a:solidFill>
                  <a:srgbClr val="C00000"/>
                </a:solidFill>
              </a:rPr>
              <a:t>Cadence Commitment Template</a:t>
            </a:r>
            <a:endParaRPr lang="en-CA" sz="2800" dirty="0">
              <a:solidFill>
                <a:srgbClr val="C00000"/>
              </a:solidFill>
              <a:latin typeface="Futura Medium" panose="00000400000000000000" pitchFamily="2" charset="0"/>
            </a:endParaRP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6</a:t>
            </a:fld>
            <a:endParaRPr lang="en-GB" dirty="0">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7592909"/>
              </p:ext>
            </p:extLst>
          </p:nvPr>
        </p:nvGraphicFramePr>
        <p:xfrm>
          <a:off x="1127448" y="692696"/>
          <a:ext cx="8568508" cy="5159677"/>
        </p:xfrm>
        <a:graphic>
          <a:graphicData uri="http://schemas.openxmlformats.org/drawingml/2006/table">
            <a:tbl>
              <a:tblPr firstRow="1" bandRow="1">
                <a:tableStyleId>{5C22544A-7EE6-4342-B048-85BDC9FD1C3A}</a:tableStyleId>
              </a:tblPr>
              <a:tblGrid>
                <a:gridCol w="583842">
                  <a:extLst>
                    <a:ext uri="{9D8B030D-6E8A-4147-A177-3AD203B41FA5}">
                      <a16:colId xmlns:a16="http://schemas.microsoft.com/office/drawing/2014/main" val="20000"/>
                    </a:ext>
                  </a:extLst>
                </a:gridCol>
                <a:gridCol w="4024670">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684276">
                  <a:extLst>
                    <a:ext uri="{9D8B030D-6E8A-4147-A177-3AD203B41FA5}">
                      <a16:colId xmlns:a16="http://schemas.microsoft.com/office/drawing/2014/main" val="20003"/>
                    </a:ext>
                  </a:extLst>
                </a:gridCol>
                <a:gridCol w="998744">
                  <a:extLst>
                    <a:ext uri="{9D8B030D-6E8A-4147-A177-3AD203B41FA5}">
                      <a16:colId xmlns:a16="http://schemas.microsoft.com/office/drawing/2014/main" val="20004"/>
                    </a:ext>
                  </a:extLst>
                </a:gridCol>
                <a:gridCol w="908824">
                  <a:extLst>
                    <a:ext uri="{9D8B030D-6E8A-4147-A177-3AD203B41FA5}">
                      <a16:colId xmlns:a16="http://schemas.microsoft.com/office/drawing/2014/main" val="20005"/>
                    </a:ext>
                  </a:extLst>
                </a:gridCol>
              </a:tblGrid>
              <a:tr h="3693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No.</a:t>
                      </a:r>
                      <a:endParaRPr lang="en-CA" sz="900" b="1" kern="1200" dirty="0">
                        <a:solidFill>
                          <a:schemeClr val="tx1"/>
                        </a:solidFill>
                        <a:latin typeface="+mn-lt"/>
                        <a:ea typeface="+mn-ea"/>
                        <a:cs typeface="+mn-cs"/>
                      </a:endParaRPr>
                    </a:p>
                  </a:txBody>
                  <a:tcPr anchor="ctr">
                    <a:solidFill>
                      <a:srgbClr val="CCE9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Action</a:t>
                      </a:r>
                      <a:endParaRPr lang="en-CA" sz="900" b="1" kern="1200" dirty="0">
                        <a:solidFill>
                          <a:schemeClr val="tx1"/>
                        </a:solidFill>
                        <a:latin typeface="+mn-lt"/>
                        <a:ea typeface="+mn-ea"/>
                        <a:cs typeface="+mn-cs"/>
                      </a:endParaRPr>
                    </a:p>
                  </a:txBody>
                  <a:tcPr anchor="ctr">
                    <a:solidFill>
                      <a:srgbClr val="CCE9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Action</a:t>
                      </a:r>
                      <a:r>
                        <a:rPr lang="en-US" sz="900" b="1" kern="1200" baseline="0" dirty="0">
                          <a:solidFill>
                            <a:schemeClr val="tx1"/>
                          </a:solidFill>
                          <a:latin typeface="+mn-lt"/>
                          <a:ea typeface="+mn-ea"/>
                          <a:cs typeface="+mn-cs"/>
                        </a:rPr>
                        <a:t> Party</a:t>
                      </a:r>
                      <a:endParaRPr lang="en-US" sz="900" b="1" kern="1200" dirty="0">
                        <a:solidFill>
                          <a:schemeClr val="tx1"/>
                        </a:solidFill>
                        <a:latin typeface="+mn-lt"/>
                        <a:ea typeface="+mn-ea"/>
                        <a:cs typeface="+mn-cs"/>
                      </a:endParaRPr>
                    </a:p>
                  </a:txBody>
                  <a:tcPr anchor="ctr">
                    <a:solidFill>
                      <a:srgbClr val="CCE9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Threat</a:t>
                      </a:r>
                    </a:p>
                  </a:txBody>
                  <a:tcPr anchor="ctr">
                    <a:solidFill>
                      <a:srgbClr val="CCE9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Due Date</a:t>
                      </a:r>
                    </a:p>
                  </a:txBody>
                  <a:tcPr anchor="ctr">
                    <a:solidFill>
                      <a:srgbClr val="CCE9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Status</a:t>
                      </a:r>
                    </a:p>
                  </a:txBody>
                  <a:tcPr anchor="ctr">
                    <a:solidFill>
                      <a:srgbClr val="CCE9DB"/>
                    </a:solidFill>
                  </a:tcPr>
                </a:tc>
                <a:extLst>
                  <a:ext uri="{0D108BD9-81ED-4DB2-BD59-A6C34878D82A}">
                    <a16:rowId xmlns:a16="http://schemas.microsoft.com/office/drawing/2014/main" val="10000"/>
                  </a:ext>
                </a:extLst>
              </a:tr>
              <a:tr h="460628">
                <a:tc>
                  <a:txBody>
                    <a:bodyPr/>
                    <a:lstStyle/>
                    <a:p>
                      <a:pPr algn="l">
                        <a:spcAft>
                          <a:spcPts val="0"/>
                        </a:spcAft>
                      </a:pPr>
                      <a:r>
                        <a:rPr lang="en-CA" sz="1000" dirty="0">
                          <a:solidFill>
                            <a:srgbClr val="595959"/>
                          </a:solidFill>
                          <a:latin typeface="+mn-lt"/>
                          <a:ea typeface="Calibri"/>
                          <a:cs typeface="Times New Roman"/>
                        </a:rPr>
                        <a:t>1</a:t>
                      </a:r>
                      <a:endParaRPr lang="en-CA" sz="1000" dirty="0">
                        <a:latin typeface="+mn-lt"/>
                        <a:ea typeface="Calibri"/>
                        <a:cs typeface="Times New Roman"/>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0" indent="0">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87313" indent="-87313">
                        <a:spcAft>
                          <a:spcPts val="0"/>
                        </a:spcAft>
                      </a:pPr>
                      <a:endParaRPr lang="en-CA" sz="1100" dirty="0">
                        <a:latin typeface="+mn-lt"/>
                        <a:ea typeface="Calibri"/>
                        <a:cs typeface="Times New Roman"/>
                      </a:endParaRPr>
                    </a:p>
                  </a:txBody>
                  <a:tcPr marL="90000" marR="90000" marT="46800" marB="46800">
                    <a:solidFill>
                      <a:srgbClr val="CCE9DB"/>
                    </a:solidFill>
                  </a:tcPr>
                </a:tc>
                <a:tc>
                  <a:txBody>
                    <a:bodyPr/>
                    <a:lstStyle/>
                    <a:p>
                      <a:pPr marL="87313" indent="-87313">
                        <a:spcAft>
                          <a:spcPts val="0"/>
                        </a:spcAft>
                      </a:pPr>
                      <a:endParaRPr lang="en-CA" sz="1100" dirty="0">
                        <a:latin typeface="+mn-lt"/>
                        <a:ea typeface="Calibri"/>
                        <a:cs typeface="Times New Roman"/>
                      </a:endParaRPr>
                    </a:p>
                  </a:txBody>
                  <a:tcPr marL="90000" marR="90000" marT="46800" marB="46800">
                    <a:solidFill>
                      <a:srgbClr val="CCE9DB"/>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dirty="0">
                        <a:solidFill>
                          <a:schemeClr val="tx1"/>
                        </a:solidFill>
                        <a:latin typeface="+mn-lt"/>
                      </a:endParaRPr>
                    </a:p>
                  </a:txBody>
                  <a:tcPr anchor="ctr">
                    <a:solidFill>
                      <a:srgbClr val="CCE9DB"/>
                    </a:solidFill>
                  </a:tcPr>
                </a:tc>
                <a:extLst>
                  <a:ext uri="{0D108BD9-81ED-4DB2-BD59-A6C34878D82A}">
                    <a16:rowId xmlns:a16="http://schemas.microsoft.com/office/drawing/2014/main" val="10001"/>
                  </a:ext>
                </a:extLst>
              </a:tr>
              <a:tr h="408857">
                <a:tc>
                  <a:txBody>
                    <a:bodyPr/>
                    <a:lstStyle/>
                    <a:p>
                      <a:pPr marL="0" algn="l" defTabSz="914400" rtl="0" eaLnBrk="1" latinLnBrk="0" hangingPunct="1">
                        <a:spcAft>
                          <a:spcPts val="0"/>
                        </a:spcAft>
                      </a:pPr>
                      <a:r>
                        <a:rPr lang="en-CA" sz="1000" kern="1200" dirty="0">
                          <a:solidFill>
                            <a:srgbClr val="595959"/>
                          </a:solidFill>
                          <a:latin typeface="+mn-lt"/>
                          <a:ea typeface="Calibri"/>
                          <a:cs typeface="Times New Roman"/>
                        </a:rPr>
                        <a:t>2</a:t>
                      </a: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a:buFont typeface="Arial" pitchFamily="34" charset="0"/>
                        <a:buNone/>
                      </a:pPr>
                      <a:endParaRPr lang="en-US" sz="900" dirty="0">
                        <a:solidFill>
                          <a:schemeClr val="tx1"/>
                        </a:solidFill>
                        <a:latin typeface="+mn-lt"/>
                      </a:endParaRPr>
                    </a:p>
                  </a:txBody>
                  <a:tcPr anchor="ctr">
                    <a:solidFill>
                      <a:srgbClr val="CCE9DB"/>
                    </a:solidFill>
                  </a:tcPr>
                </a:tc>
                <a:extLst>
                  <a:ext uri="{0D108BD9-81ED-4DB2-BD59-A6C34878D82A}">
                    <a16:rowId xmlns:a16="http://schemas.microsoft.com/office/drawing/2014/main" val="10002"/>
                  </a:ext>
                </a:extLst>
              </a:tr>
              <a:tr h="408857">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3</a:t>
                      </a: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a:buFont typeface="Arial" pitchFamily="34" charset="0"/>
                        <a:buNone/>
                      </a:pPr>
                      <a:endParaRPr lang="en-US" sz="900" dirty="0">
                        <a:solidFill>
                          <a:schemeClr val="tx1"/>
                        </a:solidFill>
                        <a:latin typeface="+mn-lt"/>
                      </a:endParaRPr>
                    </a:p>
                  </a:txBody>
                  <a:tcPr anchor="ctr">
                    <a:solidFill>
                      <a:srgbClr val="CCE9DB"/>
                    </a:solidFill>
                  </a:tcPr>
                </a:tc>
                <a:extLst>
                  <a:ext uri="{0D108BD9-81ED-4DB2-BD59-A6C34878D82A}">
                    <a16:rowId xmlns:a16="http://schemas.microsoft.com/office/drawing/2014/main" val="10003"/>
                  </a:ext>
                </a:extLst>
              </a:tr>
              <a:tr h="408857">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4</a:t>
                      </a: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dirty="0">
                        <a:latin typeface="+mn-lt"/>
                      </a:endParaRPr>
                    </a:p>
                  </a:txBody>
                  <a:tcPr anchor="ctr">
                    <a:solidFill>
                      <a:srgbClr val="CCE9DB"/>
                    </a:solidFill>
                  </a:tcPr>
                </a:tc>
                <a:extLst>
                  <a:ext uri="{0D108BD9-81ED-4DB2-BD59-A6C34878D82A}">
                    <a16:rowId xmlns:a16="http://schemas.microsoft.com/office/drawing/2014/main" val="10004"/>
                  </a:ext>
                </a:extLst>
              </a:tr>
              <a:tr h="408857">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5</a:t>
                      </a: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dirty="0">
                        <a:solidFill>
                          <a:schemeClr val="tx1"/>
                        </a:solidFill>
                        <a:latin typeface="+mn-lt"/>
                      </a:endParaRPr>
                    </a:p>
                  </a:txBody>
                  <a:tcPr anchor="ctr">
                    <a:solidFill>
                      <a:srgbClr val="CCE9DB"/>
                    </a:solidFill>
                  </a:tcPr>
                </a:tc>
                <a:extLst>
                  <a:ext uri="{0D108BD9-81ED-4DB2-BD59-A6C34878D82A}">
                    <a16:rowId xmlns:a16="http://schemas.microsoft.com/office/drawing/2014/main" val="10005"/>
                  </a:ext>
                </a:extLst>
              </a:tr>
              <a:tr h="419583">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6</a:t>
                      </a: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tx1"/>
                        </a:solidFill>
                        <a:latin typeface="+mn-lt"/>
                        <a:ea typeface="+mn-ea"/>
                        <a:cs typeface="+mn-cs"/>
                      </a:endParaRPr>
                    </a:p>
                  </a:txBody>
                  <a:tcPr anchor="ctr">
                    <a:solidFill>
                      <a:srgbClr val="CCE9DB"/>
                    </a:solidFill>
                  </a:tcPr>
                </a:tc>
                <a:extLst>
                  <a:ext uri="{0D108BD9-81ED-4DB2-BD59-A6C34878D82A}">
                    <a16:rowId xmlns:a16="http://schemas.microsoft.com/office/drawing/2014/main" val="10006"/>
                  </a:ext>
                </a:extLst>
              </a:tr>
              <a:tr h="408857">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7</a:t>
                      </a: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tx1"/>
                        </a:solidFill>
                        <a:latin typeface="+mn-lt"/>
                        <a:ea typeface="+mn-ea"/>
                        <a:cs typeface="+mn-cs"/>
                      </a:endParaRPr>
                    </a:p>
                  </a:txBody>
                  <a:tcPr anchor="ctr">
                    <a:solidFill>
                      <a:srgbClr val="CCE9DB"/>
                    </a:solidFill>
                  </a:tcPr>
                </a:tc>
                <a:extLst>
                  <a:ext uri="{0D108BD9-81ED-4DB2-BD59-A6C34878D82A}">
                    <a16:rowId xmlns:a16="http://schemas.microsoft.com/office/drawing/2014/main" val="10007"/>
                  </a:ext>
                </a:extLst>
              </a:tr>
              <a:tr h="568670">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8</a:t>
                      </a:r>
                    </a:p>
                  </a:txBody>
                  <a:tcPr marL="90000" marR="90000" marT="46800" marB="46800">
                    <a:solidFill>
                      <a:srgbClr val="CCE9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lumMod val="50000"/>
                          </a:schemeClr>
                        </a:solidFill>
                        <a:latin typeface="Futura Medium" pitchFamily="2" charset="0"/>
                        <a:cs typeface="Times New Roman" charset="0"/>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tx1"/>
                        </a:solidFill>
                        <a:latin typeface="+mn-lt"/>
                        <a:ea typeface="+mn-ea"/>
                        <a:cs typeface="+mn-cs"/>
                      </a:endParaRPr>
                    </a:p>
                  </a:txBody>
                  <a:tcPr anchor="ctr">
                    <a:solidFill>
                      <a:srgbClr val="CCE9DB"/>
                    </a:solidFill>
                  </a:tcPr>
                </a:tc>
                <a:extLst>
                  <a:ext uri="{0D108BD9-81ED-4DB2-BD59-A6C34878D82A}">
                    <a16:rowId xmlns:a16="http://schemas.microsoft.com/office/drawing/2014/main" val="10008"/>
                  </a:ext>
                </a:extLst>
              </a:tr>
              <a:tr h="568670">
                <a:tc>
                  <a:txBody>
                    <a:bodyPr/>
                    <a:lstStyle/>
                    <a:p>
                      <a:pPr marL="0" algn="l" defTabSz="914400" rtl="0" eaLnBrk="1" latinLnBrk="0" hangingPunct="1">
                        <a:spcAft>
                          <a:spcPts val="0"/>
                        </a:spcAft>
                      </a:pPr>
                      <a:r>
                        <a:rPr lang="en-CA" sz="900" kern="1200" dirty="0">
                          <a:solidFill>
                            <a:srgbClr val="595959"/>
                          </a:solidFill>
                          <a:latin typeface="+mn-lt"/>
                          <a:ea typeface="Calibri"/>
                          <a:cs typeface="Times New Roman"/>
                        </a:rPr>
                        <a:t>9</a:t>
                      </a:r>
                    </a:p>
                  </a:txBody>
                  <a:tcPr marL="90000" marR="90000" marT="46800" marB="46800">
                    <a:solidFill>
                      <a:srgbClr val="CCE9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chemeClr val="tx1">
                            <a:lumMod val="50000"/>
                          </a:schemeClr>
                        </a:solidFill>
                        <a:latin typeface="Futura Medium" pitchFamily="2" charset="0"/>
                        <a:cs typeface="Times New Roman" charset="0"/>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900" kern="1200" dirty="0">
                        <a:solidFill>
                          <a:schemeClr val="tx1"/>
                        </a:solidFill>
                        <a:latin typeface="+mn-lt"/>
                        <a:ea typeface="+mn-ea"/>
                        <a:cs typeface="+mn-cs"/>
                      </a:endParaRPr>
                    </a:p>
                  </a:txBody>
                  <a:tcPr anchor="ctr">
                    <a:solidFill>
                      <a:srgbClr val="CCE9DB"/>
                    </a:solidFill>
                  </a:tcPr>
                </a:tc>
                <a:extLst>
                  <a:ext uri="{0D108BD9-81ED-4DB2-BD59-A6C34878D82A}">
                    <a16:rowId xmlns:a16="http://schemas.microsoft.com/office/drawing/2014/main" val="10009"/>
                  </a:ext>
                </a:extLst>
              </a:tr>
              <a:tr h="728484">
                <a:tc>
                  <a:txBody>
                    <a:bodyPr/>
                    <a:lstStyle/>
                    <a:p>
                      <a:pPr algn="l">
                        <a:spcAft>
                          <a:spcPts val="0"/>
                        </a:spcAft>
                      </a:pPr>
                      <a:r>
                        <a:rPr lang="en-CA" sz="900" dirty="0">
                          <a:solidFill>
                            <a:srgbClr val="595959"/>
                          </a:solidFill>
                          <a:latin typeface="+mn-lt"/>
                          <a:ea typeface="Calibri"/>
                          <a:cs typeface="Times New Roman"/>
                        </a:rPr>
                        <a:t>10</a:t>
                      </a:r>
                      <a:endParaRPr lang="en-CA" sz="900" dirty="0">
                        <a:latin typeface="+mn-lt"/>
                        <a:ea typeface="Calibri"/>
                        <a:cs typeface="Times New Roman"/>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0" indent="0" algn="l" defTabSz="914400" rtl="0" eaLnBrk="1" latinLnBrk="0" hangingPunct="1">
                        <a:spcAft>
                          <a:spcPts val="0"/>
                        </a:spcAft>
                      </a:pPr>
                      <a:endParaRPr lang="en-CA" sz="1100" kern="1200" dirty="0">
                        <a:solidFill>
                          <a:schemeClr val="dk1"/>
                        </a:solidFill>
                        <a:latin typeface="+mn-lt"/>
                        <a:ea typeface="+mn-ea"/>
                        <a:cs typeface="+mn-cs"/>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87313" indent="-87313" algn="l" defTabSz="914400" rtl="0" eaLnBrk="1" latinLnBrk="0" hangingPunct="1">
                        <a:spcAft>
                          <a:spcPts val="0"/>
                        </a:spcAft>
                      </a:pPr>
                      <a:endParaRPr lang="en-CA" sz="1100" kern="1200" dirty="0">
                        <a:solidFill>
                          <a:srgbClr val="595959"/>
                        </a:solidFill>
                        <a:latin typeface="+mn-lt"/>
                        <a:ea typeface="Calibri"/>
                        <a:cs typeface="Times New Roman"/>
                      </a:endParaRPr>
                    </a:p>
                  </a:txBody>
                  <a:tcPr marL="90000" marR="90000" marT="46800" marB="46800">
                    <a:solidFill>
                      <a:srgbClr val="CCE9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nchor="ctr">
                    <a:solidFill>
                      <a:srgbClr val="CCE9DB"/>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86630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b825fa5-af54-4335-b151-dd488e90f27d">
      <Value>11</Value>
      <Value>10</Value>
      <Value>9</Value>
      <Value>8</Value>
      <Value>7</Value>
      <Value>6</Value>
      <Value>5</Value>
      <Value>4</Value>
      <Value>3</Value>
      <Value>2</Value>
      <Value>1</Value>
    </TaxCatchAll>
    <_dlc_DocId xmlns="db825fa5-af54-4335-b151-dd488e90f27d">AFFAA0846-990998612-76076</_dlc_DocId>
    <_dlc_DocIdUrl xmlns="db825fa5-af54-4335-b151-dd488e90f27d">
      <Url>https://nga001-sp.shell.com/sites/AFFAA0846/_layouts/15/DocIdRedir.aspx?ID=AFFAA0846-990998612-76076</Url>
      <Description>AFFAA0846-990998612-76076</Description>
    </_dlc_DocIdUrl>
    <LikesCount xmlns="http://schemas.microsoft.com/sharepoint/v3" xsi:nil="true"/>
    <Ratings xmlns="http://schemas.microsoft.com/sharepoint/v3" xsi:nil="true"/>
    <LikedBy xmlns="http://schemas.microsoft.com/sharepoint/v3">
      <UserInfo>
        <DisplayName/>
        <AccountId xsi:nil="true"/>
        <AccountType/>
      </UserInfo>
    </LikedBy>
    <_dlc_DocIdPersistId xmlns="db825fa5-af54-4335-b151-dd488e90f27d" xsi:nil="true"/>
    <RatedBy xmlns="http://schemas.microsoft.com/sharepoint/v3">
      <UserInfo>
        <DisplayName/>
        <AccountId xsi:nil="true"/>
        <AccountType/>
      </UserInfo>
    </RatedBy>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28570F9EA7CA543A2AE494C43545AF4" ma:contentTypeVersion="84" ma:contentTypeDescription="Create a new document." ma:contentTypeScope="" ma:versionID="b18ba9c19cc43125a74d17224c7d02b8">
  <xsd:schema xmlns:xsd="http://www.w3.org/2001/XMLSchema" xmlns:xs="http://www.w3.org/2001/XMLSchema" xmlns:p="http://schemas.microsoft.com/office/2006/metadata/properties" xmlns:ns1="http://schemas.microsoft.com/sharepoint/v3" xmlns:ns2="db825fa5-af54-4335-b151-dd488e90f27d" targetNamespace="http://schemas.microsoft.com/office/2006/metadata/properties" ma:root="true" ma:fieldsID="33cad8ef058cd09d955754f42c2fba0a" ns1:_="" ns2:_="">
    <xsd:import namespace="http://schemas.microsoft.com/sharepoint/v3"/>
    <xsd:import namespace="db825fa5-af54-4335-b151-dd488e90f27d"/>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element ref="ns2:_dlc_DocIdUrl" minOccurs="0"/>
                <xsd:element ref="ns2:_dlc_DocId" minOccurs="0"/>
                <xsd:element ref="ns2:_dlc_DocIdPersistI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4" nillable="true" ma:displayName="Rating (0-5)" ma:decimals="2" ma:description="Average value of all the ratings that have been submitted" ma:internalName="AverageRating" ma:readOnly="true">
      <xsd:simpleType>
        <xsd:restriction base="dms:Number"/>
      </xsd:simpleType>
    </xsd:element>
    <xsd:element name="RatingCount" ma:index="5" nillable="true" ma:displayName="Number of Ratings" ma:decimals="0" ma:description="Number of ratings submitted" ma:internalName="RatingCount" ma:readOnly="true">
      <xsd:simpleType>
        <xsd:restriction base="dms:Number"/>
      </xsd:simpleType>
    </xsd:element>
    <xsd:element name="RatedBy" ma:index="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7" nillable="true" ma:displayName="User ratings" ma:description="User ratings for the item" ma:hidden="true" ma:internalName="Ratings">
      <xsd:simpleType>
        <xsd:restriction base="dms:Note"/>
      </xsd:simpleType>
    </xsd:element>
    <xsd:element name="LikesCount" ma:index="8" nillable="true" ma:displayName="Number of Likes" ma:internalName="LikesCount">
      <xsd:simpleType>
        <xsd:restriction base="dms:Unknown"/>
      </xsd:simpleType>
    </xsd:element>
    <xsd:element name="LikedBy" ma:index="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825fa5-af54-4335-b151-dd488e90f27d" elementFormDefault="qualified">
    <xsd:import namespace="http://schemas.microsoft.com/office/2006/documentManagement/types"/>
    <xsd:import namespace="http://schemas.microsoft.com/office/infopath/2007/PartnerControls"/>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7" nillable="true" ma:displayName="Taxonomy Catch All Column" ma:hidden="true" ma:list="{4c33ddab-7239-4e53-9737-5a989be56446}" ma:internalName="TaxCatchAll" ma:showField="CatchAllData" ma:web="db825fa5-af54-4335-b151-dd488e90f2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935130-F568-4ED8-8CFF-C3E2D0F15BA6}">
  <ds:schemaRefs>
    <ds:schemaRef ds:uri="http://schemas.microsoft.com/sharepoint/events"/>
  </ds:schemaRefs>
</ds:datastoreItem>
</file>

<file path=customXml/itemProps2.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3.xml><?xml version="1.0" encoding="utf-8"?>
<ds:datastoreItem xmlns:ds="http://schemas.openxmlformats.org/officeDocument/2006/customXml" ds:itemID="{5CE597B9-F879-40F4-9968-CD98FBF742AC}">
  <ds:schemaRefs>
    <ds:schemaRef ds:uri="http://schemas.microsoft.com/office/2006/documentManagement/types"/>
    <ds:schemaRef ds:uri="http://schemas.microsoft.com/sharepoint/v3"/>
    <ds:schemaRef ds:uri="db825fa5-af54-4335-b151-dd488e90f27d"/>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purl.org/dc/dcmitype/"/>
  </ds:schemaRefs>
</ds:datastoreItem>
</file>

<file path=customXml/itemProps4.xml><?xml version="1.0" encoding="utf-8"?>
<ds:datastoreItem xmlns:ds="http://schemas.openxmlformats.org/officeDocument/2006/customXml" ds:itemID="{1AFA518B-BBAB-4A37-A7F7-7C4F56A97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b825fa5-af54-4335-b151-dd488e90f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10056</TotalTime>
  <Words>660</Words>
  <Application>Microsoft Office PowerPoint</Application>
  <PresentationFormat>Widescreen</PresentationFormat>
  <Paragraphs>214</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Calibri</vt:lpstr>
      <vt:lpstr>Times New Roman</vt:lpstr>
      <vt:lpstr>MS PGothic</vt:lpstr>
      <vt:lpstr>Futura Medium</vt:lpstr>
      <vt:lpstr>Wingdings</vt:lpstr>
      <vt:lpstr>Arial</vt:lpstr>
      <vt:lpstr>Futura</vt:lpstr>
      <vt:lpstr>Office Theme</vt:lpstr>
      <vt:lpstr>Project Title:  ELIMINATING UNACCOUNTED DEFERMENT IN AGBADA 2 FLOW STATION</vt:lpstr>
      <vt:lpstr>Bi-Weekly Cadence Commitment Template Past 7 days</vt:lpstr>
      <vt:lpstr>Bi-Weekly Cadence Commitment Template Next 14days</vt:lpstr>
      <vt:lpstr> Overall Project Plan</vt:lpstr>
      <vt:lpstr>L1 – L5 Gates</vt:lpstr>
      <vt:lpstr>Cadence Commitment Template</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Akadiri, Olabisi SPDC-FUP/OG</dc:creator>
  <cp:lastModifiedBy>Oloruntoba, Babafemi SPDC-UPO/G/PL</cp:lastModifiedBy>
  <cp:revision>389</cp:revision>
  <cp:lastPrinted>2016-11-16T07:40:38Z</cp:lastPrinted>
  <dcterms:created xsi:type="dcterms:W3CDTF">2016-08-29T09:50:08Z</dcterms:created>
  <dcterms:modified xsi:type="dcterms:W3CDTF">2018-03-23T10:07:50Z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0x010100C28570F9EA7CA543A2AE494C43545AF4</vt:lpwstr>
  </property>
  <property fmtid="{D5CDD505-2E9C-101B-9397-08002B2CF9AE}" pid="5" name="_dlc_DocIdItemGuid">
    <vt:lpwstr>80d2c73e-b56c-4408-8b31-b5df813adda0</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SAEFBusinessProcessTaxHTField0">
    <vt:lpwstr>All - Records Management|1f68a0f2-47ab-4887-8df5-7c0616d5ad90</vt:lpwstr>
  </property>
  <property fmtid="{D5CDD505-2E9C-101B-9397-08002B2CF9AE}" pid="11" name="SAEFExportControlClassification">
    <vt:lpwstr>9;#Non-US content - Non Controlled|2ac8835e-0587-4096-a6e2-1f68da1e6cb3</vt:lpwstr>
  </property>
  <property fmtid="{D5CDD505-2E9C-101B-9397-08002B2CF9AE}" pid="12" name="SAEFWorkgroupID">
    <vt:lpwstr>5;#Upstream _ Single File Plan - 22022|d3ed65c1-761d-4a84-a678-924ffd6ed182</vt:lpwstr>
  </property>
  <property fmtid="{D5CDD505-2E9C-101B-9397-08002B2CF9AE}" pid="13" name="SAEFDocumentStatus">
    <vt:lpwstr>11;#Draft|1c86f377-7d91-4c95-bd5b-c18c83fe0aa5</vt:lpwstr>
  </property>
  <property fmtid="{D5CDD505-2E9C-101B-9397-08002B2CF9AE}" pid="14" name="SAEFWorkgroupIDTaxHTField0">
    <vt:lpwstr>Upstream _ Single File Plan - 22022|d3ed65c1-761d-4a84-a678-924ffd6ed182</vt:lpwstr>
  </property>
  <property fmtid="{D5CDD505-2E9C-101B-9397-08002B2CF9AE}" pid="15" name="SAEFBusinessUnitRegionTaxHTField0">
    <vt:lpwstr>Sub-Saharan Africa|9d13514c-804d-40ff-8e8a-f6825f62fb70</vt:lpwstr>
  </property>
  <property fmtid="{D5CDD505-2E9C-101B-9397-08002B2CF9AE}" pid="16" name="SAEFDocumentStatusTaxHTField0">
    <vt:lpwstr>Draft|1c86f377-7d91-4c95-bd5b-c18c83fe0aa5</vt:lpwstr>
  </property>
  <property fmtid="{D5CDD505-2E9C-101B-9397-08002B2CF9AE}" pid="17" name="SAEFBusinessUnitRegion">
    <vt:lpwstr>2;#Sub-Saharan Africa|9d13514c-804d-40ff-8e8a-f6825f62fb70</vt:lpwstr>
  </property>
  <property fmtid="{D5CDD505-2E9C-101B-9397-08002B2CF9AE}" pid="18" name="SAEFCountryOfJurisdiction">
    <vt:lpwstr>7;#NIGERIA|973e3eb3-a5f9-4712-a628-787e048af9f3</vt:lpwstr>
  </property>
  <property fmtid="{D5CDD505-2E9C-101B-9397-08002B2CF9AE}" pid="19" name="SAEFLegalEntityTaxHTField0">
    <vt:lpwstr>SPDC|23beb92e-0881-442d-bf47-76acfd1190c8</vt:lpwstr>
  </property>
  <property fmtid="{D5CDD505-2E9C-101B-9397-08002B2CF9AE}" pid="20" name="SAEFSecurityClassificationTaxHTField0">
    <vt:lpwstr>Restricted|21aa7f98-4035-4019-a764-107acb7269af</vt:lpwstr>
  </property>
  <property fmtid="{D5CDD505-2E9C-101B-9397-08002B2CF9AE}" pid="21" name="SAEFLanguage">
    <vt:lpwstr>6;#English|bd3ad5ee-f0c3-40aa-8cc8-36ef09940af3</vt:lpwstr>
  </property>
  <property fmtid="{D5CDD505-2E9C-101B-9397-08002B2CF9AE}" pid="22" name="SAEFSecurityClassification">
    <vt:lpwstr>8;#Restricted|21aa7f98-4035-4019-a764-107acb7269af</vt:lpwstr>
  </property>
  <property fmtid="{D5CDD505-2E9C-101B-9397-08002B2CF9AE}" pid="23" name="SAEFBusiness">
    <vt:lpwstr>1;#Upstream International|dabf15d9-4f75-4ed1-b8a1-a0c3e2a85888</vt:lpwstr>
  </property>
  <property fmtid="{D5CDD505-2E9C-101B-9397-08002B2CF9AE}" pid="24" name="SAEFLanguageTaxHTField0">
    <vt:lpwstr>English|bd3ad5ee-f0c3-40aa-8cc8-36ef09940af3</vt:lpwstr>
  </property>
  <property fmtid="{D5CDD505-2E9C-101B-9397-08002B2CF9AE}" pid="25" name="SAEFBusinessProcess">
    <vt:lpwstr>10;#All - Records Management|1f68a0f2-47ab-4887-8df5-7c0616d5ad90</vt:lpwstr>
  </property>
  <property fmtid="{D5CDD505-2E9C-101B-9397-08002B2CF9AE}" pid="26" name="SAEFExportControlClassificationTaxHTField0">
    <vt:lpwstr>Non-US content - Non Controlled|2ac8835e-0587-4096-a6e2-1f68da1e6cb3</vt:lpwstr>
  </property>
  <property fmtid="{D5CDD505-2E9C-101B-9397-08002B2CF9AE}" pid="27" name="SAEFGlobalFunction">
    <vt:lpwstr>3;#Not Applicable|ddce64fb-3cb8-4cd9-8e3d-0fe554247fd1</vt:lpwstr>
  </property>
  <property fmtid="{D5CDD505-2E9C-101B-9397-08002B2CF9AE}" pid="28" name="SAEFCountryOfJurisdictionTaxHTField0">
    <vt:lpwstr>NIGERIA|973e3eb3-a5f9-4712-a628-787e048af9f3</vt:lpwstr>
  </property>
  <property fmtid="{D5CDD505-2E9C-101B-9397-08002B2CF9AE}" pid="29" name="SAEFBusinessTaxHTField0">
    <vt:lpwstr>Upstream International|dabf15d9-4f75-4ed1-b8a1-a0c3e2a85888</vt:lpwstr>
  </property>
  <property fmtid="{D5CDD505-2E9C-101B-9397-08002B2CF9AE}" pid="30" name="SAEFGlobalFunctionTaxHTField0">
    <vt:lpwstr>Not Applicable|ddce64fb-3cb8-4cd9-8e3d-0fe554247fd1</vt:lpwstr>
  </property>
  <property fmtid="{D5CDD505-2E9C-101B-9397-08002B2CF9AE}" pid="31" name="SAEFLegalEntity">
    <vt:lpwstr>4;#SPDC|23beb92e-0881-442d-bf47-76acfd1190c8</vt:lpwstr>
  </property>
</Properties>
</file>