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1652" r:id="rId2"/>
    <p:sldId id="259" r:id="rId3"/>
    <p:sldId id="558" r:id="rId4"/>
    <p:sldId id="1656" r:id="rId5"/>
    <p:sldId id="1641" r:id="rId6"/>
    <p:sldId id="391" r:id="rId7"/>
    <p:sldId id="258" r:id="rId8"/>
    <p:sldId id="1655" r:id="rId9"/>
    <p:sldId id="1653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85007" autoAdjust="0"/>
  </p:normalViewPr>
  <p:slideViewPr>
    <p:cSldViewPr snapToGrid="0">
      <p:cViewPr varScale="1">
        <p:scale>
          <a:sx n="62" d="100"/>
          <a:sy n="62" d="100"/>
        </p:scale>
        <p:origin x="7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3D3DFE-7E2B-4576-A8AD-4FDEF6A4F3A8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F823F8-1A84-4102-A492-CA37EAAE8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8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Futura Medium" pitchFamily="2" charset="0"/>
              </a:rPr>
              <a:pPr/>
              <a:t>1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8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FD719001-1546-4C31-8684-A01160783B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73D923E2-35B7-4951-8144-32AEF3C2E0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BE4299BF-97C5-4931-9334-ACFFF0A4F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5pPr>
            <a:lvl6pPr marL="2562377" indent="-232943" defTabSz="12407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6pPr>
            <a:lvl7pPr marL="3028264" indent="-232943" defTabSz="12407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7pPr>
            <a:lvl8pPr marL="3494151" indent="-232943" defTabSz="12407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8pPr>
            <a:lvl9pPr marL="3960038" indent="-232943" defTabSz="124074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9pPr>
          </a:lstStyle>
          <a:p>
            <a:pPr defTabSz="1242334">
              <a:defRPr/>
            </a:pPr>
            <a:fld id="{C97E2B89-0358-441D-AE23-AF1C75B2458B}" type="slidenum">
              <a:rPr lang="en-GB" altLang="en-US" sz="1200">
                <a:solidFill>
                  <a:srgbClr val="595959"/>
                </a:solidFill>
              </a:rPr>
              <a:pPr defTabSz="1242334">
                <a:defRPr/>
              </a:pPr>
              <a:t>2</a:t>
            </a:fld>
            <a:endParaRPr lang="en-GB" altLang="en-US" sz="12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8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06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00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326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70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4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1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89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89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7947164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5" y="1528764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3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6052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5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3"/>
            <a:ext cx="5468939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439501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71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2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3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31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5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4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5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5" y="386461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5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5" y="4456231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5" y="5966659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5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5" y="1528765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5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5" y="2120384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430254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6982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6882125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4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6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387879974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</p:spTree>
    <p:extLst>
      <p:ext uri="{BB962C8B-B14F-4D97-AF65-F5344CB8AC3E}">
        <p14:creationId xmlns:p14="http://schemas.microsoft.com/office/powerpoint/2010/main" val="102812926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013380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3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4054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2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114158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7844669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2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1" y="960121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65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9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8309087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9" y="1280160"/>
            <a:ext cx="4300223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7365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67C4-24AD-48FB-AB98-3E44B38C8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E5D91-CA64-4365-95D7-6787F38D3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9C31-C20D-4D57-8650-4AD49C18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371-2737-4E06-9E08-E5ECB856F585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035B-9706-45C0-8D55-6B00F71D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FDE5-7527-4B89-AB4E-21DFB412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FB8D2-E990-4277-AF10-CCC31F77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5" y="3556003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8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2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593942850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5" y="3556003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8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2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93555826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4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53600" y="64770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84843401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3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4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47901982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671230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0"/>
            <a:ext cx="1117123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4342805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5" y="1528764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3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0967518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think-cell Slide" r:id="rId25" imgW="270" imgH="270" progId="">
                  <p:embed/>
                </p:oleObj>
              </mc:Choice>
              <mc:Fallback>
                <p:oleObj name="think-cell Slide" r:id="rId25" imgW="270" imgH="27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1" y="1528763"/>
            <a:ext cx="1117123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May 2018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98522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8" name="Picture 6" descr="Image result for Bonga FPSO 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10116"/>
          <a:stretch>
            <a:fillRect/>
          </a:stretch>
        </p:blipFill>
        <p:spPr bwMode="auto">
          <a:xfrm>
            <a:off x="8757501" y="3693789"/>
            <a:ext cx="2922242" cy="2454748"/>
          </a:xfrm>
          <a:prstGeom prst="roundRect">
            <a:avLst>
              <a:gd name="adj" fmla="val 8594"/>
            </a:avLst>
          </a:prstGeom>
          <a:solidFill>
            <a:srgbClr val="FF0000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631" y="2322629"/>
            <a:ext cx="9138719" cy="1769079"/>
          </a:xfrm>
        </p:spPr>
        <p:txBody>
          <a:bodyPr/>
          <a:lstStyle/>
          <a:p>
            <a:pPr algn="ctr"/>
            <a:r>
              <a:rPr lang="en-GB" sz="4000" b="1" dirty="0">
                <a:solidFill>
                  <a:schemeClr val="bg2">
                    <a:lumMod val="10000"/>
                  </a:schemeClr>
                </a:solidFill>
                <a:latin typeface="Futura Bold" panose="00000900000000000000" pitchFamily="2" charset="0"/>
              </a:rPr>
              <a:t>Bonga DW Asset Quarterly Business Review (HSE)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451347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318A8B62-6954-4748-883B-D8C0174D3EF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B38FE-CE79-45C2-9623-ECD38C6A3DA6}" type="slidenum">
              <a:rPr kumimoji="0" lang="en-GB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MS PGothic" panose="020B0600070205080204" pitchFamily="34" charset="-128"/>
                <a:cs typeface="+mn-cs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en-US" sz="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MS PGothic" panose="020B0600070205080204" pitchFamily="34" charset="-128"/>
              <a:cs typeface="+mn-cs"/>
            </a:endParaRP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E711FF01-5152-406B-AAB2-A04FD2CF0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60403"/>
              </p:ext>
            </p:extLst>
          </p:nvPr>
        </p:nvGraphicFramePr>
        <p:xfrm>
          <a:off x="304800" y="927214"/>
          <a:ext cx="11582400" cy="53348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5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7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8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 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2019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1C02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36000" marR="1800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Planned Completion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47">
                <a:tc vMerge="1"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Q2</a:t>
                      </a:r>
                    </a:p>
                  </a:txBody>
                  <a:tcPr marL="36000" marR="18000" marT="0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Q3</a:t>
                      </a:r>
                    </a:p>
                  </a:txBody>
                  <a:tcPr marL="36000" marR="1800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Promise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7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Roll out 2019 Bonga DW AAP &amp; SE AIPSM Implementation Plan. 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January</a:t>
                      </a:r>
                    </a:p>
                  </a:txBody>
                  <a:tcPr marL="36000" marR="18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</a:t>
                      </a: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Awareness/Training session on auditing for LOD 1 auditors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March</a:t>
                      </a: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</a:t>
                      </a: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 knowledge and skill training for Bonga personnel 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</a:rPr>
                        <a:t>Bonga HSE Case Review (Part 3 and annex 3A)</a:t>
                      </a:r>
                      <a:endParaRPr lang="en-GB" sz="11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April</a:t>
                      </a: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</a:t>
                      </a: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Facilitate the 2019 Safety Day Events and </a:t>
                      </a:r>
                      <a:r>
                        <a:rPr lang="en-US" sz="1100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Oloma</a:t>
                      </a: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Memorial for Bonga DW Asset team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May/Nov</a:t>
                      </a: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</a:t>
                      </a: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Environmental Aspects Champions’ and Bonga HSE Team members workshop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&gt;90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 </a:t>
                      </a: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3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Deep Water Production Contractor CEO HSE Engagement Workshop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&gt;80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July</a:t>
                      </a: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329860"/>
                  </a:ext>
                </a:extLst>
              </a:tr>
              <a:tr h="357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Hold learning summits (use a blend of past activity related incidents and identified risks based on exposure prediction)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1800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Sept.</a:t>
                      </a:r>
                    </a:p>
                  </a:txBody>
                  <a:tcPr marL="36000" marR="1800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512"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r>
                        <a:rPr lang="en-US" sz="90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Monitoring Implementation of all LOD 1 activities and NCR form when not completed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&gt;90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Monthly</a:t>
                      </a:r>
                    </a:p>
                  </a:txBody>
                  <a:tcPr marL="36000" marR="1800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Insights are shared monthly on completed LOD 1 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358"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r>
                        <a:rPr lang="en-US" sz="90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Effectiveness of Closed-out Radar and FIM items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&gt;70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1800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Quarterly</a:t>
                      </a:r>
                    </a:p>
                  </a:txBody>
                  <a:tcPr marL="36000" marR="1800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 and Q2 review completed.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853"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r>
                        <a:rPr lang="en-US" sz="90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 of the Hazardous Area Classification Drawing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September</a:t>
                      </a:r>
                    </a:p>
                  </a:txBody>
                  <a:tcPr marL="36000" marR="18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00943"/>
                  </a:ext>
                </a:extLst>
              </a:tr>
              <a:tr h="28857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Bonga DW Asset HSSE &amp; SP MS Management Review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November</a:t>
                      </a: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35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Safety Leadership coaching sessions and family head connects with LT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November</a:t>
                      </a:r>
                    </a:p>
                  </a:txBody>
                  <a:tcPr marL="36000" marR="180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Held monthly connect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930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 Bonga Asset HSE documents to align with current organizational structure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December </a:t>
                      </a:r>
                    </a:p>
                  </a:txBody>
                  <a:tcPr marL="36000" marR="18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Ongoing (Completed HSSE Case &amp;MIP)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Q2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Q3</a:t>
                      </a:r>
                    </a:p>
                  </a:txBody>
                  <a:tcPr marL="36000" marR="1800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Q4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Promise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18000" marT="0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5" name="Title 1">
            <a:extLst>
              <a:ext uri="{FF2B5EF4-FFF2-40B4-BE49-F238E27FC236}">
                <a16:creationId xmlns:a16="http://schemas.microsoft.com/office/drawing/2014/main" id="{8501A7F2-B4BF-4457-81A8-1F41F246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43" y="571765"/>
            <a:ext cx="115062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Safety &amp; Environment </a:t>
            </a:r>
            <a:r>
              <a:rPr lang="en-US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– 2019 Key Promises Schedule</a:t>
            </a:r>
            <a:br>
              <a:rPr lang="en-GB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</a:br>
            <a:endParaRPr lang="en-GB" altLang="en-US" sz="1800" b="1" dirty="0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6B861B85-427F-4013-A4A9-10A2AB787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57994"/>
              </p:ext>
            </p:extLst>
          </p:nvPr>
        </p:nvGraphicFramePr>
        <p:xfrm>
          <a:off x="1056861" y="6404300"/>
          <a:ext cx="10303565" cy="2603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30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l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02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9021C26-4F68-4CFA-B4FE-83D675DD845C}"/>
              </a:ext>
            </a:extLst>
          </p:cNvPr>
          <p:cNvGrpSpPr/>
          <p:nvPr/>
        </p:nvGrpSpPr>
        <p:grpSpPr>
          <a:xfrm>
            <a:off x="3578087" y="6390306"/>
            <a:ext cx="1714500" cy="228600"/>
            <a:chOff x="3654287" y="6024546"/>
            <a:chExt cx="1714500" cy="228600"/>
          </a:xfrm>
        </p:grpSpPr>
        <p:sp>
          <p:nvSpPr>
            <p:cNvPr id="78" name="TextBox 36">
              <a:extLst>
                <a:ext uri="{FF2B5EF4-FFF2-40B4-BE49-F238E27FC236}">
                  <a16:creationId xmlns:a16="http://schemas.microsoft.com/office/drawing/2014/main" id="{D0E307B5-3689-427B-A800-96961A529DB2}"/>
                </a:ext>
              </a:extLst>
            </p:cNvPr>
            <p:cNvSpPr txBox="1"/>
            <p:nvPr/>
          </p:nvSpPr>
          <p:spPr bwMode="auto">
            <a:xfrm>
              <a:off x="3730487" y="6024546"/>
              <a:ext cx="1638300" cy="15240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C02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Project Completion (Baseline) </a:t>
              </a:r>
            </a:p>
          </p:txBody>
        </p:sp>
        <p:sp>
          <p:nvSpPr>
            <p:cNvPr id="79" name="Diamond 78">
              <a:extLst>
                <a:ext uri="{FF2B5EF4-FFF2-40B4-BE49-F238E27FC236}">
                  <a16:creationId xmlns:a16="http://schemas.microsoft.com/office/drawing/2014/main" id="{1C5EE47C-14F7-4CD5-B88D-E8214DA484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54287" y="6102334"/>
              <a:ext cx="127000" cy="150812"/>
            </a:xfrm>
            <a:prstGeom prst="diamond">
              <a:avLst/>
            </a:prstGeom>
            <a:solidFill>
              <a:srgbClr val="008443"/>
            </a:solidFill>
            <a:ln w="9525">
              <a:solidFill>
                <a:srgbClr val="00844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0784FC-E538-4286-838E-CA1FF7A3CD44}"/>
              </a:ext>
            </a:extLst>
          </p:cNvPr>
          <p:cNvGrpSpPr/>
          <p:nvPr/>
        </p:nvGrpSpPr>
        <p:grpSpPr>
          <a:xfrm>
            <a:off x="8378687" y="6390306"/>
            <a:ext cx="2112963" cy="246063"/>
            <a:chOff x="8454887" y="6024546"/>
            <a:chExt cx="2112963" cy="246063"/>
          </a:xfrm>
        </p:grpSpPr>
        <p:sp>
          <p:nvSpPr>
            <p:cNvPr id="81" name="TextBox 36">
              <a:extLst>
                <a:ext uri="{FF2B5EF4-FFF2-40B4-BE49-F238E27FC236}">
                  <a16:creationId xmlns:a16="http://schemas.microsoft.com/office/drawing/2014/main" id="{27A4A1A1-63F7-44C4-AF6A-B7F347DEC0F6}"/>
                </a:ext>
              </a:extLst>
            </p:cNvPr>
            <p:cNvSpPr txBox="1"/>
            <p:nvPr/>
          </p:nvSpPr>
          <p:spPr bwMode="auto">
            <a:xfrm>
              <a:off x="8835887" y="6024546"/>
              <a:ext cx="1731963" cy="246063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C02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LE Schedule Slippage </a:t>
              </a: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56BC3133-794F-4D25-8705-16164FE98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4887" y="6118209"/>
              <a:ext cx="398463" cy="76200"/>
            </a:xfrm>
            <a:prstGeom prst="rightArrow">
              <a:avLst>
                <a:gd name="adj1" fmla="val 50000"/>
                <a:gd name="adj2" fmla="val 50002"/>
              </a:avLst>
            </a:prstGeom>
            <a:gradFill rotWithShape="1">
              <a:gsLst>
                <a:gs pos="0">
                  <a:srgbClr val="F80000"/>
                </a:gs>
                <a:gs pos="20000">
                  <a:srgbClr val="F20005"/>
                </a:gs>
                <a:gs pos="100000">
                  <a:srgbClr val="B90001"/>
                </a:gs>
              </a:gsLst>
              <a:lin ang="5400000"/>
            </a:gradFill>
            <a:ln w="9525">
              <a:solidFill>
                <a:srgbClr val="DD171C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773A6E-F4E7-4E26-B9FD-EAB6456F3D3E}"/>
              </a:ext>
            </a:extLst>
          </p:cNvPr>
          <p:cNvGrpSpPr/>
          <p:nvPr/>
        </p:nvGrpSpPr>
        <p:grpSpPr>
          <a:xfrm>
            <a:off x="5711687" y="6390306"/>
            <a:ext cx="1905000" cy="246063"/>
            <a:chOff x="5787887" y="6024546"/>
            <a:chExt cx="1905000" cy="246063"/>
          </a:xfrm>
        </p:grpSpPr>
        <p:sp>
          <p:nvSpPr>
            <p:cNvPr id="84" name="TextBox 36">
              <a:extLst>
                <a:ext uri="{FF2B5EF4-FFF2-40B4-BE49-F238E27FC236}">
                  <a16:creationId xmlns:a16="http://schemas.microsoft.com/office/drawing/2014/main" id="{3C9D3996-8A3D-44D8-8CA8-B651602EFA84}"/>
                </a:ext>
              </a:extLst>
            </p:cNvPr>
            <p:cNvSpPr txBox="1"/>
            <p:nvPr/>
          </p:nvSpPr>
          <p:spPr bwMode="auto">
            <a:xfrm>
              <a:off x="6168887" y="6024546"/>
              <a:ext cx="1524000" cy="246063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C02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LE Schedule Acceleration </a:t>
              </a:r>
            </a:p>
          </p:txBody>
        </p: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31F6604B-CB70-4C4A-89B6-22CE5AE07C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5787887" y="6100746"/>
              <a:ext cx="341313" cy="76200"/>
            </a:xfrm>
            <a:prstGeom prst="rightArrow">
              <a:avLst>
                <a:gd name="adj1" fmla="val 50000"/>
                <a:gd name="adj2" fmla="val 50007"/>
              </a:avLst>
            </a:prstGeom>
            <a:solidFill>
              <a:srgbClr val="92D050"/>
            </a:solidFill>
            <a:ln w="9525">
              <a:solidFill>
                <a:srgbClr val="00844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BFC3F47-C57F-4B1E-A43D-18F424EDBA1A}"/>
              </a:ext>
            </a:extLst>
          </p:cNvPr>
          <p:cNvGrpSpPr/>
          <p:nvPr/>
        </p:nvGrpSpPr>
        <p:grpSpPr>
          <a:xfrm>
            <a:off x="1492406" y="6384018"/>
            <a:ext cx="1811338" cy="233363"/>
            <a:chOff x="1568606" y="6018258"/>
            <a:chExt cx="1811338" cy="233363"/>
          </a:xfrm>
        </p:grpSpPr>
        <p:sp>
          <p:nvSpPr>
            <p:cNvPr id="87" name="TextBox 36">
              <a:extLst>
                <a:ext uri="{FF2B5EF4-FFF2-40B4-BE49-F238E27FC236}">
                  <a16:creationId xmlns:a16="http://schemas.microsoft.com/office/drawing/2014/main" id="{61864467-3668-4B56-A3AC-8F827E536EC3}"/>
                </a:ext>
              </a:extLst>
            </p:cNvPr>
            <p:cNvSpPr txBox="1"/>
            <p:nvPr/>
          </p:nvSpPr>
          <p:spPr bwMode="auto">
            <a:xfrm>
              <a:off x="1886792" y="6018258"/>
              <a:ext cx="1493152" cy="228601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0" tIns="36000" rIns="0" bIns="0" anchor="ctr" anchorCtr="1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C02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Project Decision Gates </a:t>
              </a:r>
            </a:p>
          </p:txBody>
        </p:sp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6F8658FC-8082-4226-822A-723C035C4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606" y="6051596"/>
              <a:ext cx="159092" cy="200025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rgbClr val="00844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lIns="0" tIns="36000" rIns="0" bIns="0" anchor="ctr" anchorCtr="1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2</a:t>
              </a: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pic>
        <p:nvPicPr>
          <p:cNvPr id="28683" name="Picture 18">
            <a:extLst>
              <a:ext uri="{FF2B5EF4-FFF2-40B4-BE49-F238E27FC236}">
                <a16:creationId xmlns:a16="http://schemas.microsoft.com/office/drawing/2014/main" id="{16F21E36-A41A-4758-BE5C-B3D01ECFA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832" y="2435299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20">
            <a:extLst>
              <a:ext uri="{FF2B5EF4-FFF2-40B4-BE49-F238E27FC236}">
                <a16:creationId xmlns:a16="http://schemas.microsoft.com/office/drawing/2014/main" id="{C7D838D2-76FA-4634-A8CD-10103B26E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629" y="3866805"/>
            <a:ext cx="2190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5" name="Picture 22">
            <a:extLst>
              <a:ext uri="{FF2B5EF4-FFF2-40B4-BE49-F238E27FC236}">
                <a16:creationId xmlns:a16="http://schemas.microsoft.com/office/drawing/2014/main" id="{C439CC31-89FE-470C-888C-00882AD8D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7" y="1833153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7" name="Picture 28">
            <a:extLst>
              <a:ext uri="{FF2B5EF4-FFF2-40B4-BE49-F238E27FC236}">
                <a16:creationId xmlns:a16="http://schemas.microsoft.com/office/drawing/2014/main" id="{4E3BF0A7-FE30-4CBB-86FD-0E0C91444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74" y="3869603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8" name="Picture 29">
            <a:extLst>
              <a:ext uri="{FF2B5EF4-FFF2-40B4-BE49-F238E27FC236}">
                <a16:creationId xmlns:a16="http://schemas.microsoft.com/office/drawing/2014/main" id="{1FDE00A7-6318-4CCE-9A2B-EB5E88000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431" y="3887365"/>
            <a:ext cx="212725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9" name="Picture 30">
            <a:extLst>
              <a:ext uri="{FF2B5EF4-FFF2-40B4-BE49-F238E27FC236}">
                <a16:creationId xmlns:a16="http://schemas.microsoft.com/office/drawing/2014/main" id="{5651DB8C-99AC-48E7-A21E-3659A8BAD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629" y="3504519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0" name="Picture 33">
            <a:extLst>
              <a:ext uri="{FF2B5EF4-FFF2-40B4-BE49-F238E27FC236}">
                <a16:creationId xmlns:a16="http://schemas.microsoft.com/office/drawing/2014/main" id="{7F77583D-C955-42B4-AD52-DB47C50AE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943" y="2080253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1" name="Picture 34">
            <a:extLst>
              <a:ext uri="{FF2B5EF4-FFF2-40B4-BE49-F238E27FC236}">
                <a16:creationId xmlns:a16="http://schemas.microsoft.com/office/drawing/2014/main" id="{7BC03480-89B8-43FF-908F-003CE8804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292" y="5771995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2" name="Picture 34">
            <a:extLst>
              <a:ext uri="{FF2B5EF4-FFF2-40B4-BE49-F238E27FC236}">
                <a16:creationId xmlns:a16="http://schemas.microsoft.com/office/drawing/2014/main" id="{3073EC02-1766-4991-9741-B889939F7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293" y="5097204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3" name="Picture 34">
            <a:extLst>
              <a:ext uri="{FF2B5EF4-FFF2-40B4-BE49-F238E27FC236}">
                <a16:creationId xmlns:a16="http://schemas.microsoft.com/office/drawing/2014/main" id="{57E2BBE5-9857-43AC-AACA-9DEEF54E4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197" y="5425004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4" name="Picture 22">
            <a:extLst>
              <a:ext uri="{FF2B5EF4-FFF2-40B4-BE49-F238E27FC236}">
                <a16:creationId xmlns:a16="http://schemas.microsoft.com/office/drawing/2014/main" id="{7F6E61D5-1296-417F-8A33-3B7279849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7" y="1501141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5" name="Picture 27">
            <a:extLst>
              <a:ext uri="{FF2B5EF4-FFF2-40B4-BE49-F238E27FC236}">
                <a16:creationId xmlns:a16="http://schemas.microsoft.com/office/drawing/2014/main" id="{E30E056D-939D-41E8-A35A-B8E34A70F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81" y="2816461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8">
            <a:extLst>
              <a:ext uri="{FF2B5EF4-FFF2-40B4-BE49-F238E27FC236}">
                <a16:creationId xmlns:a16="http://schemas.microsoft.com/office/drawing/2014/main" id="{FE8A4FBF-1E0C-4E43-AEF4-3F01F15BB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716" y="2404967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>
            <a:extLst>
              <a:ext uri="{FF2B5EF4-FFF2-40B4-BE49-F238E27FC236}">
                <a16:creationId xmlns:a16="http://schemas.microsoft.com/office/drawing/2014/main" id="{D455276C-856C-40C8-A887-673989515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611" y="3171507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9">
            <a:extLst>
              <a:ext uri="{FF2B5EF4-FFF2-40B4-BE49-F238E27FC236}">
                <a16:creationId xmlns:a16="http://schemas.microsoft.com/office/drawing/2014/main" id="{E95D04FC-90B0-458F-B192-548848C34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882" y="4504286"/>
            <a:ext cx="212725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9">
            <a:extLst>
              <a:ext uri="{FF2B5EF4-FFF2-40B4-BE49-F238E27FC236}">
                <a16:creationId xmlns:a16="http://schemas.microsoft.com/office/drawing/2014/main" id="{941E75E1-FEFA-4F14-8394-C9C4D531C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71" y="3862380"/>
            <a:ext cx="212725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8">
            <a:extLst>
              <a:ext uri="{FF2B5EF4-FFF2-40B4-BE49-F238E27FC236}">
                <a16:creationId xmlns:a16="http://schemas.microsoft.com/office/drawing/2014/main" id="{C4C90FDC-3EA4-4F5C-AD94-C95330B2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19" y="4201837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9">
            <a:extLst>
              <a:ext uri="{FF2B5EF4-FFF2-40B4-BE49-F238E27FC236}">
                <a16:creationId xmlns:a16="http://schemas.microsoft.com/office/drawing/2014/main" id="{A7A18FCE-AFA5-421C-AFA6-7FD89F246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241" y="4205069"/>
            <a:ext cx="212725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9">
            <a:extLst>
              <a:ext uri="{FF2B5EF4-FFF2-40B4-BE49-F238E27FC236}">
                <a16:creationId xmlns:a16="http://schemas.microsoft.com/office/drawing/2014/main" id="{3624942E-0012-4CB2-BFB7-0D86B877F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65" y="4201420"/>
            <a:ext cx="212725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9">
            <a:extLst>
              <a:ext uri="{FF2B5EF4-FFF2-40B4-BE49-F238E27FC236}">
                <a16:creationId xmlns:a16="http://schemas.microsoft.com/office/drawing/2014/main" id="{8FC05FEF-A619-44F8-9C0A-8AE1223B5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26" y="4186816"/>
            <a:ext cx="212725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4">
            <a:extLst>
              <a:ext uri="{FF2B5EF4-FFF2-40B4-BE49-F238E27FC236}">
                <a16:creationId xmlns:a16="http://schemas.microsoft.com/office/drawing/2014/main" id="{6663F41F-FB5D-4C39-8597-71E88F06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240" y="4747375"/>
            <a:ext cx="212725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7CFBE-850A-4625-B06E-95AB27E3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575" y="1856186"/>
            <a:ext cx="394296" cy="149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EE872-D244-4192-B7D3-4D11D7BA3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809" y="2437366"/>
            <a:ext cx="438950" cy="1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54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08504" y="616220"/>
            <a:ext cx="11171238" cy="342871"/>
          </a:xfrm>
        </p:spPr>
        <p:txBody>
          <a:bodyPr/>
          <a:lstStyle/>
          <a:p>
            <a:r>
              <a:rPr lang="en-GB" sz="1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Bonga SE KPIs @ YTD June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3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endParaRPr lang="en-US" altLang="en-US" sz="1800" dirty="0">
              <a:solidFill>
                <a:srgbClr val="59595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6EE67-B177-415B-B2E8-6AAC1B69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4" y="1042218"/>
            <a:ext cx="11286333" cy="528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651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08504" y="616220"/>
            <a:ext cx="11171238" cy="342871"/>
          </a:xfrm>
        </p:spPr>
        <p:txBody>
          <a:bodyPr/>
          <a:lstStyle/>
          <a:p>
            <a:r>
              <a:rPr lang="en-GB" sz="18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Bonga SE KPIs @ YTD June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4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endParaRPr lang="en-US" altLang="en-US" sz="1800" dirty="0">
              <a:solidFill>
                <a:srgbClr val="595959"/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8E63EF4-29FB-4569-98A7-5051CD4A1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886279"/>
              </p:ext>
            </p:extLst>
          </p:nvPr>
        </p:nvGraphicFramePr>
        <p:xfrm>
          <a:off x="342900" y="959091"/>
          <a:ext cx="11247437" cy="547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4" imgW="12474068" imgH="6187207" progId="Excel.Sheet.12">
                  <p:embed/>
                </p:oleObj>
              </mc:Choice>
              <mc:Fallback>
                <p:oleObj name="Worksheet" r:id="rId4" imgW="12474068" imgH="61872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" y="959091"/>
                        <a:ext cx="11247437" cy="547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5771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C86F429-9EF9-4FA9-9F1F-C7DF8E71E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6016"/>
            <a:ext cx="11171238" cy="289833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Asset LT MFE Performance @ End June 2019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36A0D9-0121-4C64-9FBF-81124D0E4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551180"/>
            <a:ext cx="11397672" cy="748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/>
              <a:t>% Performance (59%)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000" dirty="0"/>
              <a:t>Improved MFE Performance Vs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r>
              <a:rPr lang="en-GB" alt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33DC0-AC7B-45BD-BC58-82712127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75204"/>
            <a:ext cx="11397673" cy="438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45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9172" y="649267"/>
            <a:ext cx="6460318" cy="313015"/>
          </a:xfrm>
        </p:spPr>
        <p:txBody>
          <a:bodyPr/>
          <a:lstStyle/>
          <a:p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Annual Assurance Plan Compliance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7EBBDB-AD77-4E16-8927-81365112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544200"/>
            <a:ext cx="355564" cy="237600"/>
          </a:xfrm>
        </p:spPr>
        <p:txBody>
          <a:bodyPr/>
          <a:lstStyle/>
          <a:p>
            <a:fld id="{D32BAE6A-B452-4007-8177-56DD051636F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507E6D9E-295A-4AF4-8AF4-7DE88B4A5A5B}"/>
              </a:ext>
            </a:extLst>
          </p:cNvPr>
          <p:cNvSpPr txBox="1">
            <a:spLocks/>
          </p:cNvSpPr>
          <p:nvPr/>
        </p:nvSpPr>
        <p:spPr bwMode="auto">
          <a:xfrm>
            <a:off x="6779490" y="1365144"/>
            <a:ext cx="4723882" cy="3130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600" dirty="0"/>
              <a:t>LoD-2 Activity Plan Compliance: ~ 58% 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30EDCBD-EA75-4941-9A2E-837988E9A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502233"/>
              </p:ext>
            </p:extLst>
          </p:nvPr>
        </p:nvGraphicFramePr>
        <p:xfrm>
          <a:off x="6705600" y="1647591"/>
          <a:ext cx="5278063" cy="504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4" imgW="7444514" imgH="5935962" progId="Excel.Sheet.12">
                  <p:embed/>
                </p:oleObj>
              </mc:Choice>
              <mc:Fallback>
                <p:oleObj name="Worksheet" r:id="rId4" imgW="7444514" imgH="59359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05600" y="1647591"/>
                        <a:ext cx="5278063" cy="5048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5C1A1D1-40BA-48DD-9631-7BA39E5CA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7" y="1678159"/>
            <a:ext cx="6386427" cy="1336169"/>
          </a:xfrm>
          <a:prstGeom prst="rect">
            <a:avLst/>
          </a:prstGeom>
        </p:spPr>
      </p:pic>
      <p:sp>
        <p:nvSpPr>
          <p:cNvPr id="13" name="Title 6">
            <a:extLst>
              <a:ext uri="{FF2B5EF4-FFF2-40B4-BE49-F238E27FC236}">
                <a16:creationId xmlns:a16="http://schemas.microsoft.com/office/drawing/2014/main" id="{CC6DA663-050B-4B1B-BBF3-365E80AAC74A}"/>
              </a:ext>
            </a:extLst>
          </p:cNvPr>
          <p:cNvSpPr txBox="1">
            <a:spLocks/>
          </p:cNvSpPr>
          <p:nvPr/>
        </p:nvSpPr>
        <p:spPr bwMode="auto">
          <a:xfrm>
            <a:off x="319172" y="1284876"/>
            <a:ext cx="5452125" cy="3130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LOD - 1 Plan Compliance: ~ 124%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D2ABCA-AF6A-4EF8-ADB0-439DEC8293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37" y="3094596"/>
            <a:ext cx="6386427" cy="36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C86F429-9EF9-4FA9-9F1F-C7DF8E71E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133" y="703394"/>
            <a:ext cx="11171238" cy="289833"/>
          </a:xfrm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End Q2 SoC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1DAA1-5578-472C-8B9F-F6F3C2DA6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67" y="1248375"/>
            <a:ext cx="7924800" cy="5002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3C7713-D5B0-4647-A2E5-0F8A9C4B1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3" y="1228436"/>
            <a:ext cx="3798740" cy="23368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B57E1A0-D10B-4C98-B099-17CC7FC53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33" y="3800445"/>
            <a:ext cx="3798740" cy="2450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6213" indent="-17621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altLang="en-US" sz="2000" dirty="0"/>
              <a:t>Improved SoC close Out compared to 2018</a:t>
            </a:r>
          </a:p>
          <a:p>
            <a:pPr marL="176213" indent="-1762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000" dirty="0"/>
              <a:t>Commenced process of feed back to SoC reporters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GB" altLang="en-US" sz="2000" dirty="0"/>
              <a:t>Bulk of open SoC material related</a:t>
            </a:r>
          </a:p>
        </p:txBody>
      </p:sp>
    </p:spTree>
    <p:extLst>
      <p:ext uri="{BB962C8B-B14F-4D97-AF65-F5344CB8AC3E}">
        <p14:creationId xmlns:p14="http://schemas.microsoft.com/office/powerpoint/2010/main" val="30806651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345" y="695680"/>
            <a:ext cx="11032694" cy="462430"/>
          </a:xfrm>
        </p:spPr>
        <p:txBody>
          <a:bodyPr/>
          <a:lstStyle/>
          <a:p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YTD Key SE Activities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7EBBDB-AD77-4E16-8927-81365112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544200"/>
            <a:ext cx="355564" cy="237600"/>
          </a:xfrm>
        </p:spPr>
        <p:txBody>
          <a:bodyPr/>
          <a:lstStyle/>
          <a:p>
            <a:fld id="{D32BAE6A-B452-4007-8177-56DD051636F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BA76E0-8A51-406C-AE16-EBF317D465F2}"/>
              </a:ext>
            </a:extLst>
          </p:cNvPr>
          <p:cNvSpPr/>
          <p:nvPr/>
        </p:nvSpPr>
        <p:spPr>
          <a:xfrm>
            <a:off x="397165" y="1032060"/>
            <a:ext cx="11351490" cy="574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6213" marR="0" lvl="0" indent="-176213">
              <a:spcBef>
                <a:spcPts val="300"/>
              </a:spcBef>
              <a:spcAft>
                <a:spcPts val="300"/>
              </a:spcAft>
              <a:buSzPts val="800"/>
              <a:buFont typeface="Symbol" panose="05050102010706020507" pitchFamily="18" charset="2"/>
              <a:buBlip>
                <a:blip r:embed="rId3"/>
              </a:buBlip>
            </a:pPr>
            <a:r>
              <a:rPr lang="en-GB" sz="1700" dirty="0">
                <a:cs typeface="Calibri" panose="020F0502020204030204" pitchFamily="34" charset="0"/>
              </a:rPr>
              <a:t>Held Learning Summit sessions with 5 REG (Construction, Catering, maintenance, Marine and Operation). Focused on Failure to learn from previous incidents</a:t>
            </a:r>
          </a:p>
          <a:p>
            <a:pPr marL="176213" indent="-176213">
              <a:spcBef>
                <a:spcPts val="300"/>
              </a:spcBef>
              <a:spcAft>
                <a:spcPts val="300"/>
              </a:spcAft>
              <a:buSzPts val="800"/>
              <a:buBlip>
                <a:blip r:embed="rId3"/>
              </a:buBlip>
            </a:pPr>
            <a:r>
              <a:rPr lang="en-GB" sz="1700" dirty="0">
                <a:cs typeface="Calibri" panose="020F0502020204030204" pitchFamily="34" charset="0"/>
              </a:rPr>
              <a:t>Completed the DPR 2019 SNEPCo HSE Audit, Facility Inspection and Oil Spill Contingency Plan (OSCP) Activation Exercise. Zero non-conformance recorded and fewer observations made compared to previous years</a:t>
            </a:r>
          </a:p>
          <a:p>
            <a:pPr marL="176213" indent="-176213">
              <a:spcBef>
                <a:spcPts val="300"/>
              </a:spcBef>
              <a:spcAft>
                <a:spcPts val="300"/>
              </a:spcAft>
              <a:buSzPts val="800"/>
              <a:buBlip>
                <a:blip r:embed="rId3"/>
              </a:buBlip>
            </a:pPr>
            <a:r>
              <a:rPr lang="en-GB" sz="1700" dirty="0">
                <a:cs typeface="Calibri" panose="020F0502020204030204" pitchFamily="34" charset="0"/>
              </a:rPr>
              <a:t>Completed the following LOD-2 activities: </a:t>
            </a:r>
          </a:p>
          <a:p>
            <a:pPr marL="738188" indent="-396875">
              <a:spcBef>
                <a:spcPts val="300"/>
              </a:spcBef>
              <a:spcAft>
                <a:spcPts val="300"/>
              </a:spcAft>
              <a:buSzPts val="800"/>
              <a:buFont typeface="Courier New" panose="02070309020205020404" pitchFamily="49" charset="0"/>
              <a:buChar char="o"/>
            </a:pPr>
            <a:r>
              <a:rPr lang="en-GB" sz="1700" dirty="0">
                <a:cs typeface="Calibri" panose="020F0502020204030204" pitchFamily="34" charset="0"/>
              </a:rPr>
              <a:t>ISO 14001:2015 Internal Audit </a:t>
            </a:r>
          </a:p>
          <a:p>
            <a:pPr marL="738188" indent="-396875">
              <a:spcBef>
                <a:spcPts val="300"/>
              </a:spcBef>
              <a:spcAft>
                <a:spcPts val="300"/>
              </a:spcAft>
              <a:buSzPts val="800"/>
              <a:buFont typeface="Courier New" panose="02070309020205020404" pitchFamily="49" charset="0"/>
              <a:buChar char="o"/>
            </a:pPr>
            <a:r>
              <a:rPr lang="en-GB" sz="1700" dirty="0">
                <a:cs typeface="Calibri" panose="020F0502020204030204" pitchFamily="34" charset="0"/>
              </a:rPr>
              <a:t>Materials Management and Maintenance Strategy Review</a:t>
            </a:r>
          </a:p>
          <a:p>
            <a:pPr marL="738188" indent="-396875">
              <a:spcBef>
                <a:spcPts val="300"/>
              </a:spcBef>
              <a:spcAft>
                <a:spcPts val="300"/>
              </a:spcAft>
              <a:buSzPts val="800"/>
              <a:buFont typeface="Courier New" panose="02070309020205020404" pitchFamily="49" charset="0"/>
              <a:buChar char="o"/>
            </a:pPr>
            <a:r>
              <a:rPr lang="en-GB" sz="1700" dirty="0">
                <a:cs typeface="Calibri" panose="020F0502020204030204" pitchFamily="34" charset="0"/>
              </a:rPr>
              <a:t>SCiN EMP Review of Bonga Asset Practices </a:t>
            </a:r>
          </a:p>
          <a:p>
            <a:pPr marL="738188" indent="-396875">
              <a:spcBef>
                <a:spcPts val="300"/>
              </a:spcBef>
              <a:spcAft>
                <a:spcPts val="300"/>
              </a:spcAft>
              <a:buSzPts val="800"/>
              <a:buFont typeface="Courier New" panose="02070309020205020404" pitchFamily="49" charset="0"/>
              <a:buChar char="o"/>
            </a:pPr>
            <a:r>
              <a:rPr lang="en-GB" sz="1700" dirty="0">
                <a:cs typeface="Calibri" panose="020F0502020204030204" pitchFamily="34" charset="0"/>
              </a:rPr>
              <a:t>OPITO CMS monitoring audit </a:t>
            </a:r>
          </a:p>
          <a:p>
            <a:pPr marL="738188" indent="-396875">
              <a:spcBef>
                <a:spcPts val="300"/>
              </a:spcBef>
              <a:spcAft>
                <a:spcPts val="300"/>
              </a:spcAft>
              <a:buSzPts val="800"/>
              <a:buFont typeface="Courier New" panose="02070309020205020404" pitchFamily="49" charset="0"/>
              <a:buChar char="o"/>
            </a:pPr>
            <a:r>
              <a:rPr lang="en-US" sz="1700" dirty="0">
                <a:cs typeface="Calibri" panose="020F0502020204030204" pitchFamily="34" charset="0"/>
              </a:rPr>
              <a:t>Bonga FPSO Lifting - Assurance Audit</a:t>
            </a:r>
            <a:endParaRPr lang="en-GB" sz="1700" dirty="0">
              <a:cs typeface="Calibri" panose="020F0502020204030204" pitchFamily="34" charset="0"/>
            </a:endParaRPr>
          </a:p>
          <a:p>
            <a:pPr marL="285750" lvl="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cs typeface="Calibri" panose="020F0502020204030204" pitchFamily="34" charset="0"/>
              </a:rPr>
              <a:t>Held the Bonga Facilities Management and Catering contract performance review with both SNEPCo and Contractor representatives in attendance.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cs typeface="Calibri" panose="020F0502020204030204" pitchFamily="34" charset="0"/>
              </a:rPr>
              <a:t>Completed the Bonga FPSO passing valve LOD-2 assessment, with Interview and document reviews.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cs typeface="Calibri" panose="020F0502020204030204" pitchFamily="34" charset="0"/>
              </a:rPr>
              <a:t>Technical (HSE) Evaluation of Nitrogen Purging and the Bonga catering services contracts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700" dirty="0">
                <a:cs typeface="Calibri" panose="020F0502020204030204" pitchFamily="34" charset="0"/>
              </a:rPr>
              <a:t>GHG management workshop completed </a:t>
            </a:r>
          </a:p>
          <a:p>
            <a:pPr marL="285750" lvl="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cs typeface="Calibri" panose="020F0502020204030204" pitchFamily="34" charset="0"/>
              </a:rPr>
              <a:t>Commenced AIPSM review with the Asset LT </a:t>
            </a:r>
          </a:p>
          <a:p>
            <a:pPr marL="285750" lvl="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cs typeface="Calibri" panose="020F0502020204030204" pitchFamily="34" charset="0"/>
              </a:rPr>
              <a:t>Held 1 Process Safety Clinic with the Corporate Technical Safety Team </a:t>
            </a:r>
          </a:p>
        </p:txBody>
      </p:sp>
    </p:spTree>
    <p:extLst>
      <p:ext uri="{BB962C8B-B14F-4D97-AF65-F5344CB8AC3E}">
        <p14:creationId xmlns:p14="http://schemas.microsoft.com/office/powerpoint/2010/main" val="17260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17236" y="719353"/>
            <a:ext cx="11069636" cy="313015"/>
          </a:xfrm>
        </p:spPr>
        <p:txBody>
          <a:bodyPr/>
          <a:lstStyle/>
          <a:p>
            <a:r>
              <a:rPr lang="en-GB" sz="2000" dirty="0"/>
              <a:t>Q3 SE Activities Look Ahead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7EBBDB-AD77-4E16-8927-81365112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544200"/>
            <a:ext cx="355564" cy="237600"/>
          </a:xfrm>
        </p:spPr>
        <p:txBody>
          <a:bodyPr/>
          <a:lstStyle/>
          <a:p>
            <a:fld id="{D32BAE6A-B452-4007-8177-56DD051636F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98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550</Words>
  <Application>Microsoft Office PowerPoint</Application>
  <PresentationFormat>Widescreen</PresentationFormat>
  <Paragraphs>146</Paragraphs>
  <Slides>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Arial Narrow</vt:lpstr>
      <vt:lpstr>Calibri</vt:lpstr>
      <vt:lpstr>Courier New</vt:lpstr>
      <vt:lpstr>Futura Bold</vt:lpstr>
      <vt:lpstr>Futura Medium</vt:lpstr>
      <vt:lpstr>Symbol</vt:lpstr>
      <vt:lpstr>Wingdings</vt:lpstr>
      <vt:lpstr>Shell WizKit V3_Template_Widescreen_07june2016</vt:lpstr>
      <vt:lpstr>think-cell Slide</vt:lpstr>
      <vt:lpstr>Microsoft Excel Worksheet</vt:lpstr>
      <vt:lpstr>Worksheet</vt:lpstr>
      <vt:lpstr>Bonga DW Asset Quarterly Business Review (HSE)</vt:lpstr>
      <vt:lpstr>Safety &amp; Environment – 2019 Key Promises Schedule </vt:lpstr>
      <vt:lpstr>Bonga SE KPIs @ YTD June 2019</vt:lpstr>
      <vt:lpstr>Bonga SE KPIs @ YTD June 2019</vt:lpstr>
      <vt:lpstr>Asset LT MFE Performance @ End June 2019 </vt:lpstr>
      <vt:lpstr>Annual Assurance Plan Compliance </vt:lpstr>
      <vt:lpstr>End Q2 SoC Performance</vt:lpstr>
      <vt:lpstr>YTD Key SE Activities</vt:lpstr>
      <vt:lpstr>Q3 SE Activities Look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SURPASSING 2018 PROMISE THROUGH A FOCUSED, INTEGRATED DELIVERY  Q2 STATUS REPORT</dc:title>
  <dc:creator>Irabor, Agatha SNEPCO-UPO/G/SD</dc:creator>
  <cp:lastModifiedBy>Jegbefume, Efeoku V SNEPCO-UPO/G/SD</cp:lastModifiedBy>
  <cp:revision>110</cp:revision>
  <cp:lastPrinted>2019-07-15T12:46:53Z</cp:lastPrinted>
  <dcterms:created xsi:type="dcterms:W3CDTF">2018-07-04T13:37:16Z</dcterms:created>
  <dcterms:modified xsi:type="dcterms:W3CDTF">2019-08-09T14:06:52Z</dcterms:modified>
</cp:coreProperties>
</file>