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7"/>
  </p:sldMasterIdLst>
  <p:notesMasterIdLst>
    <p:notesMasterId r:id="rId10"/>
  </p:notesMasterIdLst>
  <p:handoutMasterIdLst>
    <p:handoutMasterId r:id="rId11"/>
  </p:handoutMasterIdLst>
  <p:sldIdLst>
    <p:sldId id="395" r:id="rId8"/>
    <p:sldId id="396" r:id="rId9"/>
  </p:sldIdLst>
  <p:sldSz cx="12192000" cy="6858000"/>
  <p:notesSz cx="7010400" cy="9296400"/>
  <p:embeddedFontLst>
    <p:embeddedFont>
      <p:font typeface="Futura Bold" panose="00000900000000000000" pitchFamily="2" charset="0"/>
      <p:regular r:id="rId12"/>
      <p:boldItalic r:id="rId13"/>
    </p:embeddedFont>
    <p:embeddedFont>
      <p:font typeface="Futura Medium" panose="00000400000000000000" pitchFamily="2" charset="0"/>
      <p:regular r:id="rId14"/>
      <p:bold r:id="rId15"/>
      <p:italic r:id="rId16"/>
      <p:boldItalic r:id="rId17"/>
    </p:embeddedFont>
    <p:embeddedFont>
      <p:font typeface="Garamond" panose="02020404030301010803" pitchFamily="18" charset="0"/>
      <p:regular r:id="rId18"/>
      <p:bold r:id="rId19"/>
      <p:italic r:id="rId20"/>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CCE9DB"/>
    <a:srgbClr val="99CDB7"/>
    <a:srgbClr val="66B492"/>
    <a:srgbClr val="339B6E"/>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87" autoAdjust="0"/>
    <p:restoredTop sz="94708" autoAdjust="0"/>
  </p:normalViewPr>
  <p:slideViewPr>
    <p:cSldViewPr snapToGrid="0" snapToObjects="1" showGuides="1">
      <p:cViewPr varScale="1">
        <p:scale>
          <a:sx n="71" d="100"/>
          <a:sy n="71" d="100"/>
        </p:scale>
        <p:origin x="221"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6" d="100"/>
        <a:sy n="76" d="100"/>
      </p:scale>
      <p:origin x="0" y="0"/>
    </p:cViewPr>
  </p:sorterViewPr>
  <p:notesViewPr>
    <p:cSldViewPr snapToGrid="0" snapToObjects="1" showGuides="1">
      <p:cViewPr varScale="1">
        <p:scale>
          <a:sx n="64" d="100"/>
          <a:sy n="64" d="100"/>
        </p:scale>
        <p:origin x="2160"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1.xml"/><Relationship Id="rId12" Type="http://schemas.openxmlformats.org/officeDocument/2006/relationships/font" Target="fonts/font1.fntdata"/><Relationship Id="rId17" Type="http://schemas.openxmlformats.org/officeDocument/2006/relationships/font" Target="fonts/font6.fntdata"/><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handoutMaster" Target="handoutMasters/handoutMaster1.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font" Target="fonts/font3.fntdata"/><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18/07/2018</a:t>
            </a:fld>
            <a:endParaRPr lang="en-GB" dirty="0">
              <a:latin typeface="Futura Medium" pitchFamily="2" charset="0"/>
            </a:endParaRPr>
          </a:p>
        </p:txBody>
      </p:sp>
      <p:sp>
        <p:nvSpPr>
          <p:cNvPr id="4" name="Footer Placeholder 3"/>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18/07/2018</a:t>
            </a:fld>
            <a:endParaRPr lang="en-GB"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C8F0AEDB-E0E2-454F-A2FA-6BB80EB65149}" type="slidenum">
              <a:rPr lang="en-GB" altLang="en-US" smtClean="0"/>
              <a:pPr/>
              <a:t>1</a:t>
            </a:fld>
            <a:endParaRPr lang="en-GB" altLang="en-US" dirty="0"/>
          </a:p>
        </p:txBody>
      </p:sp>
      <p:sp>
        <p:nvSpPr>
          <p:cNvPr id="3" name="Slide Image Placeholder 2"/>
          <p:cNvSpPr>
            <a:spLocks noGrp="1" noRot="1" noChangeAspect="1"/>
          </p:cNvSpPr>
          <p:nvPr>
            <p:ph type="sldImg"/>
          </p:nvPr>
        </p:nvSpPr>
        <p:spPr>
          <a:xfrm>
            <a:off x="193675" y="461963"/>
            <a:ext cx="5772150" cy="3246437"/>
          </a:xfrm>
        </p:spPr>
      </p:sp>
      <p:sp>
        <p:nvSpPr>
          <p:cNvPr id="4" name="Notes Placeholder 3"/>
          <p:cNvSpPr>
            <a:spLocks noGrp="1"/>
          </p:cNvSpPr>
          <p:nvPr>
            <p:ph type="body" idx="1"/>
          </p:nvPr>
        </p:nvSpPr>
        <p:spPr/>
        <p:txBody>
          <a:bodyPr/>
          <a:lstStyle/>
          <a:p>
            <a:endParaRPr lang="en-US" dirty="0"/>
          </a:p>
        </p:txBody>
      </p:sp>
      <p:sp>
        <p:nvSpPr>
          <p:cNvPr id="8" name="TextBox 7"/>
          <p:cNvSpPr txBox="1"/>
          <p:nvPr/>
        </p:nvSpPr>
        <p:spPr>
          <a:xfrm>
            <a:off x="5654510" y="732311"/>
            <a:ext cx="1044825" cy="338554"/>
          </a:xfrm>
          <a:prstGeom prst="rect">
            <a:avLst/>
          </a:prstGeom>
          <a:noFill/>
        </p:spPr>
        <p:txBody>
          <a:bodyPr wrap="square" rtlCol="0">
            <a:spAutoFit/>
          </a:bodyPr>
          <a:lstStyle/>
          <a:p>
            <a:r>
              <a:rPr lang="en-US" sz="1600" dirty="0">
                <a:solidFill>
                  <a:srgbClr val="595959"/>
                </a:solidFill>
                <a:latin typeface="Futura Medium" panose="00000400000000000000" pitchFamily="2" charset="0"/>
              </a:rPr>
              <a:t>  mins</a:t>
            </a:r>
            <a:endParaRPr lang="en-GB" sz="1600" dirty="0">
              <a:solidFill>
                <a:srgbClr val="595959"/>
              </a:solidFill>
              <a:latin typeface="Futura Medium" panose="00000400000000000000" pitchFamily="2" charset="0"/>
            </a:endParaRPr>
          </a:p>
        </p:txBody>
      </p:sp>
    </p:spTree>
    <p:extLst>
      <p:ext uri="{BB962C8B-B14F-4D97-AF65-F5344CB8AC3E}">
        <p14:creationId xmlns:p14="http://schemas.microsoft.com/office/powerpoint/2010/main" val="2204367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6767" y="185707"/>
            <a:ext cx="11055192" cy="276999"/>
          </a:xfrm>
        </p:spPr>
        <p:txBody>
          <a:bodyPr wrap="square">
            <a:spAutoFit/>
          </a:bodyPr>
          <a:lstStyle/>
          <a:p>
            <a:pPr algn="ctr"/>
            <a:r>
              <a:rPr lang="en-US" sz="1800" dirty="0"/>
              <a:t>Repair EJA-006 Leaking Control Line and restore production (</a:t>
            </a:r>
            <a:r>
              <a:rPr lang="en-US" sz="1800" dirty="0" err="1"/>
              <a:t>Rigless</a:t>
            </a:r>
            <a:r>
              <a:rPr lang="en-US" sz="1800" dirty="0"/>
              <a:t>) by July, 2018</a:t>
            </a:r>
            <a:endParaRPr lang="en-US" altLang="en-US" sz="1800" dirty="0"/>
          </a:p>
        </p:txBody>
      </p:sp>
      <p:sp>
        <p:nvSpPr>
          <p:cNvPr id="4" name="Slide Number Placeholder 3"/>
          <p:cNvSpPr>
            <a:spLocks noGrp="1"/>
          </p:cNvSpPr>
          <p:nvPr>
            <p:ph type="sldNum" sz="quarter" idx="4"/>
          </p:nvPr>
        </p:nvSpPr>
        <p:spPr/>
        <p:txBody>
          <a:bodyPr/>
          <a:lstStyle/>
          <a:p>
            <a:fld id="{D32BAE6A-B452-4007-8177-56DD051636F9}" type="slidenum">
              <a:rPr lang="en-GB" smtClean="0">
                <a:solidFill>
                  <a:srgbClr val="595959"/>
                </a:solidFill>
              </a:rPr>
              <a:pPr/>
              <a:t>1</a:t>
            </a:fld>
            <a:endParaRPr lang="en-GB" dirty="0">
              <a:solidFill>
                <a:srgbClr val="595959"/>
              </a:solidFill>
            </a:endParaRPr>
          </a:p>
        </p:txBody>
      </p:sp>
      <p:grpSp>
        <p:nvGrpSpPr>
          <p:cNvPr id="2" name="Group 1"/>
          <p:cNvGrpSpPr/>
          <p:nvPr/>
        </p:nvGrpSpPr>
        <p:grpSpPr>
          <a:xfrm>
            <a:off x="407973" y="596348"/>
            <a:ext cx="10632487" cy="5781176"/>
            <a:chOff x="1748264" y="904274"/>
            <a:chExt cx="8553025" cy="5681822"/>
          </a:xfrm>
        </p:grpSpPr>
        <p:sp>
          <p:nvSpPr>
            <p:cNvPr id="24" name="Rectangle 5"/>
            <p:cNvSpPr>
              <a:spLocks noChangeArrowheads="1"/>
            </p:cNvSpPr>
            <p:nvPr/>
          </p:nvSpPr>
          <p:spPr bwMode="auto">
            <a:xfrm>
              <a:off x="6099176" y="922631"/>
              <a:ext cx="4202113" cy="252412"/>
            </a:xfrm>
            <a:prstGeom prst="rect">
              <a:avLst/>
            </a:prstGeom>
            <a:solidFill>
              <a:srgbClr val="DD1D21"/>
            </a:solidFill>
            <a:ln w="9525">
              <a:noFill/>
              <a:miter lim="800000"/>
              <a:headEnd/>
              <a:tailEnd/>
            </a:ln>
          </p:spPr>
          <p:txBody>
            <a:bodyPr wrap="none" lIns="83237" tIns="41619" rIns="83237" bIns="41619" anchor="ctr"/>
            <a:lstStyle/>
            <a:p>
              <a:pPr algn="ctr">
                <a:defRPr/>
              </a:pPr>
              <a:r>
                <a:rPr lang="en-US" sz="1400" dirty="0">
                  <a:solidFill>
                    <a:srgbClr val="FFFFFF"/>
                  </a:solidFill>
                  <a:latin typeface="Futura Medium"/>
                </a:rPr>
                <a:t>Potential Benefits</a:t>
              </a:r>
            </a:p>
          </p:txBody>
        </p:sp>
        <p:sp>
          <p:nvSpPr>
            <p:cNvPr id="25" name="Rectangle 6"/>
            <p:cNvSpPr>
              <a:spLocks noChangeArrowheads="1"/>
            </p:cNvSpPr>
            <p:nvPr/>
          </p:nvSpPr>
          <p:spPr bwMode="auto">
            <a:xfrm>
              <a:off x="1774825" y="913806"/>
              <a:ext cx="4324350" cy="252412"/>
            </a:xfrm>
            <a:prstGeom prst="rect">
              <a:avLst/>
            </a:prstGeom>
            <a:solidFill>
              <a:srgbClr val="DD1D21"/>
            </a:solidFill>
            <a:ln w="9525">
              <a:noFill/>
              <a:miter lim="800000"/>
              <a:headEnd/>
              <a:tailEnd/>
            </a:ln>
          </p:spPr>
          <p:txBody>
            <a:bodyPr wrap="none" lIns="83237" tIns="41619" rIns="83237" bIns="41619" anchor="ctr"/>
            <a:lstStyle/>
            <a:p>
              <a:pPr algn="ctr">
                <a:defRPr/>
              </a:pPr>
              <a:r>
                <a:rPr lang="en-GB" sz="1400" dirty="0">
                  <a:solidFill>
                    <a:srgbClr val="FFFFFF"/>
                  </a:solidFill>
                  <a:latin typeface="Futura Medium"/>
                </a:rPr>
                <a:t>Background/Business Case</a:t>
              </a:r>
            </a:p>
          </p:txBody>
        </p:sp>
        <p:sp>
          <p:nvSpPr>
            <p:cNvPr id="29" name="Rectangle 12"/>
            <p:cNvSpPr>
              <a:spLocks noChangeArrowheads="1"/>
            </p:cNvSpPr>
            <p:nvPr/>
          </p:nvSpPr>
          <p:spPr bwMode="auto">
            <a:xfrm>
              <a:off x="1775048" y="2570380"/>
              <a:ext cx="4324350" cy="252412"/>
            </a:xfrm>
            <a:prstGeom prst="rect">
              <a:avLst/>
            </a:prstGeom>
            <a:solidFill>
              <a:srgbClr val="DD1D21"/>
            </a:solidFill>
            <a:ln w="28575">
              <a:solidFill>
                <a:srgbClr val="A6A6A6"/>
              </a:solidFill>
              <a:miter lim="800000"/>
              <a:headEnd/>
              <a:tailEnd/>
            </a:ln>
          </p:spPr>
          <p:txBody>
            <a:bodyPr wrap="none" lIns="83237" tIns="41619" rIns="83237" bIns="41619" anchor="ctr"/>
            <a:lstStyle/>
            <a:p>
              <a:pPr algn="ctr">
                <a:defRPr/>
              </a:pPr>
              <a:r>
                <a:rPr lang="en-US" sz="1400" dirty="0">
                  <a:solidFill>
                    <a:srgbClr val="FFFFFF"/>
                  </a:solidFill>
                  <a:latin typeface="Futura Medium"/>
                </a:rPr>
                <a:t> Project Plan</a:t>
              </a:r>
            </a:p>
          </p:txBody>
        </p:sp>
        <p:sp>
          <p:nvSpPr>
            <p:cNvPr id="30" name="Rectangle 13"/>
            <p:cNvSpPr>
              <a:spLocks noChangeArrowheads="1"/>
            </p:cNvSpPr>
            <p:nvPr/>
          </p:nvSpPr>
          <p:spPr bwMode="auto">
            <a:xfrm>
              <a:off x="1769181" y="904274"/>
              <a:ext cx="4322762" cy="5681822"/>
            </a:xfrm>
            <a:prstGeom prst="rect">
              <a:avLst/>
            </a:prstGeom>
            <a:noFill/>
            <a:ln w="28575">
              <a:solidFill>
                <a:srgbClr val="A6A6A6"/>
              </a:solidFill>
              <a:miter lim="800000"/>
              <a:headEnd/>
              <a:tailEnd/>
            </a:ln>
          </p:spPr>
          <p:txBody>
            <a:bodyPr wrap="none" lIns="85542" tIns="42771" rIns="85542" bIns="42771"/>
            <a:lstStyle>
              <a:lvl1pPr defTabSz="855663" eaLnBrk="0" hangingPunct="0">
                <a:defRPr>
                  <a:solidFill>
                    <a:schemeClr val="tx1"/>
                  </a:solidFill>
                  <a:latin typeface="Arial" pitchFamily="34" charset="0"/>
                  <a:cs typeface="Arial" pitchFamily="34" charset="0"/>
                </a:defRPr>
              </a:lvl1pPr>
              <a:lvl2pPr marL="742950" indent="-285750" defTabSz="855663" eaLnBrk="0" hangingPunct="0">
                <a:defRPr>
                  <a:solidFill>
                    <a:schemeClr val="tx1"/>
                  </a:solidFill>
                  <a:latin typeface="Arial" pitchFamily="34" charset="0"/>
                  <a:cs typeface="Arial" pitchFamily="34" charset="0"/>
                </a:defRPr>
              </a:lvl2pPr>
              <a:lvl3pPr marL="1143000" indent="-228600" defTabSz="855663" eaLnBrk="0" hangingPunct="0">
                <a:defRPr>
                  <a:solidFill>
                    <a:schemeClr val="tx1"/>
                  </a:solidFill>
                  <a:latin typeface="Arial" pitchFamily="34" charset="0"/>
                  <a:cs typeface="Arial" pitchFamily="34" charset="0"/>
                </a:defRPr>
              </a:lvl3pPr>
              <a:lvl4pPr marL="1600200" indent="-228600" defTabSz="855663" eaLnBrk="0" hangingPunct="0">
                <a:defRPr>
                  <a:solidFill>
                    <a:schemeClr val="tx1"/>
                  </a:solidFill>
                  <a:latin typeface="Arial" pitchFamily="34" charset="0"/>
                  <a:cs typeface="Arial" pitchFamily="34" charset="0"/>
                </a:defRPr>
              </a:lvl4pPr>
              <a:lvl5pPr marL="2057400" indent="-228600" defTabSz="855663" eaLnBrk="0" hangingPunct="0">
                <a:defRPr>
                  <a:solidFill>
                    <a:schemeClr val="tx1"/>
                  </a:solidFill>
                  <a:latin typeface="Arial" pitchFamily="34" charset="0"/>
                  <a:cs typeface="Arial" pitchFamily="34" charset="0"/>
                </a:defRPr>
              </a:lvl5pPr>
              <a:lvl6pPr marL="2514600" indent="-228600" defTabSz="8556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8556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8556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8556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SzPct val="120000"/>
              </a:pPr>
              <a:endParaRPr lang="en-GB" altLang="en-US" sz="1100" b="1" dirty="0">
                <a:solidFill>
                  <a:srgbClr val="595959"/>
                </a:solidFill>
                <a:latin typeface="Futura Medium" pitchFamily="2" charset="0"/>
              </a:endParaRPr>
            </a:p>
          </p:txBody>
        </p:sp>
        <p:sp>
          <p:nvSpPr>
            <p:cNvPr id="31" name="Rectangle 14"/>
            <p:cNvSpPr>
              <a:spLocks noChangeArrowheads="1"/>
            </p:cNvSpPr>
            <p:nvPr/>
          </p:nvSpPr>
          <p:spPr bwMode="auto">
            <a:xfrm>
              <a:off x="6099176" y="922631"/>
              <a:ext cx="4192956" cy="2193211"/>
            </a:xfrm>
            <a:prstGeom prst="rect">
              <a:avLst/>
            </a:prstGeom>
            <a:noFill/>
            <a:ln w="28575">
              <a:solidFill>
                <a:srgbClr val="A6A6A6"/>
              </a:solidFill>
              <a:miter lim="800000"/>
              <a:headEnd/>
              <a:tailEnd/>
            </a:ln>
          </p:spPr>
          <p:txBody>
            <a:bodyPr wrap="none" lIns="85542" tIns="42771" rIns="85542" bIns="42771"/>
            <a:lstStyle>
              <a:lvl1pPr defTabSz="855663" eaLnBrk="0" hangingPunct="0">
                <a:defRPr>
                  <a:solidFill>
                    <a:schemeClr val="tx1"/>
                  </a:solidFill>
                  <a:latin typeface="Arial" pitchFamily="34" charset="0"/>
                  <a:cs typeface="Arial" pitchFamily="34" charset="0"/>
                </a:defRPr>
              </a:lvl1pPr>
              <a:lvl2pPr marL="742950" indent="-285750" defTabSz="855663" eaLnBrk="0" hangingPunct="0">
                <a:defRPr>
                  <a:solidFill>
                    <a:schemeClr val="tx1"/>
                  </a:solidFill>
                  <a:latin typeface="Arial" pitchFamily="34" charset="0"/>
                  <a:cs typeface="Arial" pitchFamily="34" charset="0"/>
                </a:defRPr>
              </a:lvl2pPr>
              <a:lvl3pPr marL="1143000" indent="-228600" defTabSz="855663" eaLnBrk="0" hangingPunct="0">
                <a:defRPr>
                  <a:solidFill>
                    <a:schemeClr val="tx1"/>
                  </a:solidFill>
                  <a:latin typeface="Arial" pitchFamily="34" charset="0"/>
                  <a:cs typeface="Arial" pitchFamily="34" charset="0"/>
                </a:defRPr>
              </a:lvl3pPr>
              <a:lvl4pPr marL="1600200" indent="-228600" defTabSz="855663" eaLnBrk="0" hangingPunct="0">
                <a:defRPr>
                  <a:solidFill>
                    <a:schemeClr val="tx1"/>
                  </a:solidFill>
                  <a:latin typeface="Arial" pitchFamily="34" charset="0"/>
                  <a:cs typeface="Arial" pitchFamily="34" charset="0"/>
                </a:defRPr>
              </a:lvl4pPr>
              <a:lvl5pPr marL="2057400" indent="-228600" defTabSz="855663" eaLnBrk="0" hangingPunct="0">
                <a:defRPr>
                  <a:solidFill>
                    <a:schemeClr val="tx1"/>
                  </a:solidFill>
                  <a:latin typeface="Arial" pitchFamily="34" charset="0"/>
                  <a:cs typeface="Arial" pitchFamily="34" charset="0"/>
                </a:defRPr>
              </a:lvl5pPr>
              <a:lvl6pPr marL="2514600" indent="-228600" defTabSz="8556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8556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8556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8556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SzPct val="120000"/>
              </a:pPr>
              <a:endParaRPr lang="en-MY" altLang="en-US" sz="1100" b="1" dirty="0">
                <a:solidFill>
                  <a:srgbClr val="595959"/>
                </a:solidFill>
                <a:latin typeface="Futura Medium" pitchFamily="2" charset="0"/>
              </a:endParaRPr>
            </a:p>
          </p:txBody>
        </p:sp>
        <p:sp>
          <p:nvSpPr>
            <p:cNvPr id="5141" name="TextBox 44"/>
            <p:cNvSpPr txBox="1">
              <a:spLocks noChangeArrowheads="1"/>
            </p:cNvSpPr>
            <p:nvPr/>
          </p:nvSpPr>
          <p:spPr bwMode="auto">
            <a:xfrm>
              <a:off x="6077923" y="1175042"/>
              <a:ext cx="4202112" cy="2185695"/>
            </a:xfrm>
            <a:prstGeom prst="rect">
              <a:avLst/>
            </a:prstGeom>
            <a:noFill/>
            <a:ln w="9525">
              <a:no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100" dirty="0">
                  <a:latin typeface="Garamond" panose="02020404030301010803" pitchFamily="18" charset="0"/>
                </a:rPr>
                <a:t>To restore well integrity and oil production from EJA-006 at an initial technical potential of about 760 </a:t>
              </a:r>
              <a:r>
                <a:rPr lang="en-US" sz="1100" dirty="0" err="1">
                  <a:latin typeface="Garamond" panose="02020404030301010803" pitchFamily="18" charset="0"/>
                </a:rPr>
                <a:t>bopd</a:t>
              </a:r>
              <a:r>
                <a:rPr lang="en-US" sz="1100" dirty="0">
                  <a:latin typeface="Garamond" panose="02020404030301010803" pitchFamily="18" charset="0"/>
                </a:rPr>
                <a:t> (380 </a:t>
              </a:r>
              <a:r>
                <a:rPr lang="en-US" sz="1100" dirty="0" err="1">
                  <a:latin typeface="Garamond" panose="02020404030301010803" pitchFamily="18" charset="0"/>
                </a:rPr>
                <a:t>bopd</a:t>
              </a:r>
              <a:r>
                <a:rPr lang="en-US" sz="1100" dirty="0">
                  <a:latin typeface="Garamond" panose="02020404030301010803" pitchFamily="18" charset="0"/>
                </a:rPr>
                <a:t> risked potential) by injecting appropriate sealant into the leaking control line, thereby safeguarding 0.53 </a:t>
              </a:r>
              <a:r>
                <a:rPr lang="en-US" sz="1100" dirty="0" err="1">
                  <a:latin typeface="Garamond" panose="02020404030301010803" pitchFamily="18" charset="0"/>
                </a:rPr>
                <a:t>MMstb</a:t>
              </a:r>
              <a:r>
                <a:rPr lang="en-US" sz="1100" dirty="0">
                  <a:latin typeface="Garamond" panose="02020404030301010803" pitchFamily="18" charset="0"/>
                </a:rPr>
                <a:t> of oil in the EJA D6000B reservoir, at a cost of US$0.21 </a:t>
              </a:r>
              <a:r>
                <a:rPr lang="en-US" sz="1100" dirty="0" err="1">
                  <a:latin typeface="Garamond" panose="02020404030301010803" pitchFamily="18" charset="0"/>
                </a:rPr>
                <a:t>Mln</a:t>
              </a:r>
              <a:r>
                <a:rPr lang="en-US" sz="1100" dirty="0">
                  <a:latin typeface="Garamond" panose="02020404030301010803" pitchFamily="18" charset="0"/>
                </a:rPr>
                <a:t> vs. Workover Option at $20+ </a:t>
              </a:r>
              <a:r>
                <a:rPr lang="en-US" sz="1100" dirty="0" err="1">
                  <a:latin typeface="Garamond" panose="02020404030301010803" pitchFamily="18" charset="0"/>
                </a:rPr>
                <a:t>mln</a:t>
              </a:r>
              <a:r>
                <a:rPr lang="en-US" sz="1100" dirty="0">
                  <a:latin typeface="Garamond" panose="02020404030301010803" pitchFamily="18" charset="0"/>
                </a:rPr>
                <a:t>. </a:t>
              </a:r>
            </a:p>
            <a:p>
              <a:r>
                <a:rPr lang="en-US" sz="1100" dirty="0">
                  <a:latin typeface="Garamond" panose="02020404030301010803" pitchFamily="18" charset="0"/>
                </a:rPr>
                <a:t>Below is the Summary of Benefits </a:t>
              </a:r>
              <a:endParaRPr lang="en-US" dirty="0"/>
            </a:p>
            <a:p>
              <a:pPr marL="171450" indent="-171450" defTabSz="914400" eaLnBrk="1" fontAlgn="base" hangingPunct="1">
                <a:spcBef>
                  <a:spcPct val="50000"/>
                </a:spcBef>
                <a:spcAft>
                  <a:spcPct val="30000"/>
                </a:spcAft>
                <a:buFont typeface="Wingdings" panose="05000000000000000000" pitchFamily="2" charset="2"/>
                <a:buChar char="§"/>
                <a:defRPr/>
              </a:pPr>
              <a:r>
                <a:rPr lang="en-US" altLang="en-US" sz="1100" dirty="0">
                  <a:latin typeface="Garamond" panose="02020404030301010803" pitchFamily="18" charset="0"/>
                </a:rPr>
                <a:t>760bbl per day oil production from 07-07-2018</a:t>
              </a:r>
            </a:p>
            <a:p>
              <a:pPr marL="171450" indent="-171450" defTabSz="914400" eaLnBrk="1" fontAlgn="base" hangingPunct="1">
                <a:spcBef>
                  <a:spcPct val="50000"/>
                </a:spcBef>
                <a:spcAft>
                  <a:spcPct val="30000"/>
                </a:spcAft>
                <a:buFont typeface="Wingdings" panose="05000000000000000000" pitchFamily="2" charset="2"/>
                <a:buChar char="§"/>
                <a:defRPr/>
              </a:pPr>
              <a:r>
                <a:rPr lang="en-US" altLang="en-US" sz="1100" dirty="0">
                  <a:latin typeface="Garamond" panose="02020404030301010803" pitchFamily="18" charset="0"/>
                </a:rPr>
                <a:t>Well was not part of OP’17 plan (Incremental) benefit</a:t>
              </a:r>
            </a:p>
            <a:p>
              <a:pPr marL="171450" indent="-171450" defTabSz="914400" eaLnBrk="1" fontAlgn="base" hangingPunct="1">
                <a:spcBef>
                  <a:spcPct val="50000"/>
                </a:spcBef>
                <a:spcAft>
                  <a:spcPct val="30000"/>
                </a:spcAft>
                <a:buFont typeface="Wingdings" panose="05000000000000000000" pitchFamily="2" charset="2"/>
                <a:buChar char="§"/>
                <a:defRPr/>
              </a:pPr>
              <a:r>
                <a:rPr lang="en-US" altLang="en-US" sz="1100" dirty="0">
                  <a:latin typeface="Garamond" panose="02020404030301010803" pitchFamily="18" charset="0"/>
                </a:rPr>
                <a:t>Cost of project $210k</a:t>
              </a:r>
            </a:p>
          </p:txBody>
        </p:sp>
        <p:sp>
          <p:nvSpPr>
            <p:cNvPr id="26" name="Rectangle 25"/>
            <p:cNvSpPr/>
            <p:nvPr/>
          </p:nvSpPr>
          <p:spPr>
            <a:xfrm>
              <a:off x="1748264" y="2822792"/>
              <a:ext cx="4306888" cy="2253529"/>
            </a:xfrm>
            <a:prstGeom prst="rect">
              <a:avLst/>
            </a:prstGeom>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171450" indent="-171450" algn="just">
                <a:buFont typeface="Arial" panose="020B0604020202020204" pitchFamily="34" charset="0"/>
                <a:buChar char="•"/>
              </a:pPr>
              <a:r>
                <a:rPr lang="en-US" sz="1100" dirty="0">
                  <a:latin typeface="Garamond" panose="02020404030301010803" pitchFamily="18" charset="0"/>
                </a:rPr>
                <a:t>Novel concept identification, Assessment and Selection of Sealant Vendor. Start date: Dec 2017; End date: Feb 2018; Action Party: Adigun Oladele; Uyiosa Osazuwa</a:t>
              </a:r>
            </a:p>
            <a:p>
              <a:pPr marL="171450" indent="-171450" algn="just">
                <a:buFont typeface="Arial" panose="020B0604020202020204" pitchFamily="34" charset="0"/>
                <a:buChar char="•"/>
              </a:pPr>
              <a:r>
                <a:rPr lang="en-US" sz="1100" dirty="0">
                  <a:latin typeface="Garamond" panose="02020404030301010803" pitchFamily="18" charset="0"/>
                </a:rPr>
                <a:t>Carry out preliminary leak rate validation offshore. Start date: April 2018; End date: April 2018; Action Party: Chris Ugochukwu, Idara Ekwere</a:t>
              </a:r>
            </a:p>
            <a:p>
              <a:pPr marL="171450" indent="-171450" algn="just">
                <a:buFont typeface="Arial" panose="020B0604020202020204" pitchFamily="34" charset="0"/>
                <a:buChar char="•"/>
              </a:pPr>
              <a:r>
                <a:rPr lang="en-US" sz="1100" dirty="0">
                  <a:latin typeface="Garamond" panose="02020404030301010803" pitchFamily="18" charset="0"/>
                </a:rPr>
                <a:t>Place a contract and a Purchase Order to Vendor. Start date: March 2018; End date: May 2018; Action Party: Sadik Lateef, Adigun Oladele</a:t>
              </a:r>
            </a:p>
            <a:p>
              <a:pPr marL="171450" indent="-171450" algn="just">
                <a:buFont typeface="Arial" panose="020B0604020202020204" pitchFamily="34" charset="0"/>
                <a:buChar char="•"/>
              </a:pPr>
              <a:r>
                <a:rPr lang="en-US" sz="1100" dirty="0">
                  <a:latin typeface="Garamond" panose="02020404030301010803" pitchFamily="18" charset="0"/>
                </a:rPr>
                <a:t>Mobilize vendor to site. Start date: 27</a:t>
              </a:r>
              <a:r>
                <a:rPr lang="en-US" sz="1100" baseline="30000" dirty="0">
                  <a:latin typeface="Garamond" panose="02020404030301010803" pitchFamily="18" charset="0"/>
                </a:rPr>
                <a:t>th</a:t>
              </a:r>
              <a:r>
                <a:rPr lang="en-US" sz="1100" dirty="0">
                  <a:latin typeface="Garamond" panose="02020404030301010803" pitchFamily="18" charset="0"/>
                </a:rPr>
                <a:t> June; End date 28</a:t>
              </a:r>
              <a:r>
                <a:rPr lang="en-US" sz="1100" baseline="30000" dirty="0">
                  <a:latin typeface="Garamond" panose="02020404030301010803" pitchFamily="18" charset="0"/>
                </a:rPr>
                <a:t>th</a:t>
              </a:r>
              <a:r>
                <a:rPr lang="en-US" sz="1100" dirty="0">
                  <a:latin typeface="Garamond" panose="02020404030301010803" pitchFamily="18" charset="0"/>
                </a:rPr>
                <a:t> June; Action Party: Nwachi Ogbonna</a:t>
              </a:r>
            </a:p>
            <a:p>
              <a:pPr marL="171450" indent="-171450" algn="just">
                <a:buFont typeface="Arial" panose="020B0604020202020204" pitchFamily="34" charset="0"/>
                <a:buChar char="•"/>
              </a:pPr>
              <a:r>
                <a:rPr lang="en-US" sz="1100" dirty="0">
                  <a:latin typeface="Garamond" panose="02020404030301010803" pitchFamily="18" charset="0"/>
                </a:rPr>
                <a:t>Perform Sealant injection into control line as per program. Start date: 4</a:t>
              </a:r>
              <a:r>
                <a:rPr lang="en-US" sz="1100" baseline="30000" dirty="0">
                  <a:latin typeface="Garamond" panose="02020404030301010803" pitchFamily="18" charset="0"/>
                </a:rPr>
                <a:t>th</a:t>
              </a:r>
              <a:r>
                <a:rPr lang="en-US" sz="1100" dirty="0">
                  <a:latin typeface="Garamond" panose="02020404030301010803" pitchFamily="18" charset="0"/>
                </a:rPr>
                <a:t> July; End date: 6</a:t>
              </a:r>
              <a:r>
                <a:rPr lang="en-US" sz="1100" baseline="30000" dirty="0">
                  <a:latin typeface="Garamond" panose="02020404030301010803" pitchFamily="18" charset="0"/>
                </a:rPr>
                <a:t>th</a:t>
              </a:r>
              <a:r>
                <a:rPr lang="en-US" sz="1100" dirty="0">
                  <a:latin typeface="Garamond" panose="02020404030301010803" pitchFamily="18" charset="0"/>
                </a:rPr>
                <a:t> July 2018; Action Party: Vendor, Offshore Team</a:t>
              </a:r>
            </a:p>
            <a:p>
              <a:pPr marL="171450" indent="-171450" algn="just">
                <a:buFont typeface="Wingdings" panose="05000000000000000000" pitchFamily="2" charset="2"/>
                <a:buChar char="§"/>
              </a:pPr>
              <a:r>
                <a:rPr lang="en-US" sz="1100" dirty="0">
                  <a:latin typeface="Garamond" panose="02020404030301010803" pitchFamily="18" charset="0"/>
                </a:rPr>
                <a:t>Carry out Wellhead Integrity Test following the SPDC Wellhead Integrity Test Maintenance Procedure (2017). Start date: 6</a:t>
              </a:r>
              <a:r>
                <a:rPr lang="en-US" sz="1100" baseline="30000" dirty="0">
                  <a:latin typeface="Garamond" panose="02020404030301010803" pitchFamily="18" charset="0"/>
                </a:rPr>
                <a:t>th</a:t>
              </a:r>
              <a:r>
                <a:rPr lang="en-US" sz="1100" dirty="0">
                  <a:latin typeface="Garamond" panose="02020404030301010803" pitchFamily="18" charset="0"/>
                </a:rPr>
                <a:t> July; End date 7</a:t>
              </a:r>
              <a:r>
                <a:rPr lang="en-US" sz="1100" baseline="30000" dirty="0">
                  <a:latin typeface="Garamond" panose="02020404030301010803" pitchFamily="18" charset="0"/>
                </a:rPr>
                <a:t>th</a:t>
              </a:r>
              <a:r>
                <a:rPr lang="en-US" sz="1100" dirty="0">
                  <a:latin typeface="Garamond" panose="02020404030301010803" pitchFamily="18" charset="0"/>
                </a:rPr>
                <a:t> July 18. Action Party: Offshore Team</a:t>
              </a:r>
            </a:p>
            <a:p>
              <a:pPr marL="171450" indent="-171450" algn="just">
                <a:buFont typeface="Wingdings" panose="05000000000000000000" pitchFamily="2" charset="2"/>
                <a:buChar char="§"/>
              </a:pPr>
              <a:r>
                <a:rPr lang="en-US" sz="1100" dirty="0">
                  <a:latin typeface="Garamond" panose="02020404030301010803" pitchFamily="18" charset="0"/>
                </a:rPr>
                <a:t>Handover well to Sea Eagle Production Operations team. </a:t>
              </a:r>
            </a:p>
          </p:txBody>
        </p:sp>
        <p:sp>
          <p:nvSpPr>
            <p:cNvPr id="15" name="Rectangle 11"/>
            <p:cNvSpPr>
              <a:spLocks noChangeArrowheads="1"/>
            </p:cNvSpPr>
            <p:nvPr/>
          </p:nvSpPr>
          <p:spPr bwMode="auto">
            <a:xfrm>
              <a:off x="6091943" y="2871787"/>
              <a:ext cx="4202113" cy="250825"/>
            </a:xfrm>
            <a:prstGeom prst="rect">
              <a:avLst/>
            </a:prstGeom>
            <a:solidFill>
              <a:srgbClr val="DD1D21"/>
            </a:solidFill>
            <a:ln w="28575">
              <a:solidFill>
                <a:srgbClr val="A6A6A6"/>
              </a:solidFill>
              <a:miter lim="800000"/>
              <a:headEnd/>
              <a:tailEnd/>
            </a:ln>
          </p:spPr>
          <p:txBody>
            <a:bodyPr wrap="none" lIns="83237" tIns="41619" rIns="83237" bIns="41619" anchor="ctr"/>
            <a:lstStyle/>
            <a:p>
              <a:pPr algn="ctr">
                <a:defRPr/>
              </a:pPr>
              <a:r>
                <a:rPr lang="en-US" sz="1400" dirty="0">
                  <a:solidFill>
                    <a:srgbClr val="FFFFFF"/>
                  </a:solidFill>
                  <a:latin typeface="Futura Medium"/>
                </a:rPr>
                <a:t>Critical Success Factors</a:t>
              </a:r>
            </a:p>
          </p:txBody>
        </p:sp>
        <p:sp>
          <p:nvSpPr>
            <p:cNvPr id="16" name="Rectangle 11"/>
            <p:cNvSpPr>
              <a:spLocks noChangeArrowheads="1"/>
            </p:cNvSpPr>
            <p:nvPr/>
          </p:nvSpPr>
          <p:spPr bwMode="auto">
            <a:xfrm>
              <a:off x="6077922" y="4393628"/>
              <a:ext cx="4202113" cy="250825"/>
            </a:xfrm>
            <a:prstGeom prst="rect">
              <a:avLst/>
            </a:prstGeom>
            <a:solidFill>
              <a:srgbClr val="DD1D21"/>
            </a:solidFill>
            <a:ln w="28575">
              <a:solidFill>
                <a:srgbClr val="A6A6A6"/>
              </a:solidFill>
              <a:miter lim="800000"/>
              <a:headEnd/>
              <a:tailEnd/>
            </a:ln>
          </p:spPr>
          <p:txBody>
            <a:bodyPr wrap="none" lIns="83237" tIns="41619" rIns="83237" bIns="41619" anchor="ctr"/>
            <a:lstStyle/>
            <a:p>
              <a:pPr algn="ctr">
                <a:defRPr/>
              </a:pPr>
              <a:r>
                <a:rPr lang="en-US" sz="1400" dirty="0">
                  <a:solidFill>
                    <a:srgbClr val="FFFFFF"/>
                  </a:solidFill>
                  <a:latin typeface="Futura Medium"/>
                </a:rPr>
                <a:t>Team Members </a:t>
              </a:r>
            </a:p>
          </p:txBody>
        </p:sp>
        <p:sp>
          <p:nvSpPr>
            <p:cNvPr id="19" name="TextBox 44"/>
            <p:cNvSpPr txBox="1">
              <a:spLocks noChangeArrowheads="1"/>
            </p:cNvSpPr>
            <p:nvPr/>
          </p:nvSpPr>
          <p:spPr bwMode="auto">
            <a:xfrm>
              <a:off x="1757952" y="1205065"/>
              <a:ext cx="4358096" cy="1316320"/>
            </a:xfrm>
            <a:prstGeom prst="rect">
              <a:avLst/>
            </a:prstGeom>
            <a:noFill/>
            <a:ln w="9525">
              <a:noFill/>
              <a:miter lim="800000"/>
              <a:headEnd/>
              <a:tailEnd/>
            </a:ln>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r>
                <a:rPr lang="en-US" sz="1100" dirty="0">
                  <a:latin typeface="Garamond" panose="02020404030301010803" pitchFamily="18" charset="0"/>
                </a:rPr>
                <a:t>In November 2016, in order to carry out statutory BHP Survey, EJA-006 was shut in. Efforts to immediately bring the well to production (post BHP Survey) were unsuccessful. In October 2017, tubing head pressure (THP) buildup was observed, suggesting improved well ‘health’ and signaling an opportunity to resuscitate the well. Upon re-opening, during routine preventive maintenance activity, the hydraulic control line to the Tubing-Retrievable Surface-Controlled Subsurface Safety Valve (TR-SCSSSV) was found to be leaking. Thus, the TR-SCSSSV was unable to remain in open position, preventing continuous production of the well. A reviewed option was agreed to carry out a novel seal-</a:t>
              </a:r>
              <a:r>
                <a:rPr lang="en-US" sz="1100" dirty="0" err="1">
                  <a:latin typeface="Garamond" panose="02020404030301010803" pitchFamily="18" charset="0"/>
                </a:rPr>
                <a:t>tite</a:t>
              </a:r>
              <a:r>
                <a:rPr lang="en-US" sz="1100" dirty="0">
                  <a:latin typeface="Garamond" panose="02020404030301010803" pitchFamily="18" charset="0"/>
                </a:rPr>
                <a:t> </a:t>
              </a:r>
              <a:r>
                <a:rPr lang="en-US" sz="1100" dirty="0" err="1">
                  <a:latin typeface="Garamond" panose="02020404030301010803" pitchFamily="18" charset="0"/>
                </a:rPr>
                <a:t>rigless</a:t>
              </a:r>
              <a:r>
                <a:rPr lang="en-US" sz="1100" dirty="0">
                  <a:latin typeface="Garamond" panose="02020404030301010803" pitchFamily="18" charset="0"/>
                </a:rPr>
                <a:t> intervention and resuscitate the well.  </a:t>
              </a:r>
            </a:p>
          </p:txBody>
        </p:sp>
      </p:grpSp>
      <p:sp>
        <p:nvSpPr>
          <p:cNvPr id="21" name="Rectangle 13"/>
          <p:cNvSpPr>
            <a:spLocks noChangeArrowheads="1"/>
          </p:cNvSpPr>
          <p:nvPr/>
        </p:nvSpPr>
        <p:spPr bwMode="auto">
          <a:xfrm>
            <a:off x="5817670" y="2886113"/>
            <a:ext cx="5215529" cy="3511289"/>
          </a:xfrm>
          <a:prstGeom prst="rect">
            <a:avLst/>
          </a:prstGeom>
          <a:noFill/>
          <a:ln w="28575">
            <a:solidFill>
              <a:srgbClr val="A6A6A6"/>
            </a:solidFill>
            <a:miter lim="800000"/>
            <a:headEnd/>
            <a:tailEnd/>
          </a:ln>
        </p:spPr>
        <p:txBody>
          <a:bodyPr wrap="none" lIns="85542" tIns="42771" rIns="85542" bIns="42771"/>
          <a:lstStyle>
            <a:lvl1pPr defTabSz="855663" eaLnBrk="0" hangingPunct="0">
              <a:defRPr>
                <a:solidFill>
                  <a:schemeClr val="tx1"/>
                </a:solidFill>
                <a:latin typeface="Arial" pitchFamily="34" charset="0"/>
                <a:cs typeface="Arial" pitchFamily="34" charset="0"/>
              </a:defRPr>
            </a:lvl1pPr>
            <a:lvl2pPr marL="742950" indent="-285750" defTabSz="855663" eaLnBrk="0" hangingPunct="0">
              <a:defRPr>
                <a:solidFill>
                  <a:schemeClr val="tx1"/>
                </a:solidFill>
                <a:latin typeface="Arial" pitchFamily="34" charset="0"/>
                <a:cs typeface="Arial" pitchFamily="34" charset="0"/>
              </a:defRPr>
            </a:lvl2pPr>
            <a:lvl3pPr marL="1143000" indent="-228600" defTabSz="855663" eaLnBrk="0" hangingPunct="0">
              <a:defRPr>
                <a:solidFill>
                  <a:schemeClr val="tx1"/>
                </a:solidFill>
                <a:latin typeface="Arial" pitchFamily="34" charset="0"/>
                <a:cs typeface="Arial" pitchFamily="34" charset="0"/>
              </a:defRPr>
            </a:lvl3pPr>
            <a:lvl4pPr marL="1600200" indent="-228600" defTabSz="855663" eaLnBrk="0" hangingPunct="0">
              <a:defRPr>
                <a:solidFill>
                  <a:schemeClr val="tx1"/>
                </a:solidFill>
                <a:latin typeface="Arial" pitchFamily="34" charset="0"/>
                <a:cs typeface="Arial" pitchFamily="34" charset="0"/>
              </a:defRPr>
            </a:lvl4pPr>
            <a:lvl5pPr marL="2057400" indent="-228600" defTabSz="855663" eaLnBrk="0" hangingPunct="0">
              <a:defRPr>
                <a:solidFill>
                  <a:schemeClr val="tx1"/>
                </a:solidFill>
                <a:latin typeface="Arial" pitchFamily="34" charset="0"/>
                <a:cs typeface="Arial" pitchFamily="34" charset="0"/>
              </a:defRPr>
            </a:lvl5pPr>
            <a:lvl6pPr marL="2514600" indent="-228600" defTabSz="855663" eaLnBrk="0" fontAlgn="base" hangingPunct="0">
              <a:spcBef>
                <a:spcPct val="0"/>
              </a:spcBef>
              <a:spcAft>
                <a:spcPct val="0"/>
              </a:spcAft>
              <a:defRPr>
                <a:solidFill>
                  <a:schemeClr val="tx1"/>
                </a:solidFill>
                <a:latin typeface="Arial" pitchFamily="34" charset="0"/>
                <a:cs typeface="Arial" pitchFamily="34" charset="0"/>
              </a:defRPr>
            </a:lvl6pPr>
            <a:lvl7pPr marL="2971800" indent="-228600" defTabSz="855663" eaLnBrk="0" fontAlgn="base" hangingPunct="0">
              <a:spcBef>
                <a:spcPct val="0"/>
              </a:spcBef>
              <a:spcAft>
                <a:spcPct val="0"/>
              </a:spcAft>
              <a:defRPr>
                <a:solidFill>
                  <a:schemeClr val="tx1"/>
                </a:solidFill>
                <a:latin typeface="Arial" pitchFamily="34" charset="0"/>
                <a:cs typeface="Arial" pitchFamily="34" charset="0"/>
              </a:defRPr>
            </a:lvl7pPr>
            <a:lvl8pPr marL="3429000" indent="-228600" defTabSz="855663" eaLnBrk="0" fontAlgn="base" hangingPunct="0">
              <a:spcBef>
                <a:spcPct val="0"/>
              </a:spcBef>
              <a:spcAft>
                <a:spcPct val="0"/>
              </a:spcAft>
              <a:defRPr>
                <a:solidFill>
                  <a:schemeClr val="tx1"/>
                </a:solidFill>
                <a:latin typeface="Arial" pitchFamily="34" charset="0"/>
                <a:cs typeface="Arial" pitchFamily="34" charset="0"/>
              </a:defRPr>
            </a:lvl8pPr>
            <a:lvl9pPr marL="3886200" indent="-228600" defTabSz="855663"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SzPct val="120000"/>
            </a:pPr>
            <a:endParaRPr lang="en-GB" altLang="en-US" sz="1100" b="1" dirty="0">
              <a:solidFill>
                <a:srgbClr val="595959"/>
              </a:solidFill>
              <a:latin typeface="Futura Medium" pitchFamily="2" charset="0"/>
            </a:endParaRPr>
          </a:p>
        </p:txBody>
      </p:sp>
      <p:sp>
        <p:nvSpPr>
          <p:cNvPr id="22" name="Rectangle 21">
            <a:extLst>
              <a:ext uri="{FF2B5EF4-FFF2-40B4-BE49-F238E27FC236}">
                <a16:creationId xmlns:a16="http://schemas.microsoft.com/office/drawing/2014/main" id="{0EE6655B-A6CF-40BF-ADA7-BCF996FFD522}"/>
              </a:ext>
            </a:extLst>
          </p:cNvPr>
          <p:cNvSpPr/>
          <p:nvPr/>
        </p:nvSpPr>
        <p:spPr>
          <a:xfrm>
            <a:off x="5843413" y="2889225"/>
            <a:ext cx="5170625" cy="830997"/>
          </a:xfrm>
          <a:prstGeom prst="rect">
            <a:avLst/>
          </a:prstGeom>
        </p:spPr>
        <p:txBody>
          <a:bodyPr wrap="square">
            <a:spAutoFit/>
          </a:bodyPr>
          <a:lstStyle/>
          <a:p>
            <a:pPr marL="171450" indent="-171450" algn="just" eaLnBrk="0" hangingPunct="0">
              <a:buFont typeface="Wingdings" panose="05000000000000000000" pitchFamily="2" charset="2"/>
              <a:buChar char="§"/>
            </a:pPr>
            <a:r>
              <a:rPr lang="en-US" sz="1200" dirty="0">
                <a:latin typeface="Garamond" panose="02020404030301010803" pitchFamily="18" charset="0"/>
              </a:rPr>
              <a:t>Approved Proposal</a:t>
            </a:r>
          </a:p>
          <a:p>
            <a:pPr marL="171450" indent="-171450" algn="just" eaLnBrk="0" hangingPunct="0">
              <a:buFont typeface="Wingdings" panose="05000000000000000000" pitchFamily="2" charset="2"/>
              <a:buChar char="§"/>
            </a:pPr>
            <a:r>
              <a:rPr lang="en-US" sz="1200" dirty="0">
                <a:latin typeface="Garamond" panose="02020404030301010803" pitchFamily="18" charset="0"/>
              </a:rPr>
              <a:t>Approved Contract</a:t>
            </a:r>
          </a:p>
          <a:p>
            <a:pPr marL="171450" indent="-171450" algn="just" eaLnBrk="0" hangingPunct="0">
              <a:buFont typeface="Wingdings" panose="05000000000000000000" pitchFamily="2" charset="2"/>
              <a:buChar char="§"/>
            </a:pPr>
            <a:r>
              <a:rPr lang="en-US" sz="1200" dirty="0">
                <a:latin typeface="Garamond" panose="02020404030301010803" pitchFamily="18" charset="0"/>
              </a:rPr>
              <a:t>Approved Budget</a:t>
            </a:r>
          </a:p>
          <a:p>
            <a:pPr marL="171450" indent="-171450" algn="just" eaLnBrk="0" hangingPunct="0">
              <a:buFont typeface="Wingdings" panose="05000000000000000000" pitchFamily="2" charset="2"/>
              <a:buChar char="§"/>
            </a:pPr>
            <a:endParaRPr lang="en-US" sz="1200" dirty="0">
              <a:latin typeface="Garamond" panose="02020404030301010803" pitchFamily="18" charset="0"/>
            </a:endParaRPr>
          </a:p>
        </p:txBody>
      </p:sp>
      <p:sp>
        <p:nvSpPr>
          <p:cNvPr id="23" name="Rectangle 22">
            <a:extLst>
              <a:ext uri="{FF2B5EF4-FFF2-40B4-BE49-F238E27FC236}">
                <a16:creationId xmlns:a16="http://schemas.microsoft.com/office/drawing/2014/main" id="{C144DEBD-4FCE-4593-8193-EC605177FC8B}"/>
              </a:ext>
            </a:extLst>
          </p:cNvPr>
          <p:cNvSpPr/>
          <p:nvPr/>
        </p:nvSpPr>
        <p:spPr>
          <a:xfrm>
            <a:off x="5843413" y="4408864"/>
            <a:ext cx="5170625" cy="2492990"/>
          </a:xfrm>
          <a:prstGeom prst="rect">
            <a:avLst/>
          </a:prstGeom>
        </p:spPr>
        <p:txBody>
          <a:bodyPr wrap="square">
            <a:spAutoFit/>
          </a:bodyPr>
          <a:lstStyle/>
          <a:p>
            <a:pPr marL="171450" indent="-171450" algn="just" eaLnBrk="0" hangingPunct="0">
              <a:buFont typeface="Wingdings" panose="05000000000000000000" pitchFamily="2" charset="2"/>
              <a:buChar char="§"/>
            </a:pPr>
            <a:r>
              <a:rPr lang="en-US" sz="1200" dirty="0">
                <a:latin typeface="Garamond" panose="02020404030301010803" pitchFamily="18" charset="0"/>
              </a:rPr>
              <a:t>Project Sponsor: Meshach Maichibi</a:t>
            </a:r>
          </a:p>
          <a:p>
            <a:pPr marL="171450" indent="-171450" algn="just" eaLnBrk="0" hangingPunct="0">
              <a:buFont typeface="Wingdings" panose="05000000000000000000" pitchFamily="2" charset="2"/>
              <a:buChar char="§"/>
            </a:pPr>
            <a:r>
              <a:rPr lang="en-US" sz="1200" dirty="0">
                <a:latin typeface="Garamond" panose="02020404030301010803" pitchFamily="18" charset="0"/>
              </a:rPr>
              <a:t>Project Lead: Magnus </a:t>
            </a:r>
            <a:r>
              <a:rPr lang="en-US" sz="1200" dirty="0" err="1">
                <a:latin typeface="Garamond" panose="02020404030301010803" pitchFamily="18" charset="0"/>
              </a:rPr>
              <a:t>Amaefuna</a:t>
            </a:r>
            <a:endParaRPr lang="en-US" sz="1200" dirty="0">
              <a:latin typeface="Garamond" panose="02020404030301010803" pitchFamily="18" charset="0"/>
            </a:endParaRPr>
          </a:p>
          <a:p>
            <a:pPr algn="just" eaLnBrk="0" hangingPunct="0"/>
            <a:r>
              <a:rPr lang="en-US" sz="1200" b="1" dirty="0">
                <a:latin typeface="Garamond" panose="02020404030301010803" pitchFamily="18" charset="0"/>
              </a:rPr>
              <a:t>Project Members:</a:t>
            </a:r>
          </a:p>
          <a:p>
            <a:pPr marL="171450" indent="-171450" algn="just" eaLnBrk="0" hangingPunct="0">
              <a:buFont typeface="Wingdings" panose="05000000000000000000" pitchFamily="2" charset="2"/>
              <a:buChar char="§"/>
            </a:pPr>
            <a:r>
              <a:rPr lang="en-US" sz="1200" dirty="0">
                <a:latin typeface="Garamond" panose="02020404030301010803" pitchFamily="18" charset="0"/>
              </a:rPr>
              <a:t>Oladele Adigun</a:t>
            </a:r>
          </a:p>
          <a:p>
            <a:pPr marL="171450" indent="-171450" algn="just" eaLnBrk="0" hangingPunct="0">
              <a:buFont typeface="Wingdings" panose="05000000000000000000" pitchFamily="2" charset="2"/>
              <a:buChar char="§"/>
            </a:pPr>
            <a:r>
              <a:rPr lang="en-US" sz="1200" dirty="0">
                <a:latin typeface="Garamond" panose="02020404030301010803" pitchFamily="18" charset="0"/>
              </a:rPr>
              <a:t>Jumah Alli-Oluwafuyi</a:t>
            </a:r>
          </a:p>
          <a:p>
            <a:pPr marL="171450" indent="-171450" algn="just" eaLnBrk="0" hangingPunct="0">
              <a:buFont typeface="Wingdings" panose="05000000000000000000" pitchFamily="2" charset="2"/>
              <a:buChar char="§"/>
            </a:pPr>
            <a:r>
              <a:rPr lang="en-US" sz="1200" dirty="0" err="1">
                <a:latin typeface="Garamond" panose="02020404030301010803" pitchFamily="18" charset="0"/>
              </a:rPr>
              <a:t>Uyiosa</a:t>
            </a:r>
            <a:r>
              <a:rPr lang="en-US" sz="1200" dirty="0">
                <a:latin typeface="Garamond" panose="02020404030301010803" pitchFamily="18" charset="0"/>
              </a:rPr>
              <a:t> </a:t>
            </a:r>
            <a:r>
              <a:rPr lang="en-US" sz="1200" dirty="0" err="1">
                <a:latin typeface="Garamond" panose="02020404030301010803" pitchFamily="18" charset="0"/>
              </a:rPr>
              <a:t>Osazuwa</a:t>
            </a:r>
            <a:endParaRPr lang="en-US" sz="1200" dirty="0">
              <a:latin typeface="Garamond" panose="02020404030301010803" pitchFamily="18" charset="0"/>
            </a:endParaRPr>
          </a:p>
          <a:p>
            <a:pPr marL="171450" indent="-171450" algn="just" eaLnBrk="0" hangingPunct="0">
              <a:buFont typeface="Wingdings" panose="05000000000000000000" pitchFamily="2" charset="2"/>
              <a:buChar char="§"/>
            </a:pPr>
            <a:r>
              <a:rPr lang="en-US" sz="1200" dirty="0">
                <a:latin typeface="Garamond" panose="02020404030301010803" pitchFamily="18" charset="0"/>
              </a:rPr>
              <a:t>Lateef Sadik </a:t>
            </a:r>
          </a:p>
          <a:p>
            <a:pPr marL="171450" indent="-171450" algn="just" eaLnBrk="0" hangingPunct="0">
              <a:buFont typeface="Wingdings" panose="05000000000000000000" pitchFamily="2" charset="2"/>
              <a:buChar char="§"/>
            </a:pPr>
            <a:r>
              <a:rPr lang="en-US" sz="1200" dirty="0" err="1">
                <a:latin typeface="Garamond" panose="02020404030301010803" pitchFamily="18" charset="0"/>
              </a:rPr>
              <a:t>Ehiremen</a:t>
            </a:r>
            <a:r>
              <a:rPr lang="en-US" sz="1200" dirty="0">
                <a:latin typeface="Garamond" panose="02020404030301010803" pitchFamily="18" charset="0"/>
              </a:rPr>
              <a:t> Isi-Omoigberale</a:t>
            </a:r>
          </a:p>
          <a:p>
            <a:pPr marL="171450" indent="-171450" algn="just" eaLnBrk="0" hangingPunct="0">
              <a:buFont typeface="Wingdings" panose="05000000000000000000" pitchFamily="2" charset="2"/>
              <a:buChar char="§"/>
            </a:pPr>
            <a:r>
              <a:rPr lang="en-US" sz="1200" dirty="0">
                <a:latin typeface="Garamond" panose="02020404030301010803" pitchFamily="18" charset="0"/>
              </a:rPr>
              <a:t>Chris </a:t>
            </a:r>
            <a:r>
              <a:rPr lang="en-US" sz="1200" dirty="0" err="1">
                <a:latin typeface="Garamond" panose="02020404030301010803" pitchFamily="18" charset="0"/>
              </a:rPr>
              <a:t>Ugochukwu</a:t>
            </a:r>
            <a:endParaRPr lang="en-US" sz="1200" dirty="0">
              <a:latin typeface="Garamond" panose="02020404030301010803" pitchFamily="18" charset="0"/>
            </a:endParaRPr>
          </a:p>
          <a:p>
            <a:pPr marL="171450" indent="-171450" algn="just" eaLnBrk="0" hangingPunct="0">
              <a:buFont typeface="Wingdings" panose="05000000000000000000" pitchFamily="2" charset="2"/>
              <a:buChar char="§"/>
            </a:pPr>
            <a:r>
              <a:rPr lang="en-US" sz="1200" dirty="0">
                <a:latin typeface="Garamond" panose="02020404030301010803" pitchFamily="18" charset="0"/>
              </a:rPr>
              <a:t>Akaka Alphonsus (BI) Coach</a:t>
            </a:r>
          </a:p>
          <a:p>
            <a:pPr algn="just" eaLnBrk="0" hangingPunct="0"/>
            <a:endParaRPr lang="en-US" sz="1200" dirty="0">
              <a:latin typeface="Garamond" panose="02020404030301010803" pitchFamily="18" charset="0"/>
            </a:endParaRPr>
          </a:p>
          <a:p>
            <a:pPr algn="just" eaLnBrk="0" hangingPunct="0"/>
            <a:endParaRPr lang="en-US" sz="1200" dirty="0">
              <a:latin typeface="Garamond" panose="02020404030301010803" pitchFamily="18" charset="0"/>
            </a:endParaRPr>
          </a:p>
          <a:p>
            <a:pPr marL="171450" indent="-171450" algn="just" eaLnBrk="0" hangingPunct="0">
              <a:buFont typeface="Wingdings" panose="05000000000000000000" pitchFamily="2" charset="2"/>
              <a:buChar char="§"/>
            </a:pPr>
            <a:endParaRPr lang="en-US" sz="1200" dirty="0">
              <a:latin typeface="Garamond" panose="02020404030301010803" pitchFamily="18" charset="0"/>
            </a:endParaRPr>
          </a:p>
        </p:txBody>
      </p:sp>
      <p:sp>
        <p:nvSpPr>
          <p:cNvPr id="27" name="Rectangle 26">
            <a:extLst>
              <a:ext uri="{FF2B5EF4-FFF2-40B4-BE49-F238E27FC236}">
                <a16:creationId xmlns:a16="http://schemas.microsoft.com/office/drawing/2014/main" id="{801F8A30-5650-4EA0-A00F-B918D9E5E15D}"/>
              </a:ext>
            </a:extLst>
          </p:cNvPr>
          <p:cNvSpPr/>
          <p:nvPr/>
        </p:nvSpPr>
        <p:spPr>
          <a:xfrm>
            <a:off x="395996" y="4873939"/>
            <a:ext cx="5485876" cy="461665"/>
          </a:xfrm>
          <a:prstGeom prst="rect">
            <a:avLst/>
          </a:prstGeom>
        </p:spPr>
        <p:txBody>
          <a:bodyPr wrap="square">
            <a:spAutoFit/>
          </a:bodyPr>
          <a:lstStyle/>
          <a:p>
            <a:pPr marL="171450" indent="-171450" algn="just" eaLnBrk="0" hangingPunct="0">
              <a:buFont typeface="Wingdings" panose="05000000000000000000" pitchFamily="2" charset="2"/>
              <a:buChar char="§"/>
            </a:pPr>
            <a:endParaRPr lang="en-US" sz="1200" dirty="0">
              <a:latin typeface="Garamond" panose="02020404030301010803" pitchFamily="18" charset="0"/>
            </a:endParaRPr>
          </a:p>
          <a:p>
            <a:pPr marL="171450" indent="-171450" algn="just" eaLnBrk="0" hangingPunct="0">
              <a:buFont typeface="Wingdings" panose="05000000000000000000" pitchFamily="2" charset="2"/>
              <a:buChar char="§"/>
            </a:pPr>
            <a:r>
              <a:rPr lang="en-US" sz="1200" dirty="0">
                <a:latin typeface="Garamond" panose="02020404030301010803" pitchFamily="18" charset="0"/>
              </a:rPr>
              <a:t>July 2018	</a:t>
            </a:r>
          </a:p>
        </p:txBody>
      </p:sp>
      <p:sp>
        <p:nvSpPr>
          <p:cNvPr id="32" name="Rectangle 11">
            <a:extLst>
              <a:ext uri="{FF2B5EF4-FFF2-40B4-BE49-F238E27FC236}">
                <a16:creationId xmlns:a16="http://schemas.microsoft.com/office/drawing/2014/main" id="{6C185B5A-1A33-4314-8BBA-A4F6647ED876}"/>
              </a:ext>
            </a:extLst>
          </p:cNvPr>
          <p:cNvSpPr>
            <a:spLocks noChangeArrowheads="1"/>
          </p:cNvSpPr>
          <p:nvPr/>
        </p:nvSpPr>
        <p:spPr bwMode="auto">
          <a:xfrm>
            <a:off x="440160" y="4783253"/>
            <a:ext cx="5373645" cy="215895"/>
          </a:xfrm>
          <a:prstGeom prst="rect">
            <a:avLst/>
          </a:prstGeom>
          <a:solidFill>
            <a:srgbClr val="DD1D21"/>
          </a:solidFill>
          <a:ln w="28575">
            <a:solidFill>
              <a:srgbClr val="A6A6A6"/>
            </a:solidFill>
            <a:miter lim="800000"/>
            <a:headEnd/>
            <a:tailEnd/>
          </a:ln>
        </p:spPr>
        <p:txBody>
          <a:bodyPr wrap="none" lIns="83237" tIns="41619" rIns="83237" bIns="41619" anchor="ctr"/>
          <a:lstStyle/>
          <a:p>
            <a:pPr algn="ctr">
              <a:defRPr/>
            </a:pPr>
            <a:r>
              <a:rPr lang="en-US" sz="1400" dirty="0">
                <a:solidFill>
                  <a:srgbClr val="FFFFFF"/>
                </a:solidFill>
                <a:latin typeface="Futura Medium"/>
              </a:rPr>
              <a:t>Proposed Timeline</a:t>
            </a:r>
          </a:p>
        </p:txBody>
      </p:sp>
    </p:spTree>
    <p:extLst>
      <p:ext uri="{BB962C8B-B14F-4D97-AF65-F5344CB8AC3E}">
        <p14:creationId xmlns:p14="http://schemas.microsoft.com/office/powerpoint/2010/main" val="164024103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712801"/>
            <a:ext cx="11171238" cy="453746"/>
          </a:xfrm>
        </p:spPr>
        <p:txBody>
          <a:bodyPr/>
          <a:lstStyle/>
          <a:p>
            <a:pPr algn="ctr"/>
            <a:r>
              <a:rPr lang="en-US" altLang="en-US" sz="2000" dirty="0"/>
              <a:t>EJA-006 Control Line Repair by Sealant  Injection (</a:t>
            </a:r>
            <a:r>
              <a:rPr lang="en-US" altLang="en-US" sz="2000" dirty="0" err="1"/>
              <a:t>Rigless</a:t>
            </a:r>
            <a:r>
              <a:rPr lang="en-US" altLang="en-US" sz="2000" dirty="0"/>
              <a:t>)</a:t>
            </a:r>
            <a:endParaRPr lang="en-US" sz="2000" dirty="0"/>
          </a:p>
        </p:txBody>
      </p:sp>
      <p:sp>
        <p:nvSpPr>
          <p:cNvPr id="5" name="Slide Number Placeholder 4"/>
          <p:cNvSpPr>
            <a:spLocks noGrp="1"/>
          </p:cNvSpPr>
          <p:nvPr>
            <p:ph type="sldNum" sz="quarter" idx="4"/>
          </p:nvPr>
        </p:nvSpPr>
        <p:spPr/>
        <p:txBody>
          <a:bodyPr/>
          <a:lstStyle/>
          <a:p>
            <a:fld id="{D32BAE6A-B452-4007-8177-56DD051636F9}" type="slidenum">
              <a:rPr lang="en-GB" smtClean="0"/>
              <a:pPr/>
              <a:t>2</a:t>
            </a:fld>
            <a:endParaRPr lang="en-GB" dirty="0"/>
          </a:p>
        </p:txBody>
      </p:sp>
      <p:graphicFrame>
        <p:nvGraphicFramePr>
          <p:cNvPr id="8" name="Table 7"/>
          <p:cNvGraphicFramePr>
            <a:graphicFrameLocks noGrp="1"/>
          </p:cNvGraphicFramePr>
          <p:nvPr>
            <p:extLst>
              <p:ext uri="{D42A27DB-BD31-4B8C-83A1-F6EECF244321}">
                <p14:modId xmlns:p14="http://schemas.microsoft.com/office/powerpoint/2010/main" val="2136886683"/>
              </p:ext>
            </p:extLst>
          </p:nvPr>
        </p:nvGraphicFramePr>
        <p:xfrm>
          <a:off x="436978" y="1176516"/>
          <a:ext cx="11041576" cy="4480478"/>
        </p:xfrm>
        <a:graphic>
          <a:graphicData uri="http://schemas.openxmlformats.org/drawingml/2006/table">
            <a:tbl>
              <a:tblPr firstRow="1" bandRow="1">
                <a:tableStyleId>{5DA37D80-6434-44D0-A028-1B22A696006F}</a:tableStyleId>
              </a:tblPr>
              <a:tblGrid>
                <a:gridCol w="5675723">
                  <a:extLst>
                    <a:ext uri="{9D8B030D-6E8A-4147-A177-3AD203B41FA5}">
                      <a16:colId xmlns:a16="http://schemas.microsoft.com/office/drawing/2014/main" val="2885067484"/>
                    </a:ext>
                  </a:extLst>
                </a:gridCol>
                <a:gridCol w="5365853">
                  <a:extLst>
                    <a:ext uri="{9D8B030D-6E8A-4147-A177-3AD203B41FA5}">
                      <a16:colId xmlns:a16="http://schemas.microsoft.com/office/drawing/2014/main" val="3195446222"/>
                    </a:ext>
                  </a:extLst>
                </a:gridCol>
              </a:tblGrid>
              <a:tr h="0">
                <a:tc gridSpan="2">
                  <a:txBody>
                    <a:bodyPr/>
                    <a:lstStyle/>
                    <a:p>
                      <a:pPr algn="ctr"/>
                      <a:endParaRPr lang="en-US" sz="1000" dirty="0"/>
                    </a:p>
                  </a:txBody>
                  <a:tcPr/>
                </a:tc>
                <a:tc hMerge="1">
                  <a:txBody>
                    <a:bodyPr/>
                    <a:lstStyle/>
                    <a:p>
                      <a:endParaRPr lang="en-US" dirty="0"/>
                    </a:p>
                  </a:txBody>
                  <a:tcPr/>
                </a:tc>
                <a:extLst>
                  <a:ext uri="{0D108BD9-81ED-4DB2-BD59-A6C34878D82A}">
                    <a16:rowId xmlns:a16="http://schemas.microsoft.com/office/drawing/2014/main" val="295211977"/>
                  </a:ext>
                </a:extLst>
              </a:tr>
              <a:tr h="384445">
                <a:tc>
                  <a:txBody>
                    <a:bodyPr/>
                    <a:lstStyle/>
                    <a:p>
                      <a:r>
                        <a:rPr lang="en-US" sz="1600" dirty="0"/>
                        <a:t>LAST</a:t>
                      </a:r>
                      <a:r>
                        <a:rPr lang="en-US" sz="1600" baseline="0" dirty="0"/>
                        <a:t> WEEKS ACTIONS (PLAN)</a:t>
                      </a:r>
                      <a:endParaRPr lang="en-US" sz="1600" dirty="0"/>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dirty="0"/>
                        <a:t>LAST</a:t>
                      </a:r>
                      <a:r>
                        <a:rPr lang="en-US" sz="1600" baseline="0" dirty="0"/>
                        <a:t> WEEKS ACTIONS (ACTUAL)</a:t>
                      </a:r>
                      <a:endParaRPr lang="en-US" sz="1600" dirty="0"/>
                    </a:p>
                  </a:txBody>
                  <a:tcPr/>
                </a:tc>
                <a:extLst>
                  <a:ext uri="{0D108BD9-81ED-4DB2-BD59-A6C34878D82A}">
                    <a16:rowId xmlns:a16="http://schemas.microsoft.com/office/drawing/2014/main" val="2092526673"/>
                  </a:ext>
                </a:extLst>
              </a:tr>
              <a:tr h="1547508">
                <a:tc>
                  <a:txBody>
                    <a:bodyPr/>
                    <a:lstStyle/>
                    <a:p>
                      <a:pPr marL="171450" marR="0" lvl="0" indent="-171450" algn="l" defTabSz="914400" rtl="0" eaLnBrk="1" fontAlgn="base" latinLnBrk="0" hangingPunct="1">
                        <a:lnSpc>
                          <a:spcPct val="100000"/>
                        </a:lnSpc>
                        <a:spcBef>
                          <a:spcPct val="50000"/>
                        </a:spcBef>
                        <a:spcAft>
                          <a:spcPct val="30000"/>
                        </a:spcAft>
                        <a:buClrTx/>
                        <a:buSzTx/>
                        <a:buFont typeface="Wingdings" panose="05000000000000000000" pitchFamily="2" charset="2"/>
                        <a:buChar char="§"/>
                        <a:tabLst/>
                        <a:defRPr/>
                      </a:pPr>
                      <a:r>
                        <a:rPr lang="en-US" sz="1200" kern="1200" dirty="0">
                          <a:solidFill>
                            <a:srgbClr val="595959"/>
                          </a:solidFill>
                          <a:latin typeface="Garamond" panose="02020404030301010803" pitchFamily="18" charset="0"/>
                          <a:ea typeface="+mn-ea"/>
                          <a:cs typeface="Arial" pitchFamily="34" charset="0"/>
                        </a:rPr>
                        <a:t>Confirm control line leak rate</a:t>
                      </a:r>
                    </a:p>
                    <a:p>
                      <a:pPr marL="171450" marR="0" lvl="0" indent="-171450" algn="l" defTabSz="914400" rtl="0" eaLnBrk="1" fontAlgn="base" latinLnBrk="0" hangingPunct="1">
                        <a:lnSpc>
                          <a:spcPct val="100000"/>
                        </a:lnSpc>
                        <a:spcBef>
                          <a:spcPct val="50000"/>
                        </a:spcBef>
                        <a:spcAft>
                          <a:spcPct val="30000"/>
                        </a:spcAft>
                        <a:buClrTx/>
                        <a:buSzTx/>
                        <a:buFont typeface="Wingdings" panose="05000000000000000000" pitchFamily="2" charset="2"/>
                        <a:buChar char="§"/>
                        <a:tabLst/>
                        <a:defRPr/>
                      </a:pPr>
                      <a:r>
                        <a:rPr lang="en-US" sz="1200" kern="1200" dirty="0">
                          <a:solidFill>
                            <a:srgbClr val="595959"/>
                          </a:solidFill>
                          <a:latin typeface="Garamond" panose="02020404030301010803" pitchFamily="18" charset="0"/>
                          <a:ea typeface="+mn-ea"/>
                          <a:cs typeface="Arial" pitchFamily="34" charset="0"/>
                        </a:rPr>
                        <a:t>Ensure Sealant and Personnel are In-country</a:t>
                      </a:r>
                    </a:p>
                    <a:p>
                      <a:pPr marL="171450" marR="0" lvl="0" indent="-171450" algn="l" defTabSz="914400" rtl="0" eaLnBrk="1" fontAlgn="base" latinLnBrk="0" hangingPunct="1">
                        <a:lnSpc>
                          <a:spcPct val="100000"/>
                        </a:lnSpc>
                        <a:spcBef>
                          <a:spcPct val="50000"/>
                        </a:spcBef>
                        <a:spcAft>
                          <a:spcPct val="30000"/>
                        </a:spcAft>
                        <a:buClrTx/>
                        <a:buSzTx/>
                        <a:buFont typeface="Wingdings" panose="05000000000000000000" pitchFamily="2" charset="2"/>
                        <a:buChar char="§"/>
                        <a:tabLst/>
                        <a:defRPr/>
                      </a:pPr>
                      <a:r>
                        <a:rPr lang="en-US" sz="1200" kern="1200" dirty="0">
                          <a:solidFill>
                            <a:srgbClr val="595959"/>
                          </a:solidFill>
                          <a:latin typeface="Garamond" panose="02020404030301010803" pitchFamily="18" charset="0"/>
                          <a:ea typeface="+mn-ea"/>
                          <a:cs typeface="Arial" pitchFamily="34" charset="0"/>
                        </a:rPr>
                        <a:t>Ensure the chemical can go offshore via chopper</a:t>
                      </a:r>
                    </a:p>
                  </a:txBody>
                  <a:tcPr/>
                </a:tc>
                <a:tc>
                  <a:txBody>
                    <a:bodyPr/>
                    <a:lstStyle/>
                    <a:p>
                      <a:pPr marL="171450" marR="0" lvl="0" indent="-171450" algn="l" defTabSz="914400" rtl="0" eaLnBrk="1" fontAlgn="base" latinLnBrk="0" hangingPunct="1">
                        <a:lnSpc>
                          <a:spcPct val="100000"/>
                        </a:lnSpc>
                        <a:spcBef>
                          <a:spcPct val="50000"/>
                        </a:spcBef>
                        <a:spcAft>
                          <a:spcPct val="30000"/>
                        </a:spcAft>
                        <a:buClrTx/>
                        <a:buSzTx/>
                        <a:buFont typeface="Wingdings" panose="05000000000000000000" pitchFamily="2" charset="2"/>
                        <a:buChar char="§"/>
                        <a:tabLst/>
                        <a:defRPr/>
                      </a:pPr>
                      <a:r>
                        <a:rPr lang="en-US" sz="1200" kern="1200" dirty="0">
                          <a:solidFill>
                            <a:srgbClr val="595959"/>
                          </a:solidFill>
                          <a:latin typeface="Garamond" panose="02020404030301010803" pitchFamily="18" charset="0"/>
                          <a:ea typeface="+mn-ea"/>
                          <a:cs typeface="Arial" pitchFamily="34" charset="0"/>
                        </a:rPr>
                        <a:t>Control line leak rate confirmed</a:t>
                      </a:r>
                    </a:p>
                    <a:p>
                      <a:pPr marL="171450" marR="0" lvl="0" indent="-171450" algn="l" defTabSz="914400" rtl="0" eaLnBrk="1" fontAlgn="base" latinLnBrk="0" hangingPunct="1">
                        <a:lnSpc>
                          <a:spcPct val="100000"/>
                        </a:lnSpc>
                        <a:spcBef>
                          <a:spcPct val="50000"/>
                        </a:spcBef>
                        <a:spcAft>
                          <a:spcPct val="30000"/>
                        </a:spcAft>
                        <a:buClrTx/>
                        <a:buSzTx/>
                        <a:buFont typeface="Wingdings" panose="05000000000000000000" pitchFamily="2" charset="2"/>
                        <a:buChar char="§"/>
                        <a:tabLst/>
                        <a:defRPr/>
                      </a:pPr>
                      <a:r>
                        <a:rPr lang="en-US" sz="1200" kern="1200" dirty="0">
                          <a:solidFill>
                            <a:srgbClr val="595959"/>
                          </a:solidFill>
                          <a:latin typeface="Garamond" panose="02020404030301010803" pitchFamily="18" charset="0"/>
                          <a:ea typeface="+mn-ea"/>
                          <a:cs typeface="Arial" pitchFamily="34" charset="0"/>
                        </a:rPr>
                        <a:t>Sealant and Personnel are in-country</a:t>
                      </a:r>
                    </a:p>
                    <a:p>
                      <a:pPr marL="171450" marR="0" lvl="0" indent="-171450" algn="l" defTabSz="914400" rtl="0" eaLnBrk="1" fontAlgn="base" latinLnBrk="0" hangingPunct="1">
                        <a:lnSpc>
                          <a:spcPct val="100000"/>
                        </a:lnSpc>
                        <a:spcBef>
                          <a:spcPct val="50000"/>
                        </a:spcBef>
                        <a:spcAft>
                          <a:spcPct val="30000"/>
                        </a:spcAft>
                        <a:buClrTx/>
                        <a:buSzTx/>
                        <a:buFont typeface="Wingdings" panose="05000000000000000000" pitchFamily="2" charset="2"/>
                        <a:buChar char="§"/>
                        <a:tabLst/>
                        <a:defRPr/>
                      </a:pPr>
                      <a:r>
                        <a:rPr lang="en-US" sz="1200" kern="1200" dirty="0">
                          <a:solidFill>
                            <a:srgbClr val="595959"/>
                          </a:solidFill>
                          <a:latin typeface="Garamond" panose="02020404030301010803" pitchFamily="18" charset="0"/>
                          <a:ea typeface="+mn-ea"/>
                          <a:cs typeface="Arial" pitchFamily="34" charset="0"/>
                        </a:rPr>
                        <a:t>Confirmed the Sealant is Inert and safe to go by chopper</a:t>
                      </a:r>
                    </a:p>
                  </a:txBody>
                  <a:tcPr/>
                </a:tc>
                <a:extLst>
                  <a:ext uri="{0D108BD9-81ED-4DB2-BD59-A6C34878D82A}">
                    <a16:rowId xmlns:a16="http://schemas.microsoft.com/office/drawing/2014/main" val="1813127187"/>
                  </a:ext>
                </a:extLst>
              </a:tr>
              <a:tr h="384445">
                <a:tc>
                  <a:txBody>
                    <a:bodyPr/>
                    <a:lstStyle/>
                    <a:p>
                      <a:r>
                        <a:rPr lang="en-US" sz="1600" dirty="0"/>
                        <a:t>NEXT WEEKS LOOK AHEAD (PLAN)</a:t>
                      </a:r>
                    </a:p>
                  </a:txBody>
                  <a:tcPr/>
                </a:tc>
                <a:tc>
                  <a:txBody>
                    <a:bodyPr/>
                    <a:lstStyle/>
                    <a:p>
                      <a:r>
                        <a:rPr lang="en-US" sz="1600" dirty="0"/>
                        <a:t>SUPPORT</a:t>
                      </a:r>
                      <a:r>
                        <a:rPr lang="en-US" sz="1600" baseline="0" dirty="0"/>
                        <a:t> REQUIRED</a:t>
                      </a:r>
                      <a:endParaRPr lang="en-US" sz="1600" dirty="0"/>
                    </a:p>
                  </a:txBody>
                  <a:tcPr/>
                </a:tc>
                <a:extLst>
                  <a:ext uri="{0D108BD9-81ED-4DB2-BD59-A6C34878D82A}">
                    <a16:rowId xmlns:a16="http://schemas.microsoft.com/office/drawing/2014/main" val="3455278909"/>
                  </a:ext>
                </a:extLst>
              </a:tr>
              <a:tr h="1605964">
                <a:tc>
                  <a:txBody>
                    <a:bodyPr/>
                    <a:lstStyle/>
                    <a:p>
                      <a:pPr marL="171450" marR="0" lvl="0" indent="-171450" algn="l" defTabSz="914400" rtl="0" eaLnBrk="1" fontAlgn="base" latinLnBrk="0" hangingPunct="1">
                        <a:lnSpc>
                          <a:spcPct val="100000"/>
                        </a:lnSpc>
                        <a:spcBef>
                          <a:spcPct val="50000"/>
                        </a:spcBef>
                        <a:spcAft>
                          <a:spcPct val="30000"/>
                        </a:spcAft>
                        <a:buClrTx/>
                        <a:buSzTx/>
                        <a:buFont typeface="Wingdings" panose="05000000000000000000" pitchFamily="2" charset="2"/>
                        <a:buChar char="§"/>
                        <a:tabLst/>
                        <a:defRPr/>
                      </a:pPr>
                      <a:r>
                        <a:rPr lang="en-US" sz="1200" kern="1200" dirty="0">
                          <a:solidFill>
                            <a:srgbClr val="595959"/>
                          </a:solidFill>
                          <a:latin typeface="Garamond" panose="02020404030301010803" pitchFamily="18" charset="0"/>
                          <a:ea typeface="+mn-ea"/>
                          <a:cs typeface="Arial" pitchFamily="34" charset="0"/>
                        </a:rPr>
                        <a:t>Mobilize vendors with their tools and sealant</a:t>
                      </a:r>
                    </a:p>
                    <a:p>
                      <a:pPr marL="171450" marR="0" lvl="0" indent="-171450" algn="l" defTabSz="914400" rtl="0" eaLnBrk="1" fontAlgn="base" latinLnBrk="0" hangingPunct="1">
                        <a:lnSpc>
                          <a:spcPct val="100000"/>
                        </a:lnSpc>
                        <a:spcBef>
                          <a:spcPct val="50000"/>
                        </a:spcBef>
                        <a:spcAft>
                          <a:spcPct val="30000"/>
                        </a:spcAft>
                        <a:buClrTx/>
                        <a:buSzTx/>
                        <a:buFont typeface="Wingdings" panose="05000000000000000000" pitchFamily="2" charset="2"/>
                        <a:buChar char="§"/>
                        <a:tabLst/>
                        <a:defRPr/>
                      </a:pPr>
                      <a:r>
                        <a:rPr lang="en-US" sz="1200" kern="1200" dirty="0">
                          <a:solidFill>
                            <a:srgbClr val="595959"/>
                          </a:solidFill>
                          <a:latin typeface="Garamond" panose="02020404030301010803" pitchFamily="18" charset="0"/>
                          <a:ea typeface="+mn-ea"/>
                          <a:cs typeface="Arial" pitchFamily="34" charset="0"/>
                        </a:rPr>
                        <a:t>Complete premobilization checks of the new vendor equipment. </a:t>
                      </a:r>
                      <a:endParaRPr lang="en-GB" sz="1200" kern="1200" dirty="0">
                        <a:solidFill>
                          <a:srgbClr val="595959"/>
                        </a:solidFill>
                        <a:latin typeface="Garamond" panose="02020404030301010803" pitchFamily="18" charset="0"/>
                        <a:ea typeface="+mn-ea"/>
                        <a:cs typeface="Arial" pitchFamily="34" charset="0"/>
                      </a:endParaRPr>
                    </a:p>
                    <a:p>
                      <a:pPr marL="0" marR="0" lvl="0" indent="0" algn="l" defTabSz="914400" rtl="0" eaLnBrk="1" fontAlgn="base" latinLnBrk="0" hangingPunct="1">
                        <a:lnSpc>
                          <a:spcPct val="100000"/>
                        </a:lnSpc>
                        <a:spcBef>
                          <a:spcPct val="50000"/>
                        </a:spcBef>
                        <a:spcAft>
                          <a:spcPct val="30000"/>
                        </a:spcAft>
                        <a:buClrTx/>
                        <a:buSzTx/>
                        <a:buFont typeface="Wingdings" panose="05000000000000000000" pitchFamily="2" charset="2"/>
                        <a:buNone/>
                        <a:tabLst/>
                        <a:defRPr/>
                      </a:pPr>
                      <a:endParaRPr lang="en-US" sz="1200" kern="1200" dirty="0">
                        <a:solidFill>
                          <a:srgbClr val="595959"/>
                        </a:solidFill>
                        <a:latin typeface="Garamond" panose="02020404030301010803" pitchFamily="18" charset="0"/>
                        <a:ea typeface="+mn-ea"/>
                        <a:cs typeface="Arial" pitchFamily="34" charset="0"/>
                      </a:endParaRPr>
                    </a:p>
                    <a:p>
                      <a:pPr marL="171450" marR="0" lvl="0" indent="-171450" algn="l" defTabSz="914400" rtl="0" eaLnBrk="1" fontAlgn="base" latinLnBrk="0" hangingPunct="1">
                        <a:lnSpc>
                          <a:spcPct val="100000"/>
                        </a:lnSpc>
                        <a:spcBef>
                          <a:spcPct val="50000"/>
                        </a:spcBef>
                        <a:spcAft>
                          <a:spcPct val="30000"/>
                        </a:spcAft>
                        <a:buClrTx/>
                        <a:buSzTx/>
                        <a:buFont typeface="Wingdings" panose="05000000000000000000" pitchFamily="2" charset="2"/>
                        <a:buChar char="§"/>
                        <a:tabLst/>
                        <a:defRPr/>
                      </a:pPr>
                      <a:endParaRPr lang="en-US" sz="1200" kern="1200" dirty="0">
                        <a:solidFill>
                          <a:srgbClr val="595959"/>
                        </a:solidFill>
                        <a:latin typeface="Garamond" panose="02020404030301010803" pitchFamily="18" charset="0"/>
                        <a:ea typeface="+mn-ea"/>
                        <a:cs typeface="Arial" pitchFamily="34" charset="0"/>
                      </a:endParaRPr>
                    </a:p>
                    <a:p>
                      <a:pPr marL="0" marR="0" lvl="0" indent="0" algn="l" defTabSz="914400" rtl="0" eaLnBrk="1" fontAlgn="base" latinLnBrk="0" hangingPunct="1">
                        <a:lnSpc>
                          <a:spcPct val="100000"/>
                        </a:lnSpc>
                        <a:spcBef>
                          <a:spcPct val="50000"/>
                        </a:spcBef>
                        <a:spcAft>
                          <a:spcPct val="30000"/>
                        </a:spcAft>
                        <a:buClrTx/>
                        <a:buSzTx/>
                        <a:buFont typeface="Wingdings" panose="05000000000000000000" pitchFamily="2" charset="2"/>
                        <a:buNone/>
                        <a:tabLst/>
                        <a:defRPr/>
                      </a:pPr>
                      <a:endParaRPr lang="en-GB" sz="1200" kern="1200" dirty="0">
                        <a:solidFill>
                          <a:srgbClr val="595959"/>
                        </a:solidFill>
                        <a:latin typeface="Garamond" panose="02020404030301010803" pitchFamily="18" charset="0"/>
                        <a:ea typeface="+mn-ea"/>
                        <a:cs typeface="Arial" pitchFamily="34" charset="0"/>
                      </a:endParaRPr>
                    </a:p>
                    <a:p>
                      <a:pPr marL="171450" marR="0" lvl="0" indent="-171450" algn="l" defTabSz="914400" rtl="0" eaLnBrk="1" fontAlgn="base" latinLnBrk="0" hangingPunct="1">
                        <a:lnSpc>
                          <a:spcPct val="100000"/>
                        </a:lnSpc>
                        <a:spcBef>
                          <a:spcPct val="50000"/>
                        </a:spcBef>
                        <a:spcAft>
                          <a:spcPct val="30000"/>
                        </a:spcAft>
                        <a:buClrTx/>
                        <a:buSzTx/>
                        <a:buFont typeface="Wingdings" panose="05000000000000000000" pitchFamily="2" charset="2"/>
                        <a:buChar char="§"/>
                        <a:tabLst/>
                        <a:defRPr/>
                      </a:pPr>
                      <a:endParaRPr lang="en-US" sz="1200" kern="1200" dirty="0">
                        <a:solidFill>
                          <a:srgbClr val="595959"/>
                        </a:solidFill>
                        <a:latin typeface="Garamond" panose="02020404030301010803" pitchFamily="18" charset="0"/>
                        <a:ea typeface="+mn-ea"/>
                        <a:cs typeface="Arial" pitchFamily="34" charset="0"/>
                      </a:endParaRPr>
                    </a:p>
                  </a:txBody>
                  <a:tcPr/>
                </a:tc>
                <a:tc>
                  <a:txBody>
                    <a:bodyPr/>
                    <a:lstStyle/>
                    <a:p>
                      <a:pPr marL="171450" marR="0" lvl="0" indent="-171450" algn="l" defTabSz="914400" rtl="0" eaLnBrk="1" fontAlgn="base" latinLnBrk="0" hangingPunct="1">
                        <a:lnSpc>
                          <a:spcPct val="100000"/>
                        </a:lnSpc>
                        <a:spcBef>
                          <a:spcPct val="50000"/>
                        </a:spcBef>
                        <a:spcAft>
                          <a:spcPct val="30000"/>
                        </a:spcAft>
                        <a:buClrTx/>
                        <a:buSzTx/>
                        <a:buFont typeface="Wingdings" panose="05000000000000000000" pitchFamily="2" charset="2"/>
                        <a:buChar char="§"/>
                        <a:tabLst/>
                        <a:defRPr/>
                      </a:pPr>
                      <a:r>
                        <a:rPr lang="en-US" sz="1200" kern="1200" dirty="0">
                          <a:solidFill>
                            <a:srgbClr val="595959"/>
                          </a:solidFill>
                          <a:latin typeface="Garamond" panose="02020404030301010803" pitchFamily="18" charset="0"/>
                          <a:ea typeface="+mn-ea"/>
                          <a:cs typeface="Arial" pitchFamily="34" charset="0"/>
                        </a:rPr>
                        <a:t>NIL</a:t>
                      </a:r>
                    </a:p>
                    <a:p>
                      <a:pPr marL="171450" marR="0" lvl="0" indent="-171450" algn="l" defTabSz="914400" rtl="0" eaLnBrk="1" fontAlgn="base" latinLnBrk="0" hangingPunct="1">
                        <a:lnSpc>
                          <a:spcPct val="100000"/>
                        </a:lnSpc>
                        <a:spcBef>
                          <a:spcPct val="50000"/>
                        </a:spcBef>
                        <a:spcAft>
                          <a:spcPct val="30000"/>
                        </a:spcAft>
                        <a:buClrTx/>
                        <a:buSzTx/>
                        <a:buFont typeface="Wingdings" panose="05000000000000000000" pitchFamily="2" charset="2"/>
                        <a:buChar char="§"/>
                        <a:tabLst/>
                        <a:defRPr/>
                      </a:pPr>
                      <a:endParaRPr lang="en-US" sz="1200" kern="1200" dirty="0">
                        <a:solidFill>
                          <a:srgbClr val="595959"/>
                        </a:solidFill>
                        <a:latin typeface="Garamond" panose="02020404030301010803" pitchFamily="18" charset="0"/>
                        <a:ea typeface="+mn-ea"/>
                        <a:cs typeface="Arial" pitchFamily="34" charset="0"/>
                      </a:endParaRPr>
                    </a:p>
                    <a:p>
                      <a:pPr marL="171450" marR="0" lvl="0" indent="-171450" algn="l" defTabSz="914400" rtl="0" eaLnBrk="1" fontAlgn="base" latinLnBrk="0" hangingPunct="1">
                        <a:lnSpc>
                          <a:spcPct val="100000"/>
                        </a:lnSpc>
                        <a:spcBef>
                          <a:spcPct val="50000"/>
                        </a:spcBef>
                        <a:spcAft>
                          <a:spcPct val="30000"/>
                        </a:spcAft>
                        <a:buClrTx/>
                        <a:buSzTx/>
                        <a:buFont typeface="Wingdings" panose="05000000000000000000" pitchFamily="2" charset="2"/>
                        <a:buChar char="§"/>
                        <a:tabLst/>
                        <a:defRPr/>
                      </a:pPr>
                      <a:endParaRPr lang="en-US" sz="1200" kern="1200" dirty="0">
                        <a:solidFill>
                          <a:srgbClr val="595959"/>
                        </a:solidFill>
                        <a:latin typeface="Garamond" panose="02020404030301010803" pitchFamily="18" charset="0"/>
                        <a:ea typeface="+mn-ea"/>
                        <a:cs typeface="Arial" pitchFamily="34" charset="0"/>
                      </a:endParaRPr>
                    </a:p>
                    <a:p>
                      <a:pPr marL="171450" marR="0" lvl="0" indent="-171450" algn="l" defTabSz="914400" rtl="0" eaLnBrk="1" fontAlgn="base" latinLnBrk="0" hangingPunct="1">
                        <a:lnSpc>
                          <a:spcPct val="100000"/>
                        </a:lnSpc>
                        <a:spcBef>
                          <a:spcPct val="50000"/>
                        </a:spcBef>
                        <a:spcAft>
                          <a:spcPct val="30000"/>
                        </a:spcAft>
                        <a:buClrTx/>
                        <a:buSzTx/>
                        <a:buFont typeface="Wingdings" panose="05000000000000000000" pitchFamily="2" charset="2"/>
                        <a:buChar char="§"/>
                        <a:tabLst/>
                        <a:defRPr/>
                      </a:pPr>
                      <a:endParaRPr lang="en-US" sz="1200" kern="1200" dirty="0">
                        <a:solidFill>
                          <a:srgbClr val="595959"/>
                        </a:solidFill>
                        <a:latin typeface="Garamond" panose="02020404030301010803" pitchFamily="18" charset="0"/>
                        <a:ea typeface="+mn-ea"/>
                        <a:cs typeface="Arial" pitchFamily="34" charset="0"/>
                      </a:endParaRPr>
                    </a:p>
                  </a:txBody>
                  <a:tcPr/>
                </a:tc>
                <a:extLst>
                  <a:ext uri="{0D108BD9-81ED-4DB2-BD59-A6C34878D82A}">
                    <a16:rowId xmlns:a16="http://schemas.microsoft.com/office/drawing/2014/main" val="475300649"/>
                  </a:ext>
                </a:extLst>
              </a:tr>
            </a:tbl>
          </a:graphicData>
        </a:graphic>
      </p:graphicFrame>
    </p:spTree>
    <p:extLst>
      <p:ext uri="{BB962C8B-B14F-4D97-AF65-F5344CB8AC3E}">
        <p14:creationId xmlns:p14="http://schemas.microsoft.com/office/powerpoint/2010/main" val="693312973"/>
      </p:ext>
    </p:extLst>
  </p:cSld>
  <p:clrMapOvr>
    <a:masterClrMapping/>
  </p:clrMapOvr>
  <p:transition/>
</p:sld>
</file>

<file path=ppt/theme/theme1.xml><?xml version="1.0" encoding="utf-8"?>
<a:theme xmlns:a="http://schemas.openxmlformats.org/drawingml/2006/main" name="Shell WizKit V3_Template_Widescreen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E017D2FFE5863741A9ABC40C05034754" ma:contentTypeVersion="195" ma:contentTypeDescription="Shell Document Content Type" ma:contentTypeScope="" ma:versionID="f7e512d7a4f13b03879bd0ad8c280237">
  <xsd:schema xmlns:xsd="http://www.w3.org/2001/XMLSchema" xmlns:xs="http://www.w3.org/2001/XMLSchema" xmlns:p="http://schemas.microsoft.com/office/2006/metadata/properties" xmlns:ns1="http://schemas.microsoft.com/sharepoint/v3" xmlns:ns2="a3dd6fa1-d699-4d8b-8871-2a0144a06a10" xmlns:ns4="7e04cce1-dd17-4df7-9023-6d7e94a081ae" xmlns:ns5="http://schemas.microsoft.com/sharepoint/v4" targetNamespace="http://schemas.microsoft.com/office/2006/metadata/properties" ma:root="true" ma:fieldsID="77e5d105b14466de25643babad6b1ac1" ns1:_="" ns2:_="" ns4:_="" ns5:_="">
    <xsd:import namespace="http://schemas.microsoft.com/sharepoint/v3"/>
    <xsd:import namespace="a3dd6fa1-d699-4d8b-8871-2a0144a06a10"/>
    <xsd:import namespace="7e04cce1-dd17-4df7-9023-6d7e94a081ae"/>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Global_x0020_Information_x0020_Attributes_Issue_Date" minOccurs="0"/>
                <xsd:element ref="ns4:Global_x0020_Information_x0020_Attributes_Review_Date" minOccurs="0"/>
                <xsd:element ref="ns4:Global_x0020_Information_x0020_Attributes_Author" minOccurs="0"/>
                <xsd:element ref="ns4:Global_x0020_Information_x0020_Attributes_Owner" minOccurs="0"/>
                <xsd:element ref="ns4:Global_x0020_Information_x0020_Attributes_Organisation" minOccurs="0"/>
                <xsd:element ref="ns4:Global_x0020_Information_x0020_Attributes_Recipients" minOccurs="0"/>
                <xsd:element ref="ns4:Global_x0020_Information_x0020_Attributes_Document_Numbers" minOccurs="0"/>
                <xsd:element ref="ns4:Global_x0020_Information_x0020_Attributes_Cross_References" minOccurs="0"/>
                <xsd:element ref="ns4:Global_x0020_Information_x0020_Attributes_Status" minOccurs="0"/>
                <xsd:element ref="ns4:Global_x0020_Information_x0020_Attributes_Revision_Code" minOccurs="0"/>
                <xsd:element ref="ns4:Global_x0020_Information_x0020_Attributes_Media" minOccurs="0"/>
                <xsd:element ref="ns4:Global_x0020_Information_x0020_Attributes_Media_Location" minOccurs="0"/>
                <xsd:element ref="ns4:Global_x0020_Information_x0020_Attributes_Language" minOccurs="0"/>
                <xsd:element ref="ns4:Global_x0020_Information_x0020_Attributes_Volume_Number"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13;#ZZZ - Migrated - To be Selected|647fb9a5-0dbe-4dbf-b5fa-f93c1a17de8d"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Shell Nigeria Exploration and Production Company Ltd.|a5eb3db0-3b75-40b6-84b1-63df177c6270"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EA Field Operations 2"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a3dd6fa1-d699-4d8b-8871-2a0144a06a10"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086b1b48-688d-4d7e-8bea-fa22cd0ccc82}" ma:internalName="TaxCatchAll" ma:showField="CatchAllData" ma:web="a3dd6fa1-d699-4d8b-8871-2a0144a06a10">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086b1b48-688d-4d7e-8bea-fa22cd0ccc82}" ma:internalName="TaxCatchAllLabel" ma:readOnly="true" ma:showField="CatchAllDataLabel" ma:web="a3dd6fa1-d699-4d8b-8871-2a0144a06a1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e04cce1-dd17-4df7-9023-6d7e94a081ae"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Global_x0020_Information_x0020_Attributes_Issue_Date" ma:index="57" nillable="true" ma:displayName="Global Information Attributes_Issue_Date" ma:format="DateOnly" ma:internalName="Global_x0020_Information_x0020_Attributes_Issue_Date">
      <xsd:simpleType>
        <xsd:restriction base="dms:DateTime"/>
      </xsd:simpleType>
    </xsd:element>
    <xsd:element name="Global_x0020_Information_x0020_Attributes_Review_Date" ma:index="58" nillable="true" ma:displayName="Global Information Attributes_Review_Date" ma:format="DateOnly" ma:internalName="Global_x0020_Information_x0020_Attributes_Review_Date">
      <xsd:simpleType>
        <xsd:restriction base="dms:DateTime"/>
      </xsd:simpleType>
    </xsd:element>
    <xsd:element name="Global_x0020_Information_x0020_Attributes_Author" ma:index="59" nillable="true" ma:displayName="Global Information Attributes_Author" ma:internalName="Global_x0020_Information_x0020_Attributes_Author">
      <xsd:simpleType>
        <xsd:restriction base="dms:Note"/>
      </xsd:simpleType>
    </xsd:element>
    <xsd:element name="Global_x0020_Information_x0020_Attributes_Owner" ma:index="60" nillable="true" ma:displayName="Global Information Attributes_Owner" ma:internalName="Global_x0020_Information_x0020_Attributes_Owner">
      <xsd:simpleType>
        <xsd:restriction base="dms:Text"/>
      </xsd:simpleType>
    </xsd:element>
    <xsd:element name="Global_x0020_Information_x0020_Attributes_Organisation" ma:index="61" nillable="true" ma:displayName="Global Information Attributes_Organisation" ma:internalName="Global_x0020_Information_x0020_Attributes_Organisation">
      <xsd:simpleType>
        <xsd:restriction base="dms:Text"/>
      </xsd:simpleType>
    </xsd:element>
    <xsd:element name="Global_x0020_Information_x0020_Attributes_Recipients" ma:index="62" nillable="true" ma:displayName="Global Information Attributes_Recipients" ma:internalName="Global_x0020_Information_x0020_Attributes_Recipients">
      <xsd:simpleType>
        <xsd:restriction base="dms:Note"/>
      </xsd:simpleType>
    </xsd:element>
    <xsd:element name="Global_x0020_Information_x0020_Attributes_Document_Numbers" ma:index="63" nillable="true" ma:displayName="Global Information Attributes_Document_Numbers" ma:internalName="Global_x0020_Information_x0020_Attributes_Document_Numbers">
      <xsd:simpleType>
        <xsd:restriction base="dms:Note"/>
      </xsd:simpleType>
    </xsd:element>
    <xsd:element name="Global_x0020_Information_x0020_Attributes_Cross_References" ma:index="64" nillable="true" ma:displayName="Global Information Attributes_Cross_References" ma:internalName="Global_x0020_Information_x0020_Attributes_Cross_References">
      <xsd:simpleType>
        <xsd:restriction base="dms:Note"/>
      </xsd:simpleType>
    </xsd:element>
    <xsd:element name="Global_x0020_Information_x0020_Attributes_Status" ma:index="65" nillable="true" ma:displayName="Global Information Attributes_Status" ma:default="Published" ma:internalName="Global_x0020_Information_x0020_Attributes_Status">
      <xsd:simpleType>
        <xsd:restriction base="dms:Choice">
          <xsd:enumeration value="Published"/>
          <xsd:enumeration value="Draft"/>
          <xsd:enumeration value="Obsolete"/>
          <xsd:enumeration value="Active"/>
          <xsd:enumeration value="Approved"/>
          <xsd:enumeration value="Approved For Construction"/>
          <xsd:enumeration value="As-Built"/>
          <xsd:enumeration value="Closed"/>
          <xsd:enumeration value="Information Only"/>
          <xsd:enumeration value="Open"/>
          <xsd:enumeration value="Preliminary"/>
          <xsd:enumeration value="Void"/>
        </xsd:restriction>
      </xsd:simpleType>
    </xsd:element>
    <xsd:element name="Global_x0020_Information_x0020_Attributes_Revision_Code" ma:index="66" nillable="true" ma:displayName="Global Information Attributes_Revision_Code" ma:internalName="Global_x0020_Information_x0020_Attributes_Revision_Code">
      <xsd:simpleType>
        <xsd:restriction base="dms:Text"/>
      </xsd:simpleType>
    </xsd:element>
    <xsd:element name="Global_x0020_Information_x0020_Attributes_Media" ma:index="67" nillable="true" ma:displayName="Global Information Attributes_Media" ma:default="Electronic File" ma:internalName="Global_x0020_Information_x0020_Attributes_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restriction>
      </xsd:simpleType>
    </xsd:element>
    <xsd:element name="Global_x0020_Information_x0020_Attributes_Media_Location" ma:index="68" nillable="true" ma:displayName="Global Information Attributes_Media_Location" ma:default="Livelink" ma:internalName="Global_x0020_Information_x0020_Attributes_Media_Location">
      <xsd:simpleType>
        <xsd:restriction base="dms:Note"/>
      </xsd:simpleType>
    </xsd:element>
    <xsd:element name="Global_x0020_Information_x0020_Attributes_Language" ma:index="69" nillable="true" ma:displayName="Global Information Attributes_Language" ma:default="English" ma:internalName="Global_x0020_Information_x0020_Attributes_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restriction>
      </xsd:simpleType>
    </xsd:element>
    <xsd:element name="Global_x0020_Information_x0020_Attributes_Volume_Number" ma:index="70" nillable="true" ma:displayName="Global Information Attributes_Volume_Number" ma:internalName="Global_x0020_Information_x0020_Attributes_Volume_Number">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1"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3.xml><?xml version="1.0" encoding="utf-8"?>
<p:properties xmlns:p="http://schemas.microsoft.com/office/2006/metadata/properties" xmlns:xsi="http://www.w3.org/2001/XMLSchema-instance" xmlns:pc="http://schemas.microsoft.com/office/infopath/2007/PartnerControls">
  <documentManagement>
    <Global_x0020_Information_x0020_Attributes_Review_Date xmlns="7e04cce1-dd17-4df7-9023-6d7e94a081ae" xsi:nil="true"/>
    <Global_x0020_Information_x0020_Attributes_Organisation xmlns="7e04cce1-dd17-4df7-9023-6d7e94a081ae" xsi:nil="true"/>
    <Global_x0020_Information_x0020_Attributes_Document_Numbers xmlns="7e04cce1-dd17-4df7-9023-6d7e94a081ae"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Shell Nigeria Exploration and Production Company Ltd.</TermName>
          <TermId xmlns="http://schemas.microsoft.com/office/infopath/2007/PartnerControls">a5eb3db0-3b75-40b6-84b1-63df177c6270</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Global_x0020_Information_x0020_Attributes_Media_Location xmlns="7e04cce1-dd17-4df7-9023-6d7e94a081ae">Livelink</Global_x0020_Information_x0020_Attributes_Media_Location>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Global_x0020_Information_x0020_Attributes_Cross_References xmlns="7e04cce1-dd17-4df7-9023-6d7e94a081ae" xsi:nil="true"/>
    <Shell_x0020_SharePoint_x0020_SAEF_x0020_RecordStatus xmlns="http://schemas.microsoft.com/sharepoint/v3" xsi:nil="true"/>
    <Global_x0020_Information_x0020_Attributes_Issue_Date xmlns="7e04cce1-dd17-4df7-9023-6d7e94a081ae"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LivelinkID xmlns="7e04cce1-dd17-4df7-9023-6d7e94a081ae" xsi:nil="true"/>
    <Global_x0020_Information_x0020_Attributes_Media xmlns="7e04cce1-dd17-4df7-9023-6d7e94a081ae">Electronic File</Global_x0020_Information_x0020_Attributes_Media>
    <IconOverlay xmlns="http://schemas.microsoft.com/sharepoint/v4" xsi:nil="true"/>
    <Shell_x0020_SharePoint_x0020_SAEF_x0020_FilePlanRecordType xmlns="http://schemas.microsoft.com/sharepoint/v3" xsi:nil="true"/>
    <Global_x0020_Information_x0020_Attributes_Status xmlns="7e04cce1-dd17-4df7-9023-6d7e94a081ae">Published</Global_x0020_Information_x0020_Attributes_Status>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Global_x0020_Information_x0020_Attributes_Revision_Code xmlns="7e04cce1-dd17-4df7-9023-6d7e94a081ae"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i:0#.w|africa-me\bisi.t.banigbe</Shell_x0020_SharePoint_x0020_SAEF_x0020_SiteOwner>
    <Shell_x0020_SharePoint_x0020_SAEF_x0020_TRIMRecordNumber xmlns="http://schemas.microsoft.com/sharepoint/v3" xsi:nil="true"/>
    <Global_x0020_Information_x0020_Attributes_Owner xmlns="7e04cce1-dd17-4df7-9023-6d7e94a081ae" xsi:nil="true"/>
    <Livelink_x0020_Instance_x0020_Column xmlns="7e04cce1-dd17-4df7-9023-6d7e94a081ae" xsi:nil="true"/>
    <Shell_x0020_SharePoint_x0020_SAEF_x0020_IsRecord xmlns="http://schemas.microsoft.com/sharepoint/v3" xsi:nil="true"/>
    <Global_x0020_Information_x0020_Attributes_Volume_Number xmlns="7e04cce1-dd17-4df7-9023-6d7e94a081ae"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ZZZ - Migrated - To be Selected</TermName>
          <TermId xmlns="http://schemas.microsoft.com/office/infopath/2007/PartnerControls">647fb9a5-0dbe-4dbf-b5fa-f93c1a17de8d</TermId>
        </TermInfo>
      </Terms>
    </Shell_x0020_SharePoint_x0020_SAEF_x0020_DocumentTypeTaxHTField0>
    <Shell_x0020_SharePoint_x0020_SAEF_x0020_SiteCollectionName xmlns="http://schemas.microsoft.com/sharepoint/v3">EA Field Operations 2</Shell_x0020_SharePoint_x0020_SAEF_x0020_SiteCollectionName>
    <Global_x0020_Information_x0020_Attributes_Author xmlns="7e04cce1-dd17-4df7-9023-6d7e94a081ae" xsi:nil="tru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Folder_x0020_STRUCTURE xmlns="7e04cce1-dd17-4df7-9023-6d7e94a081ae"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TaxCatchAll xmlns="a3dd6fa1-d699-4d8b-8871-2a0144a06a10">
      <Value>13</Value>
      <Value>11</Value>
      <Value>10</Value>
      <Value>9</Value>
      <Value>8</Value>
      <Value>7</Value>
      <Value>6</Value>
      <Value>5</Value>
      <Value>4</Value>
      <Value>3</Value>
      <Value>2</Value>
      <Value>1</Value>
    </TaxCatchAll>
    <Global_x0020_Information_x0020_Attributes_Recipients xmlns="7e04cce1-dd17-4df7-9023-6d7e94a081ae" xsi:nil="true"/>
    <Global_x0020_Information_x0020_Attributes_Language xmlns="7e04cce1-dd17-4df7-9023-6d7e94a081ae">English</Global_x0020_Information_x0020_Attributes_Language>
    <Shell_x0020_SharePoint_x0020_SAEF_x0020_AssetIdentifier xmlns="http://schemas.microsoft.com/sharepoint/v3" xsi:nil="true"/>
    <_dlc_DocId xmlns="a3dd6fa1-d699-4d8b-8871-2a0144a06a10">AFFAA0086-34-7905</_dlc_DocId>
    <_dlc_DocIdUrl xmlns="a3dd6fa1-d699-4d8b-8871-2a0144a06a10">
      <Url>https://nga001-sp.shell.com/sites/AFFAA0086/_layouts/15/DocIdRedir.aspx?ID=AFFAA0086-34-7905</Url>
      <Description>AFFAA0086-34-7905</Description>
    </_dlc_DocIdUrl>
  </documentManagement>
</p:properties>
</file>

<file path=customXml/item4.xml><?xml version="1.0" encoding="utf-8"?>
<?mso-contentType ?>
<p:Policy xmlns:p="office.server.policy" id="" local="true">
  <p:Name>Shell Document Base</p:Name>
  <p:Description/>
  <p:Statement/>
  <p:PolicyItems/>
</p:Policy>
</file>

<file path=customXml/item5.xml><?xml version="1.0" encoding="utf-8"?>
<?mso-contentType ?>
<PolicyDirtyBag xmlns="microsoft.office.server.policy.changes">
  <Microsoft.Office.RecordsManagement.PolicyFeatures.Expiration op="Change"/>
</PolicyDirtyBag>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2C56DE-6836-464B-A707-AF3BA2E0CD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3dd6fa1-d699-4d8b-8871-2a0144a06a10"/>
    <ds:schemaRef ds:uri="7e04cce1-dd17-4df7-9023-6d7e94a081ae"/>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1EF770-594A-4493-BD5E-EB7377A1DB4B}">
  <ds:schemaRefs>
    <ds:schemaRef ds:uri="http://schemas.microsoft.com/sharepoint/events"/>
  </ds:schemaRefs>
</ds:datastoreItem>
</file>

<file path=customXml/itemProps3.xml><?xml version="1.0" encoding="utf-8"?>
<ds:datastoreItem xmlns:ds="http://schemas.openxmlformats.org/officeDocument/2006/customXml" ds:itemID="{13FABFF2-5BC9-4708-8AA4-95EC1C939883}">
  <ds:schemaRefs>
    <ds:schemaRef ds:uri="a3dd6fa1-d699-4d8b-8871-2a0144a06a10"/>
    <ds:schemaRef ds:uri="http://schemas.microsoft.com/sharepoint/v3"/>
    <ds:schemaRef ds:uri="http://schemas.microsoft.com/sharepoint/v4"/>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7e04cce1-dd17-4df7-9023-6d7e94a081ae"/>
    <ds:schemaRef ds:uri="http://www.w3.org/XML/1998/namespace"/>
    <ds:schemaRef ds:uri="http://purl.org/dc/dcmitype/"/>
  </ds:schemaRefs>
</ds:datastoreItem>
</file>

<file path=customXml/itemProps4.xml><?xml version="1.0" encoding="utf-8"?>
<ds:datastoreItem xmlns:ds="http://schemas.openxmlformats.org/officeDocument/2006/customXml" ds:itemID="{9DBF729A-B56D-47F5-A324-19A9514D4233}">
  <ds:schemaRefs>
    <ds:schemaRef ds:uri="office.server.policy"/>
  </ds:schemaRefs>
</ds:datastoreItem>
</file>

<file path=customXml/itemProps5.xml><?xml version="1.0" encoding="utf-8"?>
<ds:datastoreItem xmlns:ds="http://schemas.openxmlformats.org/officeDocument/2006/customXml" ds:itemID="{535978F7-6985-4FDE-83CF-33DAC5BF6EE7}">
  <ds:schemaRefs>
    <ds:schemaRef ds:uri="microsoft.office.server.policy.changes"/>
  </ds:schemaRefs>
</ds:datastoreItem>
</file>

<file path=customXml/itemProps6.xml><?xml version="1.0" encoding="utf-8"?>
<ds:datastoreItem xmlns:ds="http://schemas.openxmlformats.org/officeDocument/2006/customXml" ds:itemID="{8C20B9EC-A72F-4F99-B36C-5CD4F5DD5BA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Shell WizKit V3_Template_Widescreen_06July2016</Template>
  <TotalTime>11897</TotalTime>
  <Words>567</Words>
  <Application>Microsoft Office PowerPoint</Application>
  <PresentationFormat>Widescreen</PresentationFormat>
  <Paragraphs>57</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Wingdings</vt:lpstr>
      <vt:lpstr>Futura Bold</vt:lpstr>
      <vt:lpstr>Futura Medium</vt:lpstr>
      <vt:lpstr>Garamond</vt:lpstr>
      <vt:lpstr>Shell WizKit V3_Template_Widescreen_06July2016</vt:lpstr>
      <vt:lpstr>Repair EJA-006 Leaking Control Line and restore production (Rigless) by July, 2018</vt:lpstr>
      <vt:lpstr>EJA-006 Control Line Repair by Sealant  Injection (Rigless)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Fire Control Safety Plan Review</dc:title>
  <dc:creator>Ogbonna</dc:creator>
  <cp:lastModifiedBy>Akaka, Alphonsus E SPDC-UPO/G/PSI</cp:lastModifiedBy>
  <cp:revision>226</cp:revision>
  <cp:lastPrinted>2017-06-30T09:35:18Z</cp:lastPrinted>
  <dcterms:created xsi:type="dcterms:W3CDTF">2017-01-12T13:28:51Z</dcterms:created>
  <dcterms:modified xsi:type="dcterms:W3CDTF">2018-07-18T11:10:03Z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0x0101006F0A470EEB1140E7AA14F4CE8A50B54C0001CB1477F4DD432AA86DD56CC3887AF400E017D2FFE5863741A9ABC40C05034754</vt:lpwstr>
  </property>
  <property fmtid="{D5CDD505-2E9C-101B-9397-08002B2CF9AE}" pid="5" name="_dlc_policyId">
    <vt:lpwstr/>
  </property>
  <property fmtid="{D5CDD505-2E9C-101B-9397-08002B2CF9AE}" pid="6" name="ItemRetentionFormula">
    <vt:lpwstr/>
  </property>
  <property fmtid="{D5CDD505-2E9C-101B-9397-08002B2CF9AE}" pid="7" name="_dlc_DocIdItemGuid">
    <vt:lpwstr>b868fe55-7706-4009-bdec-58787c9a5faa</vt:lpwstr>
  </property>
  <property fmtid="{D5CDD505-2E9C-101B-9397-08002B2CF9AE}" pid="8" name="Shell SharePoint SAEF SecurityClassification">
    <vt:lpwstr>8;#Restricted|21aa7f98-4035-4019-a764-107acb7269af</vt:lpwstr>
  </property>
  <property fmtid="{D5CDD505-2E9C-101B-9397-08002B2CF9AE}" pid="9" name="Shell SharePoint SAEF LegalEntity">
    <vt:lpwstr>4;#Shell Nigeria Exploration and Production Company Ltd.|a5eb3db0-3b75-40b6-84b1-63df177c6270</vt:lpwstr>
  </property>
  <property fmtid="{D5CDD505-2E9C-101B-9397-08002B2CF9AE}" pid="10" name="Shell SharePoint SAEF BusinessUnitRegion">
    <vt:lpwstr>2;#Sub-Saharan Africa|9d13514c-804d-40ff-8e8a-f6825f62fb70</vt:lpwstr>
  </property>
  <property fmtid="{D5CDD505-2E9C-101B-9397-08002B2CF9AE}" pid="11" name="Shell SharePoint SAEF GlobalFunction">
    <vt:lpwstr>3;#Not Applicable|ddce64fb-3cb8-4cd9-8e3d-0fe554247fd1</vt:lpwstr>
  </property>
  <property fmtid="{D5CDD505-2E9C-101B-9397-08002B2CF9AE}" pid="12" name="Shell SharePoint SAEF WorkgroupID">
    <vt:lpwstr>5;#Upstream _ Single File Plan - 22022|d3ed65c1-761d-4a84-a678-924ffd6ed182</vt:lpwstr>
  </property>
  <property fmtid="{D5CDD505-2E9C-101B-9397-08002B2CF9AE}" pid="13" name="Shell SharePoint SAEF CountryOfJurisdiction">
    <vt:lpwstr>7;#NIGERIA|973e3eb3-a5f9-4712-a628-787e048af9f3</vt:lpwstr>
  </property>
  <property fmtid="{D5CDD505-2E9C-101B-9397-08002B2CF9AE}" pid="14" name="Shell SharePoint SAEF ExportControlClassification">
    <vt:lpwstr>9;#Non-US content - Non Controlled|2ac8835e-0587-4096-a6e2-1f68da1e6cb3</vt:lpwstr>
  </property>
  <property fmtid="{D5CDD505-2E9C-101B-9397-08002B2CF9AE}" pid="15" name="Shell SharePoint SAEF DocumentStatus">
    <vt:lpwstr>11;#Draft|1c86f377-7d91-4c95-bd5b-c18c83fe0aa5</vt:lpwstr>
  </property>
  <property fmtid="{D5CDD505-2E9C-101B-9397-08002B2CF9AE}" pid="16" name="Shell SharePoint SAEF Language">
    <vt:lpwstr>6;#English|bd3ad5ee-f0c3-40aa-8cc8-36ef09940af3</vt:lpwstr>
  </property>
  <property fmtid="{D5CDD505-2E9C-101B-9397-08002B2CF9AE}" pid="17" name="Shell SharePoint SAEF Business">
    <vt:lpwstr>1;#Upstream International|dabf15d9-4f75-4ed1-b8a1-a0c3e2a85888</vt:lpwstr>
  </property>
  <property fmtid="{D5CDD505-2E9C-101B-9397-08002B2CF9AE}" pid="18" name="Shell SharePoint SAEF BusinessProcess">
    <vt:lpwstr>10;#All - Records Management|1f68a0f2-47ab-4887-8df5-7c0616d5ad90</vt:lpwstr>
  </property>
  <property fmtid="{D5CDD505-2E9C-101B-9397-08002B2CF9AE}" pid="19" name="Shell SharePoint SAEF DocumentType">
    <vt:lpwstr>13;#ZZZ - Migrated - To be Selected|647fb9a5-0dbe-4dbf-b5fa-f93c1a17de8d</vt:lpwstr>
  </property>
</Properties>
</file>