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660"/>
  </p:normalViewPr>
  <p:slideViewPr>
    <p:cSldViewPr>
      <p:cViewPr varScale="1">
        <p:scale>
          <a:sx n="115" d="100"/>
          <a:sy n="115" d="100"/>
        </p:scale>
        <p:origin x="1500"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F564961-91B0-450C-B89A-F54E73FD2CE2}" type="datetimeFigureOut">
              <a:rPr lang="en-GB" smtClean="0"/>
              <a:t>28/10/2019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12985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F564961-91B0-450C-B89A-F54E73FD2CE2}" type="datetimeFigureOut">
              <a:rPr lang="en-GB" smtClean="0"/>
              <a:t>28/10/2019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2965488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F564961-91B0-450C-B89A-F54E73FD2CE2}" type="datetimeFigureOut">
              <a:rPr lang="en-GB" smtClean="0"/>
              <a:t>28/10/2019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2760573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F564961-91B0-450C-B89A-F54E73FD2CE2}" type="datetimeFigureOut">
              <a:rPr lang="en-GB" smtClean="0"/>
              <a:t>28/10/2019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284969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64961-91B0-450C-B89A-F54E73FD2CE2}" type="datetimeFigureOut">
              <a:rPr lang="en-GB" smtClean="0"/>
              <a:t>28/10/2019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2139634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F564961-91B0-450C-B89A-F54E73FD2CE2}" type="datetimeFigureOut">
              <a:rPr lang="en-GB" smtClean="0"/>
              <a:t>28/10/2019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2125943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F564961-91B0-450C-B89A-F54E73FD2CE2}" type="datetimeFigureOut">
              <a:rPr lang="en-GB" smtClean="0"/>
              <a:t>28/10/2019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304355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F564961-91B0-450C-B89A-F54E73FD2CE2}" type="datetimeFigureOut">
              <a:rPr lang="en-GB" smtClean="0"/>
              <a:t>28/10/2019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240173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64961-91B0-450C-B89A-F54E73FD2CE2}" type="datetimeFigureOut">
              <a:rPr lang="en-GB" smtClean="0"/>
              <a:t>28/10/2019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715829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564961-91B0-450C-B89A-F54E73FD2CE2}" type="datetimeFigureOut">
              <a:rPr lang="en-GB" smtClean="0"/>
              <a:t>28/10/2019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6013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564961-91B0-450C-B89A-F54E73FD2CE2}" type="datetimeFigureOut">
              <a:rPr lang="en-GB" smtClean="0"/>
              <a:t>28/10/2019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120642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564961-91B0-450C-B89A-F54E73FD2CE2}" type="datetimeFigureOut">
              <a:rPr lang="en-GB" smtClean="0"/>
              <a:t>28/10/2019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24113-02A1-454D-B814-D6FE4A7CFAE7}" type="slidenum">
              <a:rPr lang="en-GB" smtClean="0"/>
              <a:t>‹#›</a:t>
            </a:fld>
            <a:endParaRPr lang="en-GB"/>
          </a:p>
        </p:txBody>
      </p:sp>
    </p:spTree>
    <p:extLst>
      <p:ext uri="{BB962C8B-B14F-4D97-AF65-F5344CB8AC3E}">
        <p14:creationId xmlns:p14="http://schemas.microsoft.com/office/powerpoint/2010/main" val="100924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7117"/>
            <a:ext cx="8686800" cy="398683"/>
          </a:xfrm>
          <a:solidFill>
            <a:srgbClr val="FFFF00"/>
          </a:solidFill>
          <a:ln>
            <a:solidFill>
              <a:schemeClr val="tx1"/>
            </a:solidFill>
          </a:ln>
        </p:spPr>
        <p:txBody>
          <a:bodyPr>
            <a:normAutofit/>
          </a:bodyPr>
          <a:lstStyle/>
          <a:p>
            <a:pPr algn="l"/>
            <a:r>
              <a:rPr lang="en-US" sz="1800" b="1" dirty="0">
                <a:solidFill>
                  <a:prstClr val="black"/>
                </a:solidFill>
                <a:latin typeface="Futura Medium" panose="00000400000000000000" pitchFamily="2" charset="0"/>
              </a:rPr>
              <a:t>Project Title: </a:t>
            </a:r>
            <a:r>
              <a:rPr lang="en-US" sz="1600" b="1" dirty="0">
                <a:solidFill>
                  <a:prstClr val="black"/>
                </a:solidFill>
                <a:latin typeface="Futura Medium" panose="00000400000000000000" pitchFamily="2" charset="0"/>
              </a:rPr>
              <a:t>Fabricate &amp; Install 3 Units of Sentry Posts @ FOT on DIY by December 2019</a:t>
            </a:r>
            <a:endParaRPr lang="en-GB" sz="1600" b="1" dirty="0">
              <a:solidFill>
                <a:prstClr val="black"/>
              </a:solidFill>
              <a:latin typeface="Futura Medium" panose="00000400000000000000" pitchFamily="2" charset="0"/>
            </a:endParaRPr>
          </a:p>
        </p:txBody>
      </p:sp>
      <p:sp>
        <p:nvSpPr>
          <p:cNvPr id="4" name="Rectangle 3"/>
          <p:cNvSpPr/>
          <p:nvPr/>
        </p:nvSpPr>
        <p:spPr>
          <a:xfrm>
            <a:off x="228600" y="762000"/>
            <a:ext cx="8686800" cy="2246769"/>
          </a:xfrm>
          <a:prstGeom prst="rect">
            <a:avLst/>
          </a:prstGeom>
          <a:ln w="9525"/>
        </p:spPr>
        <p:style>
          <a:lnRef idx="2">
            <a:schemeClr val="dk1"/>
          </a:lnRef>
          <a:fillRef idx="1">
            <a:schemeClr val="lt1"/>
          </a:fillRef>
          <a:effectRef idx="0">
            <a:schemeClr val="dk1"/>
          </a:effectRef>
          <a:fontRef idx="minor">
            <a:schemeClr val="dk1"/>
          </a:fontRef>
        </p:style>
        <p:txBody>
          <a:bodyPr wrap="square">
            <a:spAutoFit/>
          </a:bodyPr>
          <a:lstStyle/>
          <a:p>
            <a:r>
              <a:rPr lang="en-GB" sz="1400" dirty="0">
                <a:solidFill>
                  <a:schemeClr val="tx1"/>
                </a:solidFill>
                <a:latin typeface="Futura Medium" panose="00000400000000000000" pitchFamily="2" charset="0"/>
              </a:rPr>
              <a:t>After the attacks on Forcados Terminal’s 48’’ Export line at KP5, KP9, KP9a and KP11, sentry points were hurriedly deployed along the swamp section of the pipeline (from KP0 to KP6) to enable GSAs to adequately protect the line. These make shift caravans are now dilapidated. </a:t>
            </a:r>
          </a:p>
          <a:p>
            <a:endParaRPr lang="en-GB" sz="1400" dirty="0">
              <a:solidFill>
                <a:schemeClr val="tx1"/>
              </a:solidFill>
              <a:latin typeface="Futura Medium" panose="00000400000000000000" pitchFamily="2" charset="0"/>
            </a:endParaRPr>
          </a:p>
          <a:p>
            <a:r>
              <a:rPr lang="en-GB" sz="1400" dirty="0">
                <a:solidFill>
                  <a:schemeClr val="tx1"/>
                </a:solidFill>
                <a:latin typeface="Futura Medium" panose="00000400000000000000" pitchFamily="2" charset="0"/>
              </a:rPr>
              <a:t>Therefore, opportunity exists for SPDC to demonstrate care for the GSAs by fabricating and replacing 3 Units of Sentry Posts (for now). Initial quotation from Engineering vendor was </a:t>
            </a:r>
            <a:r>
              <a:rPr lang="en-GB" sz="1400" strike="dblStrike" dirty="0">
                <a:solidFill>
                  <a:schemeClr val="tx1"/>
                </a:solidFill>
                <a:latin typeface="Futura Medium" panose="00000400000000000000" pitchFamily="2" charset="0"/>
              </a:rPr>
              <a:t>N</a:t>
            </a:r>
            <a:r>
              <a:rPr lang="en-GB" sz="1400" dirty="0">
                <a:solidFill>
                  <a:schemeClr val="tx1"/>
                </a:solidFill>
                <a:latin typeface="Futura Medium" panose="00000400000000000000" pitchFamily="2" charset="0"/>
              </a:rPr>
              <a:t>8 Million per sentry post. Current plan is to use Forcados Workshop team on DIY basis. Projected cost is </a:t>
            </a:r>
            <a:r>
              <a:rPr lang="en-GB" sz="1400" strike="dblStrike" dirty="0">
                <a:solidFill>
                  <a:schemeClr val="tx1"/>
                </a:solidFill>
                <a:latin typeface="Futura Medium" panose="00000400000000000000" pitchFamily="2" charset="0"/>
              </a:rPr>
              <a:t>N</a:t>
            </a:r>
            <a:r>
              <a:rPr lang="en-GB" sz="1400" dirty="0">
                <a:solidFill>
                  <a:schemeClr val="tx1"/>
                </a:solidFill>
                <a:latin typeface="Futura Medium" panose="00000400000000000000" pitchFamily="2" charset="0"/>
              </a:rPr>
              <a:t>4 Million per post.</a:t>
            </a:r>
          </a:p>
          <a:p>
            <a:endParaRPr lang="en-GB" sz="1400" dirty="0">
              <a:solidFill>
                <a:schemeClr val="tx1"/>
              </a:solidFill>
              <a:latin typeface="Futura Medium" panose="00000400000000000000" pitchFamily="2" charset="0"/>
            </a:endParaRPr>
          </a:p>
          <a:p>
            <a:r>
              <a:rPr lang="en-GB" sz="1400" dirty="0">
                <a:solidFill>
                  <a:schemeClr val="tx1"/>
                </a:solidFill>
                <a:latin typeface="Futura Medium" panose="00000400000000000000" pitchFamily="2" charset="0"/>
              </a:rPr>
              <a:t>Total Cost avoidance on 3 Security Posts = </a:t>
            </a:r>
            <a:r>
              <a:rPr lang="en-GB" sz="1400" strike="dblStrike" dirty="0">
                <a:solidFill>
                  <a:schemeClr val="tx1"/>
                </a:solidFill>
                <a:latin typeface="Futura Medium" panose="00000400000000000000" pitchFamily="2" charset="0"/>
              </a:rPr>
              <a:t>N</a:t>
            </a:r>
            <a:r>
              <a:rPr lang="en-GB" sz="1400" dirty="0">
                <a:solidFill>
                  <a:schemeClr val="tx1"/>
                </a:solidFill>
                <a:latin typeface="Futura Medium" panose="00000400000000000000" pitchFamily="2" charset="0"/>
              </a:rPr>
              <a:t>12 Million [$39.6K]</a:t>
            </a:r>
          </a:p>
          <a:p>
            <a:r>
              <a:rPr lang="en-GB" sz="1400" dirty="0">
                <a:solidFill>
                  <a:schemeClr val="tx1"/>
                </a:solidFill>
                <a:latin typeface="Futura Medium" panose="00000400000000000000" pitchFamily="2" charset="0"/>
              </a:rPr>
              <a:t>Estimated Completion Date =  Dec 2019</a:t>
            </a:r>
          </a:p>
        </p:txBody>
      </p:sp>
      <p:sp>
        <p:nvSpPr>
          <p:cNvPr id="6" name="Rectangle 5"/>
          <p:cNvSpPr/>
          <p:nvPr/>
        </p:nvSpPr>
        <p:spPr>
          <a:xfrm>
            <a:off x="228600" y="3048000"/>
            <a:ext cx="2290893" cy="1326004"/>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lvl="0">
              <a:spcAft>
                <a:spcPts val="500"/>
              </a:spcAft>
              <a:defRPr/>
            </a:pPr>
            <a:r>
              <a:rPr lang="en-US" sz="1100" b="1" u="sng" dirty="0">
                <a:solidFill>
                  <a:schemeClr val="tx1"/>
                </a:solidFill>
                <a:latin typeface="Futura Medium" panose="00000400000000000000" pitchFamily="2" charset="0"/>
              </a:rPr>
              <a:t>Potential Benefits &amp; Measurement:</a:t>
            </a:r>
            <a:endParaRPr lang="en-GB" sz="1100" b="1" dirty="0">
              <a:solidFill>
                <a:schemeClr val="tx1"/>
              </a:solidFill>
              <a:latin typeface="Futura Medium" panose="00000400000000000000" pitchFamily="2" charset="0"/>
            </a:endParaRPr>
          </a:p>
          <a:p>
            <a:pPr marL="285750" indent="-285750" fontAlgn="base">
              <a:buFont typeface="Wingdings" panose="05000000000000000000" pitchFamily="2" charset="2"/>
              <a:buChar char="§"/>
              <a:tabLst>
                <a:tab pos="85725" algn="l"/>
              </a:tabLst>
              <a:defRPr/>
            </a:pPr>
            <a:r>
              <a:rPr lang="en-US" sz="1300" dirty="0">
                <a:solidFill>
                  <a:schemeClr val="tx1"/>
                </a:solidFill>
                <a:latin typeface="Futura Medium" panose="00000400000000000000" pitchFamily="2" charset="0"/>
              </a:rPr>
              <a:t>Demonstrate care to GSAs</a:t>
            </a:r>
          </a:p>
          <a:p>
            <a:pPr marL="285750" indent="-285750" fontAlgn="base">
              <a:buFont typeface="Wingdings" panose="05000000000000000000" pitchFamily="2" charset="2"/>
              <a:buChar char="§"/>
              <a:tabLst>
                <a:tab pos="85725" algn="l"/>
              </a:tabLst>
              <a:defRPr/>
            </a:pPr>
            <a:r>
              <a:rPr lang="en-GB" sz="1200" dirty="0">
                <a:solidFill>
                  <a:schemeClr val="tx1"/>
                </a:solidFill>
                <a:latin typeface="Futura Medium" panose="00000400000000000000" pitchFamily="2" charset="0"/>
              </a:rPr>
              <a:t>$39.6K </a:t>
            </a:r>
            <a:r>
              <a:rPr lang="en-US" sz="1300" dirty="0">
                <a:solidFill>
                  <a:schemeClr val="tx1"/>
                </a:solidFill>
                <a:latin typeface="Futura Medium" panose="00000400000000000000" pitchFamily="2" charset="0"/>
              </a:rPr>
              <a:t>cost avoidance</a:t>
            </a:r>
          </a:p>
          <a:p>
            <a:pPr marL="285750" indent="-285750" fontAlgn="base">
              <a:buFont typeface="Wingdings" panose="05000000000000000000" pitchFamily="2" charset="2"/>
              <a:buChar char="§"/>
              <a:tabLst>
                <a:tab pos="85725" algn="l"/>
              </a:tabLst>
              <a:defRPr/>
            </a:pPr>
            <a:r>
              <a:rPr lang="en-US" sz="1300" dirty="0">
                <a:solidFill>
                  <a:schemeClr val="tx1"/>
                </a:solidFill>
                <a:latin typeface="Futura Medium" panose="00000400000000000000" pitchFamily="2" charset="0"/>
              </a:rPr>
              <a:t>Improve security on the 48’’ Export Pipeline</a:t>
            </a:r>
            <a:endParaRPr lang="en-GB" sz="1300" dirty="0">
              <a:solidFill>
                <a:prstClr val="black"/>
              </a:solidFill>
              <a:latin typeface="Futura Light" panose="00000400000000000000" pitchFamily="2" charset="0"/>
            </a:endParaRPr>
          </a:p>
        </p:txBody>
      </p:sp>
      <p:sp>
        <p:nvSpPr>
          <p:cNvPr id="8" name="Rectangle 7"/>
          <p:cNvSpPr/>
          <p:nvPr/>
        </p:nvSpPr>
        <p:spPr>
          <a:xfrm>
            <a:off x="2560644" y="3048000"/>
            <a:ext cx="3276599" cy="2741776"/>
          </a:xfrm>
          <a:prstGeom prst="rect">
            <a:avLst/>
          </a:prstGeom>
          <a:ln w="9525">
            <a:solidFill>
              <a:schemeClr val="tx1"/>
            </a:solidFill>
          </a:ln>
        </p:spPr>
        <p:txBody>
          <a:bodyPr wrap="square">
            <a:spAutoFit/>
          </a:bodyPr>
          <a:lstStyle/>
          <a:p>
            <a:pPr lvl="0" algn="just">
              <a:spcAft>
                <a:spcPts val="500"/>
              </a:spcAft>
              <a:defRPr/>
            </a:pPr>
            <a:r>
              <a:rPr lang="en-US" sz="1200" b="1" u="sng" dirty="0">
                <a:latin typeface="Futura Medium" panose="00000400000000000000" pitchFamily="2" charset="0"/>
              </a:rPr>
              <a:t>Project Scope/Actions : </a:t>
            </a:r>
          </a:p>
          <a:p>
            <a:pPr marL="171450" indent="-171450" fontAlgn="base">
              <a:buFont typeface="Wingdings" pitchFamily="2" charset="2"/>
              <a:buChar char="§"/>
              <a:tabLst>
                <a:tab pos="85725" algn="l"/>
              </a:tabLst>
              <a:defRPr/>
            </a:pPr>
            <a:r>
              <a:rPr lang="en-US" sz="1300" dirty="0">
                <a:latin typeface="Futura Medium" panose="00000400000000000000" pitchFamily="2" charset="0"/>
              </a:rPr>
              <a:t>Establish execution strategy [Apr -May 2019] - Done</a:t>
            </a:r>
          </a:p>
          <a:p>
            <a:pPr marL="171450" indent="-171450" fontAlgn="base">
              <a:buFont typeface="Wingdings" pitchFamily="2" charset="2"/>
              <a:buChar char="§"/>
              <a:tabLst>
                <a:tab pos="85725" algn="l"/>
              </a:tabLst>
              <a:defRPr/>
            </a:pPr>
            <a:r>
              <a:rPr lang="en-US" sz="1300" dirty="0">
                <a:latin typeface="Futura Medium" panose="00000400000000000000" pitchFamily="2" charset="0"/>
              </a:rPr>
              <a:t>Obtain BFM approval [May 2019] - </a:t>
            </a:r>
            <a:r>
              <a:rPr lang="en-US" sz="1200" dirty="0">
                <a:latin typeface="Futura Medium" panose="00000400000000000000" pitchFamily="2" charset="0"/>
              </a:rPr>
              <a:t>Done</a:t>
            </a:r>
            <a:endParaRPr lang="en-US" sz="1300" dirty="0">
              <a:latin typeface="Futura Medium" panose="00000400000000000000" pitchFamily="2" charset="0"/>
            </a:endParaRPr>
          </a:p>
          <a:p>
            <a:pPr marL="171450" indent="-171450" fontAlgn="base">
              <a:buFont typeface="Wingdings" pitchFamily="2" charset="2"/>
              <a:buChar char="§"/>
              <a:tabLst>
                <a:tab pos="85725" algn="l"/>
              </a:tabLst>
              <a:defRPr/>
            </a:pPr>
            <a:r>
              <a:rPr lang="en-US" sz="1300" dirty="0">
                <a:latin typeface="Futura Medium" panose="00000400000000000000" pitchFamily="2" charset="0"/>
              </a:rPr>
              <a:t>Receive materials to FOT Workshop [May-Jun 2019] - Done</a:t>
            </a:r>
          </a:p>
          <a:p>
            <a:pPr marL="171450" indent="-171450" fontAlgn="base">
              <a:buFont typeface="Wingdings" pitchFamily="2" charset="2"/>
              <a:buChar char="§"/>
              <a:tabLst>
                <a:tab pos="85725" algn="l"/>
              </a:tabLst>
              <a:defRPr/>
            </a:pPr>
            <a:r>
              <a:rPr lang="en-US" sz="1300" dirty="0">
                <a:latin typeface="Futura Medium" panose="00000400000000000000" pitchFamily="2" charset="0"/>
              </a:rPr>
              <a:t>Fabricate 3 units of security posts [July - Aug 2019]</a:t>
            </a:r>
          </a:p>
          <a:p>
            <a:pPr marL="171450" indent="-171450" fontAlgn="base">
              <a:buFont typeface="Wingdings" pitchFamily="2" charset="2"/>
              <a:buChar char="§"/>
              <a:tabLst>
                <a:tab pos="85725" algn="l"/>
              </a:tabLst>
              <a:defRPr/>
            </a:pPr>
            <a:r>
              <a:rPr lang="en-US" sz="1300" dirty="0">
                <a:latin typeface="Futura Medium" panose="00000400000000000000" pitchFamily="2" charset="0"/>
              </a:rPr>
              <a:t>Receive 2</a:t>
            </a:r>
            <a:r>
              <a:rPr lang="en-US" sz="1300" baseline="30000" dirty="0">
                <a:latin typeface="Futura Medium" panose="00000400000000000000" pitchFamily="2" charset="0"/>
              </a:rPr>
              <a:t>nd</a:t>
            </a:r>
            <a:r>
              <a:rPr lang="en-US" sz="1300" dirty="0">
                <a:latin typeface="Futura Medium" panose="00000400000000000000" pitchFamily="2" charset="0"/>
              </a:rPr>
              <a:t> phase of materials – Solar Panel, </a:t>
            </a:r>
            <a:r>
              <a:rPr lang="en-US" sz="1300" dirty="0" err="1">
                <a:latin typeface="Futura Medium" panose="00000400000000000000" pitchFamily="2" charset="0"/>
              </a:rPr>
              <a:t>etc</a:t>
            </a:r>
            <a:r>
              <a:rPr lang="en-US" sz="1300" dirty="0">
                <a:latin typeface="Futura Medium" panose="00000400000000000000" pitchFamily="2" charset="0"/>
              </a:rPr>
              <a:t> [Sept 2019]</a:t>
            </a:r>
          </a:p>
          <a:p>
            <a:pPr marL="171450" indent="-171450" fontAlgn="base">
              <a:buFont typeface="Wingdings" pitchFamily="2" charset="2"/>
              <a:buChar char="§"/>
              <a:tabLst>
                <a:tab pos="85725" algn="l"/>
              </a:tabLst>
              <a:defRPr/>
            </a:pPr>
            <a:r>
              <a:rPr lang="en-US" sz="1300" dirty="0">
                <a:latin typeface="Futura Medium" panose="00000400000000000000" pitchFamily="2" charset="0"/>
              </a:rPr>
              <a:t>Install fabricated posts at site [Sep - Oct 2019]</a:t>
            </a:r>
          </a:p>
          <a:p>
            <a:pPr marL="171450" indent="-171450" fontAlgn="base">
              <a:buFont typeface="Wingdings" pitchFamily="2" charset="2"/>
              <a:buChar char="§"/>
              <a:tabLst>
                <a:tab pos="85725" algn="l"/>
              </a:tabLst>
              <a:defRPr/>
            </a:pPr>
            <a:r>
              <a:rPr lang="en-US" sz="1300" dirty="0">
                <a:latin typeface="Futura Medium" panose="00000400000000000000" pitchFamily="2" charset="0"/>
              </a:rPr>
              <a:t>Commission</a:t>
            </a:r>
          </a:p>
        </p:txBody>
      </p:sp>
      <p:sp>
        <p:nvSpPr>
          <p:cNvPr id="10" name="Rectangle 9"/>
          <p:cNvSpPr/>
          <p:nvPr/>
        </p:nvSpPr>
        <p:spPr>
          <a:xfrm>
            <a:off x="228599" y="4423608"/>
            <a:ext cx="2290893" cy="1533753"/>
          </a:xfrm>
          <a:prstGeom prst="rect">
            <a:avLst/>
          </a:prstGeom>
          <a:ln w="9525">
            <a:solidFill>
              <a:schemeClr val="tx1"/>
            </a:solidFill>
          </a:ln>
        </p:spPr>
        <p:txBody>
          <a:bodyPr wrap="square">
            <a:spAutoFit/>
          </a:bodyPr>
          <a:lstStyle/>
          <a:p>
            <a:pPr lvl="0" algn="just">
              <a:spcAft>
                <a:spcPts val="500"/>
              </a:spcAft>
              <a:defRPr/>
            </a:pPr>
            <a:r>
              <a:rPr lang="en-GB" sz="1200" b="1" u="sng" dirty="0">
                <a:latin typeface="Futura Medium" panose="00000400000000000000" pitchFamily="2" charset="0"/>
              </a:rPr>
              <a:t>High-level Timeline:</a:t>
            </a:r>
          </a:p>
          <a:p>
            <a:pPr marL="0" lvl="1" indent="-171450">
              <a:spcBef>
                <a:spcPts val="300"/>
              </a:spcBef>
              <a:spcAft>
                <a:spcPct val="0"/>
              </a:spcAft>
              <a:buFont typeface="Wingdings" pitchFamily="2" charset="2"/>
              <a:buChar char="§"/>
              <a:defRPr/>
            </a:pPr>
            <a:r>
              <a:rPr lang="en-GB" sz="1300" dirty="0">
                <a:latin typeface="Futura Medium" panose="00000400000000000000" pitchFamily="2" charset="0"/>
              </a:rPr>
              <a:t>L0-L1:   07-Nov, 2019</a:t>
            </a:r>
          </a:p>
          <a:p>
            <a:pPr marL="0" lvl="1" indent="-171450">
              <a:spcBef>
                <a:spcPts val="300"/>
              </a:spcBef>
              <a:spcAft>
                <a:spcPct val="0"/>
              </a:spcAft>
              <a:buFont typeface="Wingdings" pitchFamily="2" charset="2"/>
              <a:buChar char="§"/>
              <a:defRPr/>
            </a:pPr>
            <a:r>
              <a:rPr lang="en-GB" sz="1300" dirty="0">
                <a:latin typeface="Futura Medium" panose="00000400000000000000" pitchFamily="2" charset="0"/>
              </a:rPr>
              <a:t>L2:     15-Nov, 2019</a:t>
            </a:r>
          </a:p>
          <a:p>
            <a:pPr marL="0" lvl="1" indent="-171450">
              <a:spcBef>
                <a:spcPts val="300"/>
              </a:spcBef>
              <a:spcAft>
                <a:spcPct val="0"/>
              </a:spcAft>
              <a:buFont typeface="Wingdings" pitchFamily="2" charset="2"/>
              <a:buChar char="§"/>
              <a:defRPr/>
            </a:pPr>
            <a:r>
              <a:rPr lang="en-GB" sz="1300" dirty="0">
                <a:latin typeface="Futura Medium" panose="00000400000000000000" pitchFamily="2" charset="0"/>
              </a:rPr>
              <a:t>L3:     30-Nov, 2019</a:t>
            </a:r>
          </a:p>
          <a:p>
            <a:pPr marL="0" lvl="1" indent="-171450">
              <a:spcBef>
                <a:spcPts val="300"/>
              </a:spcBef>
              <a:spcAft>
                <a:spcPct val="0"/>
              </a:spcAft>
              <a:buFont typeface="Wingdings" pitchFamily="2" charset="2"/>
              <a:buChar char="§"/>
              <a:defRPr/>
            </a:pPr>
            <a:r>
              <a:rPr lang="en-GB" sz="1300" dirty="0">
                <a:latin typeface="Futura Medium" panose="00000400000000000000" pitchFamily="2" charset="0"/>
              </a:rPr>
              <a:t>L4:     20 Dec, 2019</a:t>
            </a:r>
          </a:p>
          <a:p>
            <a:pPr marL="0" lvl="1" indent="-171450">
              <a:spcBef>
                <a:spcPts val="300"/>
              </a:spcBef>
              <a:spcAft>
                <a:spcPct val="0"/>
              </a:spcAft>
              <a:buFont typeface="Wingdings" pitchFamily="2" charset="2"/>
              <a:buChar char="§"/>
              <a:defRPr/>
            </a:pPr>
            <a:r>
              <a:rPr lang="en-GB" sz="1300" dirty="0">
                <a:latin typeface="Futura Medium" panose="00000400000000000000" pitchFamily="2" charset="0"/>
              </a:rPr>
              <a:t>L5:     31-Dec, 2019</a:t>
            </a:r>
          </a:p>
        </p:txBody>
      </p:sp>
      <p:sp>
        <p:nvSpPr>
          <p:cNvPr id="12" name="Rectangle 11"/>
          <p:cNvSpPr/>
          <p:nvPr/>
        </p:nvSpPr>
        <p:spPr>
          <a:xfrm>
            <a:off x="5878397" y="3112706"/>
            <a:ext cx="3037003" cy="925894"/>
          </a:xfrm>
          <a:prstGeom prst="rect">
            <a:avLst/>
          </a:prstGeom>
          <a:ln>
            <a:solidFill>
              <a:schemeClr val="tx1"/>
            </a:solidFill>
          </a:ln>
        </p:spPr>
        <p:txBody>
          <a:bodyPr wrap="square">
            <a:spAutoFit/>
          </a:bodyPr>
          <a:lstStyle/>
          <a:p>
            <a:pPr lvl="0" algn="just">
              <a:spcAft>
                <a:spcPts val="500"/>
              </a:spcAft>
              <a:defRPr/>
            </a:pPr>
            <a:r>
              <a:rPr lang="en-US" sz="1400" b="1" u="sng" dirty="0">
                <a:latin typeface="Futura Medium" panose="00000400000000000000" pitchFamily="2" charset="0"/>
              </a:rPr>
              <a:t>Critical Success Factors:</a:t>
            </a:r>
            <a:endParaRPr lang="en-GB" sz="1400" b="1" dirty="0">
              <a:latin typeface="Futura Medium" panose="00000400000000000000" pitchFamily="2" charset="0"/>
            </a:endParaRPr>
          </a:p>
          <a:p>
            <a:pPr marL="171450" lvl="0" indent="-171450" fontAlgn="base">
              <a:buFont typeface="Wingdings" pitchFamily="2" charset="2"/>
              <a:buChar char="§"/>
              <a:tabLst>
                <a:tab pos="85725" algn="l"/>
              </a:tabLst>
              <a:defRPr/>
            </a:pPr>
            <a:r>
              <a:rPr lang="en-GB" sz="1200" dirty="0">
                <a:latin typeface="Futura Medium" panose="00000400000000000000" pitchFamily="2" charset="0"/>
              </a:rPr>
              <a:t>Finance Approval</a:t>
            </a:r>
          </a:p>
          <a:p>
            <a:pPr marL="171450" lvl="0" indent="-171450" fontAlgn="base">
              <a:buFont typeface="Wingdings" pitchFamily="2" charset="2"/>
              <a:buChar char="§"/>
              <a:tabLst>
                <a:tab pos="85725" algn="l"/>
              </a:tabLst>
              <a:defRPr/>
            </a:pPr>
            <a:r>
              <a:rPr lang="en-GB" sz="1200" dirty="0">
                <a:latin typeface="Futura Medium" panose="00000400000000000000" pitchFamily="2" charset="0"/>
              </a:rPr>
              <a:t>Availability of Milk Run services (Marine Logistics) </a:t>
            </a:r>
            <a:endParaRPr lang="en-US" sz="1200" dirty="0">
              <a:latin typeface="Futura Medium" panose="00000400000000000000" pitchFamily="2" charset="0"/>
            </a:endParaRPr>
          </a:p>
        </p:txBody>
      </p:sp>
      <p:sp>
        <p:nvSpPr>
          <p:cNvPr id="14" name="Rectangle 13"/>
          <p:cNvSpPr/>
          <p:nvPr/>
        </p:nvSpPr>
        <p:spPr>
          <a:xfrm>
            <a:off x="5878397" y="4038600"/>
            <a:ext cx="3037003" cy="1908215"/>
          </a:xfrm>
          <a:prstGeom prst="rect">
            <a:avLst/>
          </a:prstGeom>
          <a:ln>
            <a:solidFill>
              <a:schemeClr val="tx1"/>
            </a:solidFill>
          </a:ln>
        </p:spPr>
        <p:txBody>
          <a:bodyPr wrap="square">
            <a:spAutoFit/>
          </a:bodyPr>
          <a:lstStyle/>
          <a:p>
            <a:pPr marL="0" lvl="1">
              <a:spcBef>
                <a:spcPts val="300"/>
              </a:spcBef>
              <a:spcAft>
                <a:spcPct val="0"/>
              </a:spcAft>
            </a:pPr>
            <a:r>
              <a:rPr lang="en-US" altLang="en-US" sz="1200" b="1" dirty="0">
                <a:solidFill>
                  <a:prstClr val="black"/>
                </a:solidFill>
                <a:latin typeface="Futura Medium" panose="00000400000000000000" pitchFamily="2" charset="0"/>
              </a:rPr>
              <a:t>Project Sponsor: </a:t>
            </a:r>
            <a:r>
              <a:rPr lang="en-US" altLang="en-US" sz="1200" dirty="0" err="1">
                <a:solidFill>
                  <a:prstClr val="black"/>
                </a:solidFill>
                <a:latin typeface="Futura Medium" panose="00000400000000000000" pitchFamily="2" charset="0"/>
              </a:rPr>
              <a:t>Ovwagbedia</a:t>
            </a:r>
            <a:r>
              <a:rPr lang="en-US" altLang="en-US" sz="1200" dirty="0">
                <a:solidFill>
                  <a:prstClr val="black"/>
                </a:solidFill>
                <a:latin typeface="Futura Medium" panose="00000400000000000000" pitchFamily="2" charset="0"/>
              </a:rPr>
              <a:t> Arthur / Anny </a:t>
            </a:r>
            <a:r>
              <a:rPr lang="en-US" altLang="en-US" sz="1200" dirty="0" err="1">
                <a:solidFill>
                  <a:prstClr val="black"/>
                </a:solidFill>
                <a:latin typeface="Futura Medium" panose="00000400000000000000" pitchFamily="2" charset="0"/>
              </a:rPr>
              <a:t>Acholonu</a:t>
            </a:r>
            <a:endParaRPr lang="en-US" altLang="en-US" sz="1200" dirty="0">
              <a:solidFill>
                <a:prstClr val="black"/>
              </a:solidFill>
              <a:latin typeface="Futura Medium" panose="00000400000000000000" pitchFamily="2" charset="0"/>
            </a:endParaRPr>
          </a:p>
          <a:p>
            <a:pPr marL="0" lvl="1">
              <a:spcBef>
                <a:spcPts val="300"/>
              </a:spcBef>
              <a:spcAft>
                <a:spcPct val="0"/>
              </a:spcAft>
            </a:pPr>
            <a:endParaRPr lang="en-US" altLang="en-US" sz="1200" b="1" dirty="0">
              <a:solidFill>
                <a:prstClr val="black"/>
              </a:solidFill>
              <a:latin typeface="Futura Medium" panose="00000400000000000000" pitchFamily="2" charset="0"/>
            </a:endParaRPr>
          </a:p>
          <a:p>
            <a:pPr marL="0" lvl="1">
              <a:spcBef>
                <a:spcPts val="300"/>
              </a:spcBef>
              <a:spcAft>
                <a:spcPct val="0"/>
              </a:spcAft>
            </a:pPr>
            <a:r>
              <a:rPr lang="en-US" altLang="en-US" sz="1200" b="1" dirty="0">
                <a:solidFill>
                  <a:prstClr val="black"/>
                </a:solidFill>
                <a:latin typeface="Futura Medium" panose="00000400000000000000" pitchFamily="2" charset="0"/>
              </a:rPr>
              <a:t>Implementation Lead: </a:t>
            </a:r>
            <a:r>
              <a:rPr lang="en-US" altLang="en-US" sz="1200" dirty="0">
                <a:solidFill>
                  <a:prstClr val="black"/>
                </a:solidFill>
                <a:latin typeface="Futura Medium" panose="00000400000000000000" pitchFamily="2" charset="0"/>
              </a:rPr>
              <a:t>Boma Brown B./ Okoro Augustine</a:t>
            </a:r>
          </a:p>
          <a:p>
            <a:pPr marL="0" lvl="1">
              <a:spcBef>
                <a:spcPts val="300"/>
              </a:spcBef>
              <a:spcAft>
                <a:spcPct val="0"/>
              </a:spcAft>
            </a:pPr>
            <a:endParaRPr lang="en-US" altLang="en-US" sz="1200" b="1" dirty="0">
              <a:solidFill>
                <a:prstClr val="black"/>
              </a:solidFill>
              <a:latin typeface="Futura Medium" panose="00000400000000000000" pitchFamily="2" charset="0"/>
            </a:endParaRPr>
          </a:p>
          <a:p>
            <a:pPr marL="0" lvl="1">
              <a:spcBef>
                <a:spcPts val="300"/>
              </a:spcBef>
              <a:spcAft>
                <a:spcPct val="0"/>
              </a:spcAft>
            </a:pPr>
            <a:r>
              <a:rPr lang="en-US" altLang="en-US" sz="1200" b="1" dirty="0">
                <a:solidFill>
                  <a:prstClr val="black"/>
                </a:solidFill>
                <a:latin typeface="Futura Medium" panose="00000400000000000000" pitchFamily="2" charset="0"/>
              </a:rPr>
              <a:t>Project Team: </a:t>
            </a:r>
            <a:r>
              <a:rPr lang="en-US" altLang="en-US" sz="1200" dirty="0" err="1">
                <a:solidFill>
                  <a:prstClr val="black"/>
                </a:solidFill>
                <a:latin typeface="Futura Medium" panose="00000400000000000000" pitchFamily="2" charset="0"/>
              </a:rPr>
              <a:t>Dagana</a:t>
            </a:r>
            <a:r>
              <a:rPr lang="en-US" altLang="en-US" sz="1200" dirty="0">
                <a:solidFill>
                  <a:prstClr val="black"/>
                </a:solidFill>
                <a:latin typeface="Futura Medium" panose="00000400000000000000" pitchFamily="2" charset="0"/>
              </a:rPr>
              <a:t> James, </a:t>
            </a:r>
            <a:r>
              <a:rPr lang="en-US" altLang="en-US" sz="1200" dirty="0" err="1">
                <a:solidFill>
                  <a:prstClr val="black"/>
                </a:solidFill>
                <a:latin typeface="Futura Medium" panose="00000400000000000000" pitchFamily="2" charset="0"/>
              </a:rPr>
              <a:t>Abada</a:t>
            </a:r>
            <a:r>
              <a:rPr lang="en-US" altLang="en-US" sz="1200" dirty="0">
                <a:solidFill>
                  <a:prstClr val="black"/>
                </a:solidFill>
                <a:latin typeface="Futura Medium" panose="00000400000000000000" pitchFamily="2" charset="0"/>
              </a:rPr>
              <a:t> </a:t>
            </a:r>
            <a:r>
              <a:rPr lang="en-US" altLang="en-US" sz="1200" dirty="0" err="1">
                <a:solidFill>
                  <a:prstClr val="black"/>
                </a:solidFill>
                <a:latin typeface="Futura Medium" panose="00000400000000000000" pitchFamily="2" charset="0"/>
              </a:rPr>
              <a:t>Ibru</a:t>
            </a:r>
            <a:r>
              <a:rPr lang="en-US" altLang="en-US" sz="1200" dirty="0">
                <a:solidFill>
                  <a:prstClr val="black"/>
                </a:solidFill>
                <a:latin typeface="Futura Medium" panose="00000400000000000000" pitchFamily="2" charset="0"/>
              </a:rPr>
              <a:t>, Monday </a:t>
            </a:r>
            <a:r>
              <a:rPr lang="en-US" altLang="en-US" sz="1200" dirty="0" err="1">
                <a:solidFill>
                  <a:prstClr val="black"/>
                </a:solidFill>
                <a:latin typeface="Futura Medium" panose="00000400000000000000" pitchFamily="2" charset="0"/>
              </a:rPr>
              <a:t>Esegine</a:t>
            </a:r>
            <a:r>
              <a:rPr lang="en-US" altLang="en-US" sz="1200" dirty="0">
                <a:solidFill>
                  <a:prstClr val="black"/>
                </a:solidFill>
                <a:latin typeface="Futura Medium" panose="00000400000000000000" pitchFamily="2" charset="0"/>
              </a:rPr>
              <a:t>, Pepper </a:t>
            </a:r>
            <a:r>
              <a:rPr lang="en-US" altLang="en-US" sz="1200" dirty="0" err="1">
                <a:solidFill>
                  <a:prstClr val="black"/>
                </a:solidFill>
                <a:latin typeface="Futura Medium" panose="00000400000000000000" pitchFamily="2" charset="0"/>
              </a:rPr>
              <a:t>Ekankumor</a:t>
            </a:r>
            <a:r>
              <a:rPr lang="en-US" altLang="en-US" sz="1200" dirty="0">
                <a:solidFill>
                  <a:prstClr val="black"/>
                </a:solidFill>
                <a:latin typeface="Futura Medium" panose="00000400000000000000" pitchFamily="2" charset="0"/>
              </a:rPr>
              <a:t>, </a:t>
            </a:r>
            <a:r>
              <a:rPr lang="en-US" altLang="en-US" sz="1200" dirty="0" err="1">
                <a:solidFill>
                  <a:prstClr val="black"/>
                </a:solidFill>
                <a:latin typeface="Futura Medium" panose="00000400000000000000" pitchFamily="2" charset="0"/>
              </a:rPr>
              <a:t>Odjegba</a:t>
            </a:r>
            <a:r>
              <a:rPr lang="en-US" altLang="en-US" sz="1200" dirty="0">
                <a:solidFill>
                  <a:prstClr val="black"/>
                </a:solidFill>
                <a:latin typeface="Futura Medium" panose="00000400000000000000" pitchFamily="2" charset="0"/>
              </a:rPr>
              <a:t> </a:t>
            </a:r>
            <a:r>
              <a:rPr lang="en-US" altLang="en-US" sz="1200" dirty="0" err="1">
                <a:solidFill>
                  <a:prstClr val="black"/>
                </a:solidFill>
                <a:latin typeface="Futura Medium" panose="00000400000000000000" pitchFamily="2" charset="0"/>
              </a:rPr>
              <a:t>Buffi</a:t>
            </a:r>
            <a:r>
              <a:rPr lang="en-US" altLang="en-US" sz="1200" dirty="0">
                <a:solidFill>
                  <a:prstClr val="black"/>
                </a:solidFill>
                <a:latin typeface="Futura Medium" panose="00000400000000000000" pitchFamily="2" charset="0"/>
              </a:rPr>
              <a:t>, Eddy Frank, </a:t>
            </a:r>
            <a:r>
              <a:rPr lang="en-US" altLang="en-US" sz="1200" dirty="0" err="1">
                <a:solidFill>
                  <a:prstClr val="black"/>
                </a:solidFill>
                <a:latin typeface="Futura Medium" panose="00000400000000000000" pitchFamily="2" charset="0"/>
              </a:rPr>
              <a:t>Aduke</a:t>
            </a:r>
            <a:r>
              <a:rPr lang="en-US" altLang="en-US" sz="1200" dirty="0">
                <a:solidFill>
                  <a:prstClr val="black"/>
                </a:solidFill>
                <a:latin typeface="Futura Medium" panose="00000400000000000000" pitchFamily="2" charset="0"/>
              </a:rPr>
              <a:t> Coleman</a:t>
            </a:r>
          </a:p>
        </p:txBody>
      </p:sp>
    </p:spTree>
    <p:extLst>
      <p:ext uri="{BB962C8B-B14F-4D97-AF65-F5344CB8AC3E}">
        <p14:creationId xmlns:p14="http://schemas.microsoft.com/office/powerpoint/2010/main" val="2568521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2977</TotalTime>
  <Words>327</Words>
  <Application>Microsoft Office PowerPoint</Application>
  <PresentationFormat>On-screen Show (4:3)</PresentationFormat>
  <Paragraphs>33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Futura Light</vt:lpstr>
      <vt:lpstr>Futura Medium</vt:lpstr>
      <vt:lpstr>Wingdings</vt:lpstr>
      <vt:lpstr>Office Theme</vt:lpstr>
      <vt:lpstr>Project Title: Fabricate &amp; Install 3 Units of Sentry Posts @ FOT on DIY by December 2019</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Akeem Adepoju</dc:creator>
  <cp:lastModifiedBy>Odega, Israel SPDC-UPO/G/UW</cp:lastModifiedBy>
  <cp:revision>89</cp:revision>
  <dcterms:created xsi:type="dcterms:W3CDTF">2017-05-03T18:36:11Z</dcterms:created>
  <dcterms:modified xsi:type="dcterms:W3CDTF">2019-10-28T07:24:45Z</dcterms:modified>
</cp:coreProperties>
</file>