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3" r:id="rId2"/>
  </p:sldMasterIdLst>
  <p:notesMasterIdLst>
    <p:notesMasterId r:id="rId7"/>
  </p:notesMasterIdLst>
  <p:handoutMasterIdLst>
    <p:handoutMasterId r:id="rId8"/>
  </p:handoutMasterIdLst>
  <p:sldIdLst>
    <p:sldId id="399" r:id="rId3"/>
    <p:sldId id="413" r:id="rId4"/>
    <p:sldId id="414" r:id="rId5"/>
    <p:sldId id="415" r:id="rId6"/>
  </p:sldIdLst>
  <p:sldSz cx="12192000" cy="6858000"/>
  <p:notesSz cx="6797675" cy="9926638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utura Bold" panose="00000900000000000000" pitchFamily="2" charset="0"/>
      <p:regular r:id="rId13"/>
    </p:embeddedFont>
    <p:embeddedFont>
      <p:font typeface="Bell MT" panose="02020503060305020303" pitchFamily="18" charset="0"/>
      <p:regular r:id="rId14"/>
      <p:bold r:id="rId15"/>
      <p:italic r:id="rId16"/>
    </p:embeddedFont>
    <p:embeddedFont>
      <p:font typeface="Futura Medium" panose="000004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B6E"/>
    <a:srgbClr val="FBCE07"/>
    <a:srgbClr val="66B492"/>
    <a:srgbClr val="D9D9D9"/>
    <a:srgbClr val="FFFFFF"/>
    <a:srgbClr val="CCE9DB"/>
    <a:srgbClr val="99CDB7"/>
    <a:srgbClr val="DFD1DE"/>
    <a:srgbClr val="C0A2BD"/>
    <a:srgbClr val="A07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5" autoAdjust="0"/>
    <p:restoredTop sz="9519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0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26/04/2017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26/04/2017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Nigera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Nigera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Nigera</a:t>
            </a:r>
            <a:endParaRPr lang="en-GB" sz="85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40669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633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8357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768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73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3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67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15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27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681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0568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7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2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40DE-3266-40E5-959B-8DD20C1DACC1}" type="datetimeFigureOut">
              <a:rPr lang="en-GB" smtClean="0"/>
              <a:t>26/04/2017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3CA2-D358-45DA-9949-01A4AFFD6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6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ctrTitle"/>
          </p:nvPr>
        </p:nvSpPr>
        <p:spPr>
          <a:xfrm>
            <a:off x="794657" y="608013"/>
            <a:ext cx="11397343" cy="2494416"/>
          </a:xfrm>
        </p:spPr>
        <p:txBody>
          <a:bodyPr/>
          <a:lstStyle/>
          <a:p>
            <a:pPr algn="ctr" eaLnBrk="1" hangingPunct="1"/>
            <a:r>
              <a:rPr lang="en-GB" sz="4000" dirty="0"/>
              <a:t>OBIGBO WIP ANALYSIS REPORT</a:t>
            </a:r>
            <a:br>
              <a:rPr lang="en-GB" sz="4000" dirty="0"/>
            </a:br>
            <a:r>
              <a:rPr lang="en-GB" sz="4000" dirty="0">
                <a:solidFill>
                  <a:srgbClr val="FF0000"/>
                </a:solidFill>
              </a:rPr>
              <a:t>DRAFT</a:t>
            </a:r>
          </a:p>
        </p:txBody>
      </p:sp>
      <p:sp>
        <p:nvSpPr>
          <p:cNvPr id="2" name="Rectangle 1"/>
          <p:cNvSpPr/>
          <p:nvPr/>
        </p:nvSpPr>
        <p:spPr>
          <a:xfrm>
            <a:off x="8503019" y="5696439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Date: 26</a:t>
            </a:r>
            <a:r>
              <a:rPr lang="en-US" sz="1400" baseline="30000" dirty="0">
                <a:solidFill>
                  <a:schemeClr val="accent3">
                    <a:lumMod val="50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April, 2017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endParaRPr lang="en-GB" sz="1800" dirty="0"/>
          </a:p>
        </p:txBody>
      </p:sp>
      <p:sp>
        <p:nvSpPr>
          <p:cNvPr id="4" name="Rectangle 3"/>
          <p:cNvSpPr/>
          <p:nvPr/>
        </p:nvSpPr>
        <p:spPr>
          <a:xfrm>
            <a:off x="394507" y="5696439"/>
            <a:ext cx="4309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Authors: Jimmai Umaru, Onuigbo-Nweze Chy (SPDC)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              Priye Lawson (NALCO)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831985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29" y="204600"/>
            <a:ext cx="10267200" cy="419156"/>
          </a:xfrm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	RESULTS (PH, TSS &amp; TOTAL IRON)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487714"/>
              </p:ext>
            </p:extLst>
          </p:nvPr>
        </p:nvGraphicFramePr>
        <p:xfrm>
          <a:off x="228600" y="783565"/>
          <a:ext cx="11719561" cy="320868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88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945">
                  <a:extLst>
                    <a:ext uri="{9D8B030D-6E8A-4147-A177-3AD203B41FA5}">
                      <a16:colId xmlns:a16="http://schemas.microsoft.com/office/drawing/2014/main" val="682383919"/>
                    </a:ext>
                  </a:extLst>
                </a:gridCol>
                <a:gridCol w="908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619">
                  <a:extLst>
                    <a:ext uri="{9D8B030D-6E8A-4147-A177-3AD203B41FA5}">
                      <a16:colId xmlns:a16="http://schemas.microsoft.com/office/drawing/2014/main" val="3190925970"/>
                    </a:ext>
                  </a:extLst>
                </a:gridCol>
                <a:gridCol w="980619">
                  <a:extLst>
                    <a:ext uri="{9D8B030D-6E8A-4147-A177-3AD203B41FA5}">
                      <a16:colId xmlns:a16="http://schemas.microsoft.com/office/drawing/2014/main" val="3281135634"/>
                    </a:ext>
                  </a:extLst>
                </a:gridCol>
                <a:gridCol w="1712671">
                  <a:extLst>
                    <a:ext uri="{9D8B030D-6E8A-4147-A177-3AD203B41FA5}">
                      <a16:colId xmlns:a16="http://schemas.microsoft.com/office/drawing/2014/main" val="1399120411"/>
                    </a:ext>
                  </a:extLst>
                </a:gridCol>
                <a:gridCol w="1624272">
                  <a:extLst>
                    <a:ext uri="{9D8B030D-6E8A-4147-A177-3AD203B41FA5}">
                      <a16:colId xmlns:a16="http://schemas.microsoft.com/office/drawing/2014/main" val="3128468481"/>
                    </a:ext>
                  </a:extLst>
                </a:gridCol>
                <a:gridCol w="1852685">
                  <a:extLst>
                    <a:ext uri="{9D8B030D-6E8A-4147-A177-3AD203B41FA5}">
                      <a16:colId xmlns:a16="http://schemas.microsoft.com/office/drawing/2014/main" val="4029445121"/>
                    </a:ext>
                  </a:extLst>
                </a:gridCol>
              </a:tblGrid>
              <a:tr h="328326"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(Ops Manual)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(18-04-17)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6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Well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 Discharge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Pump Discharge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D/S CUNO Filter (A)</a:t>
                      </a:r>
                    </a:p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Injector well 22T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D/S CUNO Filter (B)</a:t>
                      </a: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Injector well 22T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5598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API-</a:t>
                      </a:r>
                      <a:r>
                        <a:rPr lang="en-GB" sz="1400" b="0" kern="120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RP45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5.5-6.5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6.19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6.38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6.28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6.18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TSS (mg/l)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ASTM- D5907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0.028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 lang="en-US" sz="1400" b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r>
                        <a:rPr lang="en-GB" sz="1400" b="0" kern="120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Iron (mg/l)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6.34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5.84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6.69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Fe count likely due to corrosion, can be monitored as CI starts. 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74830"/>
              </p:ext>
            </p:extLst>
          </p:nvPr>
        </p:nvGraphicFramePr>
        <p:xfrm>
          <a:off x="454229" y="4433861"/>
          <a:ext cx="10329673" cy="185699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68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934">
                  <a:extLst>
                    <a:ext uri="{9D8B030D-6E8A-4147-A177-3AD203B41FA5}">
                      <a16:colId xmlns:a16="http://schemas.microsoft.com/office/drawing/2014/main" val="682383919"/>
                    </a:ext>
                  </a:extLst>
                </a:gridCol>
                <a:gridCol w="1328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822">
                  <a:extLst>
                    <a:ext uri="{9D8B030D-6E8A-4147-A177-3AD203B41FA5}">
                      <a16:colId xmlns:a16="http://schemas.microsoft.com/office/drawing/2014/main" val="3128468481"/>
                    </a:ext>
                  </a:extLst>
                </a:gridCol>
                <a:gridCol w="2708781">
                  <a:extLst>
                    <a:ext uri="{9D8B030D-6E8A-4147-A177-3AD203B41FA5}">
                      <a16:colId xmlns:a16="http://schemas.microsoft.com/office/drawing/2014/main" val="4029445121"/>
                    </a:ext>
                  </a:extLst>
                </a:gridCol>
              </a:tblGrid>
              <a:tr h="292830"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(Ops Manual)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(20-04-17)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823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D/S CUNO Filter</a:t>
                      </a:r>
                      <a:r>
                        <a:rPr lang="en-GB" sz="1400" b="1" kern="120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(C)</a:t>
                      </a:r>
                      <a:endParaRPr lang="en-GB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Injector well 22T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5598"/>
                  </a:ext>
                </a:extLst>
              </a:tr>
              <a:tr h="363096"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TSS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HACH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&lt;1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0.9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031"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2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Total Iron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21917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HACH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&lt;5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Times New Roman"/>
                          <a:cs typeface="Times New Roman"/>
                        </a:rPr>
                        <a:t>6.55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just" defTabSz="121917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4754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29" y="204600"/>
            <a:ext cx="10267200" cy="419156"/>
          </a:xfrm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	RESULTS (DISSOLVED GASES)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877056" y="6469199"/>
            <a:ext cx="4435312" cy="237600"/>
          </a:xfrm>
          <a:prstGeom prst="rect">
            <a:avLst/>
          </a:prstGeom>
        </p:spPr>
        <p:txBody>
          <a:bodyPr lIns="81199" tIns="40599" rIns="81199" bIns="40599"/>
          <a:lstStyle/>
          <a:p>
            <a:pPr>
              <a:defRPr/>
            </a:pP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33369"/>
              </p:ext>
            </p:extLst>
          </p:nvPr>
        </p:nvGraphicFramePr>
        <p:xfrm>
          <a:off x="192024" y="856204"/>
          <a:ext cx="11832336" cy="3528726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5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931">
                  <a:extLst>
                    <a:ext uri="{9D8B030D-6E8A-4147-A177-3AD203B41FA5}">
                      <a16:colId xmlns:a16="http://schemas.microsoft.com/office/drawing/2014/main" val="682383919"/>
                    </a:ext>
                  </a:extLst>
                </a:gridCol>
                <a:gridCol w="908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0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619">
                  <a:extLst>
                    <a:ext uri="{9D8B030D-6E8A-4147-A177-3AD203B41FA5}">
                      <a16:colId xmlns:a16="http://schemas.microsoft.com/office/drawing/2014/main" val="3190925970"/>
                    </a:ext>
                  </a:extLst>
                </a:gridCol>
                <a:gridCol w="980619">
                  <a:extLst>
                    <a:ext uri="{9D8B030D-6E8A-4147-A177-3AD203B41FA5}">
                      <a16:colId xmlns:a16="http://schemas.microsoft.com/office/drawing/2014/main" val="3281135634"/>
                    </a:ext>
                  </a:extLst>
                </a:gridCol>
                <a:gridCol w="1712671">
                  <a:extLst>
                    <a:ext uri="{9D8B030D-6E8A-4147-A177-3AD203B41FA5}">
                      <a16:colId xmlns:a16="http://schemas.microsoft.com/office/drawing/2014/main" val="1399120411"/>
                    </a:ext>
                  </a:extLst>
                </a:gridCol>
                <a:gridCol w="1358596">
                  <a:extLst>
                    <a:ext uri="{9D8B030D-6E8A-4147-A177-3AD203B41FA5}">
                      <a16:colId xmlns:a16="http://schemas.microsoft.com/office/drawing/2014/main" val="3128468481"/>
                    </a:ext>
                  </a:extLst>
                </a:gridCol>
                <a:gridCol w="2267712">
                  <a:extLst>
                    <a:ext uri="{9D8B030D-6E8A-4147-A177-3AD203B41FA5}">
                      <a16:colId xmlns:a16="http://schemas.microsoft.com/office/drawing/2014/main" val="4029445121"/>
                    </a:ext>
                  </a:extLst>
                </a:gridCol>
              </a:tblGrid>
              <a:tr h="328326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S/n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Parameters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Specification (Ops Manual)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6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Well</a:t>
                      </a:r>
                    </a:p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 Discharge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Pump Discharge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D/S CUNO Filter (A)</a:t>
                      </a:r>
                    </a:p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Injector well 22T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D/S CUNO Filter (B)</a:t>
                      </a:r>
                    </a:p>
                    <a:p>
                      <a:pPr marL="0" marR="0" lvl="0" indent="0" algn="ctr" defTabSz="91327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Injector well 22T</a:t>
                      </a:r>
                      <a:endParaRPr lang="en-US" sz="14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5598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Dissolved Oxygen (ppb)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Mitigation: use of Oxygen scavenger &amp; CI (to discuss with MCI team)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Hydrogen Sulphide (ppm)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b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 Dioxide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327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HACH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NA??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confirm Specification from MCI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5607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29" y="204600"/>
            <a:ext cx="10267200" cy="419156"/>
          </a:xfrm>
          <a:solidFill>
            <a:schemeClr val="accent1"/>
          </a:solidFill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+mn-lt"/>
              </a:rPr>
              <a:t>	RESULTS (TOTAL BACTERIA)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2193"/>
              </p:ext>
            </p:extLst>
          </p:nvPr>
        </p:nvGraphicFramePr>
        <p:xfrm>
          <a:off x="228600" y="1246909"/>
          <a:ext cx="11859767" cy="246888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92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879">
                  <a:extLst>
                    <a:ext uri="{9D8B030D-6E8A-4147-A177-3AD203B41FA5}">
                      <a16:colId xmlns:a16="http://schemas.microsoft.com/office/drawing/2014/main" val="682383919"/>
                    </a:ext>
                  </a:extLst>
                </a:gridCol>
                <a:gridCol w="1153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850">
                  <a:extLst>
                    <a:ext uri="{9D8B030D-6E8A-4147-A177-3AD203B41FA5}">
                      <a16:colId xmlns:a16="http://schemas.microsoft.com/office/drawing/2014/main" val="3190925970"/>
                    </a:ext>
                  </a:extLst>
                </a:gridCol>
                <a:gridCol w="1353644">
                  <a:extLst>
                    <a:ext uri="{9D8B030D-6E8A-4147-A177-3AD203B41FA5}">
                      <a16:colId xmlns:a16="http://schemas.microsoft.com/office/drawing/2014/main" val="3281135634"/>
                    </a:ext>
                  </a:extLst>
                </a:gridCol>
                <a:gridCol w="1215203">
                  <a:extLst>
                    <a:ext uri="{9D8B030D-6E8A-4147-A177-3AD203B41FA5}">
                      <a16:colId xmlns:a16="http://schemas.microsoft.com/office/drawing/2014/main" val="1399120411"/>
                    </a:ext>
                  </a:extLst>
                </a:gridCol>
                <a:gridCol w="1169056">
                  <a:extLst>
                    <a:ext uri="{9D8B030D-6E8A-4147-A177-3AD203B41FA5}">
                      <a16:colId xmlns:a16="http://schemas.microsoft.com/office/drawing/2014/main" val="3128468481"/>
                    </a:ext>
                  </a:extLst>
                </a:gridCol>
                <a:gridCol w="1799731">
                  <a:extLst>
                    <a:ext uri="{9D8B030D-6E8A-4147-A177-3AD203B41FA5}">
                      <a16:colId xmlns:a16="http://schemas.microsoft.com/office/drawing/2014/main" val="4029445121"/>
                    </a:ext>
                  </a:extLst>
                </a:gridCol>
              </a:tblGrid>
              <a:tr h="328326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S/n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Parameters</a:t>
                      </a: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Method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Results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Remarks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6"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Source Well</a:t>
                      </a:r>
                    </a:p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21T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LP Discharge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Pump Discharge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D/S CUNO Filter (A)</a:t>
                      </a:r>
                    </a:p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Injector well 22T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D/S CUNO Filter (B)</a:t>
                      </a:r>
                    </a:p>
                    <a:p>
                      <a:pPr marL="0" marR="0" lvl="0" indent="0" algn="ctr" defTabSz="913272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Bell MT" panose="02020503060305020303" pitchFamily="18" charset="0"/>
                          <a:ea typeface="Times New Roman"/>
                          <a:cs typeface="Times New Roman"/>
                        </a:rPr>
                        <a:t>Injector well 22T</a:t>
                      </a:r>
                      <a:endParaRPr lang="en-US" sz="16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Bell MT" panose="02020503060305020303" pitchFamily="18" charset="0"/>
                        <a:ea typeface="Times New Roman"/>
                        <a:cs typeface="Times New Roman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25598"/>
                  </a:ext>
                </a:extLst>
              </a:tr>
              <a:tr h="215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en-GB" sz="1100" b="0" kern="120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1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Bacteria </a:t>
                      </a:r>
                    </a:p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M.E/ml( </a:t>
                      </a:r>
                      <a:r>
                        <a:rPr lang="en-GB" sz="1400" b="0" kern="1200" dirty="0" err="1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cATP</a:t>
                      </a: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 err="1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Accucount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1.39E+03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1.72E+03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4.09E+02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6.17E+04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1.13E+04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3272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kern="120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Awaiting SRB results</a:t>
                      </a:r>
                      <a:endParaRPr lang="en-US" sz="1400" b="0" kern="120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579120" y="4245534"/>
            <a:ext cx="10988040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&lt; 1* 10</a:t>
            </a:r>
            <a:r>
              <a:rPr lang="en-GB" sz="1600" baseline="30000" dirty="0">
                <a:solidFill>
                  <a:srgbClr val="595959"/>
                </a:solidFill>
              </a:rPr>
              <a:t>5</a:t>
            </a:r>
            <a:r>
              <a:rPr lang="en-GB" sz="1600" dirty="0">
                <a:solidFill>
                  <a:srgbClr val="595959"/>
                </a:solidFill>
              </a:rPr>
              <a:t> = </a:t>
            </a:r>
            <a:r>
              <a:rPr lang="en-GB" sz="1600" b="1" dirty="0">
                <a:solidFill>
                  <a:srgbClr val="00B050"/>
                </a:solidFill>
              </a:rPr>
              <a:t>Good Control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1* 10</a:t>
            </a:r>
            <a:r>
              <a:rPr lang="en-GB" sz="1600" baseline="30000" dirty="0">
                <a:solidFill>
                  <a:srgbClr val="595959"/>
                </a:solidFill>
              </a:rPr>
              <a:t>5</a:t>
            </a:r>
            <a:r>
              <a:rPr lang="en-GB" sz="1600" dirty="0">
                <a:solidFill>
                  <a:srgbClr val="595959"/>
                </a:solidFill>
              </a:rPr>
              <a:t> - 1* 106 =  </a:t>
            </a:r>
            <a:r>
              <a:rPr lang="en-GB" sz="1600" b="1" dirty="0">
                <a:solidFill>
                  <a:srgbClr val="FFC000"/>
                </a:solidFill>
              </a:rPr>
              <a:t>Preventive Action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&gt; 1* 10</a:t>
            </a:r>
            <a:r>
              <a:rPr lang="en-GB" sz="1600" baseline="30000" dirty="0">
                <a:solidFill>
                  <a:srgbClr val="595959"/>
                </a:solidFill>
              </a:rPr>
              <a:t>6</a:t>
            </a:r>
            <a:r>
              <a:rPr lang="en-GB" sz="1600" dirty="0">
                <a:solidFill>
                  <a:srgbClr val="595959"/>
                </a:solidFill>
              </a:rPr>
              <a:t> = </a:t>
            </a:r>
            <a:r>
              <a:rPr lang="en-GB" sz="1600" b="1" dirty="0">
                <a:solidFill>
                  <a:srgbClr val="FF0000"/>
                </a:solidFill>
              </a:rPr>
              <a:t>Corrective Action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600" b="1" dirty="0">
              <a:solidFill>
                <a:srgbClr val="FF0000"/>
              </a:solidFill>
            </a:endParaRP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rgbClr val="FF0000"/>
                </a:solidFill>
              </a:rPr>
              <a:t>NB: SRB result will be available 19</a:t>
            </a:r>
            <a:r>
              <a:rPr lang="en-GB" sz="1600" baseline="30000" dirty="0">
                <a:solidFill>
                  <a:srgbClr val="FF0000"/>
                </a:solidFill>
              </a:rPr>
              <a:t>th</a:t>
            </a:r>
            <a:r>
              <a:rPr lang="en-GB" sz="1600" dirty="0">
                <a:solidFill>
                  <a:srgbClr val="FF0000"/>
                </a:solidFill>
              </a:rPr>
              <a:t> May, 2017</a:t>
            </a:r>
            <a:r>
              <a:rPr lang="en-GB" sz="1600" b="1" dirty="0">
                <a:solidFill>
                  <a:srgbClr val="FF0000"/>
                </a:solidFill>
              </a:rPr>
              <a:t>. </a:t>
            </a:r>
            <a:endParaRPr lang="en-US" sz="12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436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4179</TotalTime>
  <Words>331</Words>
  <Application>Microsoft Office PowerPoint</Application>
  <PresentationFormat>Widescreen</PresentationFormat>
  <Paragraphs>140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Wingdings</vt:lpstr>
      <vt:lpstr>Times New Roman</vt:lpstr>
      <vt:lpstr>Arial</vt:lpstr>
      <vt:lpstr>Calibri</vt:lpstr>
      <vt:lpstr>Futura Bold</vt:lpstr>
      <vt:lpstr>Bell MT</vt:lpstr>
      <vt:lpstr>Futura Medium</vt:lpstr>
      <vt:lpstr>Shell WizKit V3_Template_Widescreen_06July2016</vt:lpstr>
      <vt:lpstr>Custom Design</vt:lpstr>
      <vt:lpstr>OBIGBO WIP ANALYSIS REPORT DRAFT</vt:lpstr>
      <vt:lpstr> RESULTS (PH, TSS &amp; TOTAL IRON)</vt:lpstr>
      <vt:lpstr> RESULTS (DISSOLVED GASES)</vt:lpstr>
      <vt:lpstr> RESULTS (TOTAL BACTERIA)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text slide</dc:title>
  <dc:creator>Jimmai Umaru</dc:creator>
  <cp:lastModifiedBy>Umaru, Jimmai K SPDC-UPO/G/PSSC</cp:lastModifiedBy>
  <cp:revision>163</cp:revision>
  <dcterms:created xsi:type="dcterms:W3CDTF">2016-08-21T08:02:54Z</dcterms:created>
  <dcterms:modified xsi:type="dcterms:W3CDTF">2017-04-26T12:51:48Z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