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8" r:id="rId5"/>
  </p:sldMasterIdLst>
  <p:notesMasterIdLst>
    <p:notesMasterId r:id="rId7"/>
  </p:notesMasterIdLst>
  <p:handoutMasterIdLst>
    <p:handoutMasterId r:id="rId8"/>
  </p:handoutMasterIdLst>
  <p:sldIdLst>
    <p:sldId id="841" r:id="rId6"/>
  </p:sldIdLst>
  <p:sldSz cx="9144000" cy="6858000" type="screen4x3"/>
  <p:notesSz cx="6881813" cy="9296400"/>
  <p:embeddedFontLst>
    <p:embeddedFont>
      <p:font typeface="Futura Bold" panose="00000900000000000000" pitchFamily="2" charset="0"/>
      <p:regular r:id="rId9"/>
    </p:embeddedFont>
    <p:embeddedFont>
      <p:font typeface="Futura Medium" panose="00000400000000000000" pitchFamily="2"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guide id="4" orient="horz" pos="2928">
          <p15:clr>
            <a:srgbClr val="A4A3A4"/>
          </p15:clr>
        </p15:guide>
        <p15:guide id="5" orient="horz" pos="2929">
          <p15:clr>
            <a:srgbClr val="A4A3A4"/>
          </p15:clr>
        </p15:guide>
        <p15:guide id="6"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3BC"/>
    <a:srgbClr val="1B77C3"/>
    <a:srgbClr val="16609E"/>
    <a:srgbClr val="CC9900"/>
    <a:srgbClr val="8D3362"/>
    <a:srgbClr val="000000"/>
    <a:srgbClr val="CC6612"/>
    <a:srgbClr val="0CA4A8"/>
    <a:srgbClr val="6600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96515" autoAdjust="0"/>
  </p:normalViewPr>
  <p:slideViewPr>
    <p:cSldViewPr snapToGrid="0" showGuides="1">
      <p:cViewPr varScale="1">
        <p:scale>
          <a:sx n="115" d="100"/>
          <a:sy n="115" d="100"/>
        </p:scale>
        <p:origin x="1500" y="108"/>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70"/>
    </p:cViewPr>
  </p:sorterViewPr>
  <p:notesViewPr>
    <p:cSldViewPr snapToGrid="0" showGuides="1">
      <p:cViewPr varScale="1">
        <p:scale>
          <a:sx n="64" d="100"/>
          <a:sy n="64" d="100"/>
        </p:scale>
        <p:origin x="258" y="72"/>
      </p:cViewPr>
      <p:guideLst>
        <p:guide orient="horz" pos="3127"/>
        <p:guide pos="2141"/>
        <p:guide orient="horz" pos="3128"/>
        <p:guide orient="horz" pos="2928"/>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28/10/2019</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0"/>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28/10/2019</a:t>
            </a:fld>
            <a:endParaRPr lang="en-GB" dirty="0"/>
          </a:p>
        </p:txBody>
      </p:sp>
      <p:sp>
        <p:nvSpPr>
          <p:cNvPr id="4" name="Slide Image Placeholder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768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mod="1">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rgbClr val="595959"/>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750908"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mod="1">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mod="1">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212" y="885739"/>
            <a:ext cx="8916674" cy="2103140"/>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pPr lvl="0" algn="just">
              <a:spcAft>
                <a:spcPts val="500"/>
              </a:spcAft>
              <a:defRPr/>
            </a:pPr>
            <a:r>
              <a:rPr lang="en-GB" sz="1400" b="1" u="sng" dirty="0">
                <a:solidFill>
                  <a:srgbClr val="000000"/>
                </a:solidFill>
                <a:latin typeface="Futura Medium" panose="00000400000000000000" pitchFamily="2" charset="0"/>
              </a:rPr>
              <a:t>Business Case/Objectives</a:t>
            </a:r>
            <a:r>
              <a:rPr lang="en-GB" sz="1400" b="1" dirty="0">
                <a:solidFill>
                  <a:srgbClr val="000000"/>
                </a:solidFill>
                <a:latin typeface="Futura Medium" pitchFamily="2" charset="0"/>
                <a:cs typeface="Arial" charset="0"/>
              </a:rPr>
              <a:t>: </a:t>
            </a:r>
            <a:r>
              <a:rPr lang="en-GB" sz="1200" dirty="0">
                <a:solidFill>
                  <a:srgbClr val="000000"/>
                </a:solidFill>
                <a:latin typeface="Futura Medium" panose="00000400000000000000" pitchFamily="2" charset="0"/>
                <a:cs typeface="Arial" charset="0"/>
              </a:rPr>
              <a:t>Forcados Terminal has two standard water treatment plants (WTPs) one of which is located at the Secondary Zone. The WTP in the Secondary Zone is designed to treat water and distribute to accommodation areas including the restaurant. Bottled water is served in the restaurant, offices and workshops due to degrading/poor quality of main feeder piping (steel piping). Phase 1 covers the restaurant , Air operations building and MOB.</a:t>
            </a:r>
          </a:p>
          <a:p>
            <a:pPr lvl="0" algn="just">
              <a:spcAft>
                <a:spcPts val="500"/>
              </a:spcAft>
              <a:defRPr/>
            </a:pPr>
            <a:endParaRPr lang="en-GB" sz="1200" dirty="0">
              <a:solidFill>
                <a:srgbClr val="000000"/>
              </a:solidFill>
              <a:latin typeface="Futura Medium" panose="00000400000000000000" pitchFamily="2" charset="0"/>
              <a:cs typeface="Arial" charset="0"/>
            </a:endParaRPr>
          </a:p>
          <a:p>
            <a:pPr lvl="0" algn="just">
              <a:spcAft>
                <a:spcPts val="500"/>
              </a:spcAft>
              <a:defRPr/>
            </a:pPr>
            <a:r>
              <a:rPr lang="en-GB" sz="1200" dirty="0">
                <a:solidFill>
                  <a:srgbClr val="000000"/>
                </a:solidFill>
                <a:latin typeface="Futura Medium" panose="00000400000000000000" pitchFamily="2" charset="0"/>
                <a:cs typeface="Arial" charset="0"/>
              </a:rPr>
              <a:t>The business case/objective for this project is to reduce plastic waste generation and save cost from procurement of bottled water and management of waste bottles.</a:t>
            </a:r>
            <a:r>
              <a:rPr lang="en-GB" sz="1200" dirty="0">
                <a:solidFill>
                  <a:prstClr val="black"/>
                </a:solidFill>
                <a:latin typeface="Futura Medium" panose="00000400000000000000" pitchFamily="2" charset="0"/>
              </a:rPr>
              <a:t>  </a:t>
            </a:r>
          </a:p>
          <a:p>
            <a:pPr lvl="0" algn="just">
              <a:spcAft>
                <a:spcPts val="500"/>
              </a:spcAft>
              <a:defRPr/>
            </a:pPr>
            <a:endParaRPr lang="en-GB" sz="1400" dirty="0">
              <a:solidFill>
                <a:prstClr val="black"/>
              </a:solidFill>
              <a:latin typeface="Futura Medium" panose="00000400000000000000" pitchFamily="2" charset="0"/>
            </a:endParaRPr>
          </a:p>
          <a:p>
            <a:pPr lvl="0" algn="just">
              <a:spcAft>
                <a:spcPts val="500"/>
              </a:spcAft>
              <a:defRPr/>
            </a:pPr>
            <a:r>
              <a:rPr lang="en-GB" sz="1200" dirty="0">
                <a:solidFill>
                  <a:prstClr val="black"/>
                </a:solidFill>
                <a:latin typeface="Futura Medium" panose="00000400000000000000" pitchFamily="2" charset="0"/>
              </a:rPr>
              <a:t>Cost/benefit: NGN 8.6M / Over NGN 1.1 per month.</a:t>
            </a:r>
          </a:p>
        </p:txBody>
      </p:sp>
      <p:sp>
        <p:nvSpPr>
          <p:cNvPr id="6" name="Rectangle 5"/>
          <p:cNvSpPr/>
          <p:nvPr/>
        </p:nvSpPr>
        <p:spPr>
          <a:xfrm>
            <a:off x="111213" y="3218088"/>
            <a:ext cx="3155977" cy="2772554"/>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400" b="1" u="sng" dirty="0">
                <a:solidFill>
                  <a:srgbClr val="000000"/>
                </a:solidFill>
                <a:latin typeface="Futura Medium" panose="00000400000000000000" pitchFamily="2" charset="0"/>
              </a:rPr>
              <a:t>Potential Benefits &amp; Measurement:</a:t>
            </a:r>
            <a:endParaRPr lang="en-GB" sz="1400" b="1" dirty="0">
              <a:solidFill>
                <a:srgbClr val="000000"/>
              </a:solidFill>
              <a:latin typeface="Futura Medium" panose="00000400000000000000" pitchFamily="2" charset="0"/>
            </a:endParaRPr>
          </a:p>
          <a:p>
            <a:pPr lvl="0"/>
            <a:r>
              <a:rPr lang="en-US" sz="1200" b="1" dirty="0">
                <a:solidFill>
                  <a:prstClr val="black"/>
                </a:solidFill>
                <a:latin typeface="Futura Medium" panose="00000400000000000000" pitchFamily="2" charset="0"/>
              </a:rPr>
              <a:t>Welfare</a:t>
            </a:r>
            <a:r>
              <a:rPr lang="en-US" sz="1200" dirty="0">
                <a:solidFill>
                  <a:prstClr val="black"/>
                </a:solidFill>
                <a:latin typeface="Futura Medium" panose="00000400000000000000" pitchFamily="2" charset="0"/>
              </a:rPr>
              <a:t>: This project will constantly deliver chilled/hot water in the restaurant as water fountains will be made available in the mess.</a:t>
            </a:r>
          </a:p>
          <a:p>
            <a:pPr lvl="0"/>
            <a:endParaRPr lang="en-US" sz="1200" dirty="0">
              <a:solidFill>
                <a:prstClr val="black"/>
              </a:solidFill>
              <a:latin typeface="Futura Medium" panose="00000400000000000000" pitchFamily="2" charset="0"/>
            </a:endParaRPr>
          </a:p>
          <a:p>
            <a:pPr lvl="0"/>
            <a:r>
              <a:rPr lang="en-US" sz="1200" b="1" dirty="0">
                <a:solidFill>
                  <a:prstClr val="black"/>
                </a:solidFill>
                <a:latin typeface="Futura Medium" panose="00000400000000000000" pitchFamily="2" charset="0"/>
              </a:rPr>
              <a:t>Environmental: </a:t>
            </a:r>
            <a:r>
              <a:rPr lang="en-US" sz="1200" dirty="0">
                <a:solidFill>
                  <a:prstClr val="black"/>
                </a:solidFill>
                <a:latin typeface="Futura Medium" panose="00000400000000000000" pitchFamily="2" charset="0"/>
              </a:rPr>
              <a:t>Managing used plastic water bottles (waste) is quite challenging. </a:t>
            </a:r>
          </a:p>
          <a:p>
            <a:pPr lvl="0"/>
            <a:endParaRPr lang="en-US" sz="1200" dirty="0">
              <a:solidFill>
                <a:prstClr val="black"/>
              </a:solidFill>
              <a:latin typeface="Futura Medium" panose="00000400000000000000" pitchFamily="2" charset="0"/>
            </a:endParaRPr>
          </a:p>
          <a:p>
            <a:pPr lvl="0"/>
            <a:r>
              <a:rPr lang="en-US" sz="1200" b="1" dirty="0">
                <a:solidFill>
                  <a:prstClr val="black"/>
                </a:solidFill>
                <a:latin typeface="Futura Medium" panose="00000400000000000000" pitchFamily="2" charset="0"/>
              </a:rPr>
              <a:t>Cost savings: </a:t>
            </a:r>
            <a:r>
              <a:rPr lang="en-US" sz="1200" dirty="0">
                <a:solidFill>
                  <a:prstClr val="black"/>
                </a:solidFill>
                <a:latin typeface="Futura Medium" panose="00000400000000000000" pitchFamily="2" charset="0"/>
              </a:rPr>
              <a:t>N1.1M per month spent on bottled water and the cost of disposal.</a:t>
            </a:r>
          </a:p>
          <a:p>
            <a:pPr lvl="0"/>
            <a:endParaRPr lang="en-US" sz="1200" dirty="0">
              <a:solidFill>
                <a:prstClr val="black"/>
              </a:solidFill>
              <a:latin typeface="Futura Medium" panose="00000400000000000000" pitchFamily="2" charset="0"/>
            </a:endParaRPr>
          </a:p>
          <a:p>
            <a:pPr lvl="0"/>
            <a:r>
              <a:rPr lang="en-US" sz="1200" b="1" dirty="0">
                <a:solidFill>
                  <a:prstClr val="black"/>
                </a:solidFill>
                <a:latin typeface="Futura Medium" panose="00000400000000000000" pitchFamily="2" charset="0"/>
              </a:rPr>
              <a:t>Reputation: </a:t>
            </a:r>
            <a:r>
              <a:rPr lang="en-US" sz="1200" dirty="0">
                <a:solidFill>
                  <a:prstClr val="black"/>
                </a:solidFill>
                <a:latin typeface="Futura Medium" panose="00000400000000000000" pitchFamily="2" charset="0"/>
              </a:rPr>
              <a:t>This project is an image builder for Shell and it supports global pursuit and company aspiration to stop plastic pollution.</a:t>
            </a:r>
            <a:endParaRPr lang="en-GB" sz="1200" b="1" dirty="0">
              <a:solidFill>
                <a:prstClr val="black"/>
              </a:solidFill>
              <a:latin typeface="Futura Medium" panose="00000400000000000000" pitchFamily="2" charset="0"/>
            </a:endParaRPr>
          </a:p>
        </p:txBody>
      </p:sp>
      <p:sp>
        <p:nvSpPr>
          <p:cNvPr id="12" name="Rectangle 11"/>
          <p:cNvSpPr/>
          <p:nvPr/>
        </p:nvSpPr>
        <p:spPr>
          <a:xfrm>
            <a:off x="5148223" y="5341200"/>
            <a:ext cx="1637736" cy="1341393"/>
          </a:xfrm>
          <a:prstGeom prst="rect">
            <a:avLst/>
          </a:prstGeom>
          <a:ln>
            <a:solidFill>
              <a:schemeClr val="tx1"/>
            </a:solidFill>
          </a:ln>
        </p:spPr>
        <p:txBody>
          <a:bodyPr wrap="square">
            <a:spAutoFit/>
          </a:bodyPr>
          <a:lstStyle/>
          <a:p>
            <a:pPr lvl="0" algn="just">
              <a:spcAft>
                <a:spcPts val="500"/>
              </a:spcAft>
              <a:defRPr/>
            </a:pPr>
            <a:r>
              <a:rPr lang="en-US" sz="1100" b="1" u="sng" dirty="0">
                <a:solidFill>
                  <a:srgbClr val="000000"/>
                </a:solidFill>
                <a:latin typeface="Futura Medium" panose="00000400000000000000" pitchFamily="2" charset="0"/>
              </a:rPr>
              <a:t>Critical Success Factors:</a:t>
            </a:r>
            <a:endParaRPr lang="en-GB" sz="1100" b="1" dirty="0">
              <a:solidFill>
                <a:srgbClr val="000000"/>
              </a:solidFill>
              <a:latin typeface="Futura Medium" panose="00000400000000000000" pitchFamily="2" charset="0"/>
            </a:endParaRPr>
          </a:p>
          <a:p>
            <a:pPr marL="171450" lvl="0" indent="-171450">
              <a:buFont typeface="Wingdings" pitchFamily="2" charset="2"/>
              <a:buChar char="§"/>
              <a:defRPr/>
            </a:pPr>
            <a:r>
              <a:rPr lang="en-GB" sz="1100" dirty="0">
                <a:solidFill>
                  <a:prstClr val="black"/>
                </a:solidFill>
                <a:latin typeface="Futura Medium" panose="00000400000000000000" pitchFamily="2" charset="0"/>
              </a:rPr>
              <a:t>Availability of stainless steel dispensers and Ozone generators.</a:t>
            </a:r>
          </a:p>
          <a:p>
            <a:pPr marL="171450" lvl="0" indent="-171450">
              <a:buFont typeface="Wingdings" pitchFamily="2" charset="2"/>
              <a:buChar char="§"/>
              <a:defRPr/>
            </a:pPr>
            <a:r>
              <a:rPr lang="en-GB" sz="1100" dirty="0">
                <a:solidFill>
                  <a:prstClr val="black"/>
                </a:solidFill>
                <a:latin typeface="Futura Medium" panose="00000400000000000000" pitchFamily="2" charset="0"/>
              </a:rPr>
              <a:t>Timely delivery.</a:t>
            </a:r>
          </a:p>
          <a:p>
            <a:pPr marL="171450" lvl="0" indent="-171450">
              <a:buFont typeface="Wingdings" pitchFamily="2" charset="2"/>
              <a:buChar char="§"/>
              <a:defRPr/>
            </a:pPr>
            <a:r>
              <a:rPr lang="en-GB" sz="1100" dirty="0">
                <a:solidFill>
                  <a:prstClr val="black"/>
                </a:solidFill>
                <a:latin typeface="Futura Medium" panose="00000400000000000000" pitchFamily="2" charset="0"/>
              </a:rPr>
              <a:t>Timely PO creation</a:t>
            </a:r>
          </a:p>
        </p:txBody>
      </p:sp>
      <p:sp>
        <p:nvSpPr>
          <p:cNvPr id="14" name="Rectangle 13"/>
          <p:cNvSpPr/>
          <p:nvPr/>
        </p:nvSpPr>
        <p:spPr>
          <a:xfrm>
            <a:off x="6882384" y="5348493"/>
            <a:ext cx="1904169" cy="1323439"/>
          </a:xfrm>
          <a:prstGeom prst="rect">
            <a:avLst/>
          </a:prstGeom>
          <a:ln>
            <a:solidFill>
              <a:schemeClr val="tx1"/>
            </a:solidFill>
          </a:ln>
        </p:spPr>
        <p:txBody>
          <a:bodyPr wrap="square">
            <a:spAutoFit/>
          </a:bodyPr>
          <a:lstStyle/>
          <a:p>
            <a:pPr marL="0" lvl="1">
              <a:spcBef>
                <a:spcPts val="300"/>
              </a:spcBef>
              <a:spcAft>
                <a:spcPct val="0"/>
              </a:spcAft>
            </a:pPr>
            <a:r>
              <a:rPr lang="en-US" altLang="en-US" sz="1000" b="1" dirty="0">
                <a:solidFill>
                  <a:srgbClr val="000000"/>
                </a:solidFill>
                <a:latin typeface="Futura Medium" panose="00000400000000000000" pitchFamily="2" charset="0"/>
              </a:rPr>
              <a:t>Project Sponsor: </a:t>
            </a:r>
            <a:r>
              <a:rPr lang="en-US" altLang="en-US" sz="1000" dirty="0">
                <a:solidFill>
                  <a:srgbClr val="000000"/>
                </a:solidFill>
                <a:latin typeface="Futura Medium" panose="00000400000000000000" pitchFamily="2" charset="0"/>
              </a:rPr>
              <a:t>Ovwagbedia Arthur/Acholonu Anny</a:t>
            </a:r>
          </a:p>
          <a:p>
            <a:pPr marL="0" lvl="1">
              <a:spcBef>
                <a:spcPts val="300"/>
              </a:spcBef>
              <a:spcAft>
                <a:spcPct val="0"/>
              </a:spcAft>
            </a:pPr>
            <a:r>
              <a:rPr lang="en-US" altLang="en-US" sz="1000" b="1" dirty="0">
                <a:solidFill>
                  <a:prstClr val="black"/>
                </a:solidFill>
                <a:latin typeface="Futura Medium" panose="00000400000000000000" pitchFamily="2" charset="0"/>
              </a:rPr>
              <a:t>Implementation/Project Lead: </a:t>
            </a:r>
          </a:p>
          <a:p>
            <a:pPr marL="0" lvl="1">
              <a:spcBef>
                <a:spcPts val="300"/>
              </a:spcBef>
              <a:spcAft>
                <a:spcPct val="0"/>
              </a:spcAft>
            </a:pPr>
            <a:r>
              <a:rPr lang="en-US" altLang="en-US" sz="1000" dirty="0">
                <a:solidFill>
                  <a:prstClr val="black"/>
                </a:solidFill>
                <a:latin typeface="Futura Medium" panose="00000400000000000000" pitchFamily="2" charset="0"/>
              </a:rPr>
              <a:t>Ogun, Patrick/Nwosu, Ikechukwu</a:t>
            </a:r>
          </a:p>
          <a:p>
            <a:pPr marL="0" lvl="1">
              <a:spcBef>
                <a:spcPts val="300"/>
              </a:spcBef>
              <a:spcAft>
                <a:spcPct val="0"/>
              </a:spcAft>
            </a:pPr>
            <a:endParaRPr lang="en-US" altLang="en-US" sz="1000" dirty="0">
              <a:solidFill>
                <a:prstClr val="black"/>
              </a:solidFill>
              <a:latin typeface="Futura Medium" panose="00000400000000000000" pitchFamily="2" charset="0"/>
            </a:endParaRPr>
          </a:p>
          <a:p>
            <a:pPr marL="0" lvl="1">
              <a:spcBef>
                <a:spcPts val="300"/>
              </a:spcBef>
              <a:spcAft>
                <a:spcPct val="0"/>
              </a:spcAft>
            </a:pPr>
            <a:endParaRPr lang="en-US" altLang="en-US" sz="1000" dirty="0">
              <a:solidFill>
                <a:prstClr val="black"/>
              </a:solidFill>
              <a:latin typeface="Futura Medium" panose="00000400000000000000" pitchFamily="2" charset="0"/>
            </a:endParaRPr>
          </a:p>
        </p:txBody>
      </p:sp>
      <p:graphicFrame>
        <p:nvGraphicFramePr>
          <p:cNvPr id="9" name="Table 8">
            <a:extLst>
              <a:ext uri="{FF2B5EF4-FFF2-40B4-BE49-F238E27FC236}">
                <a16:creationId xmlns:a16="http://schemas.microsoft.com/office/drawing/2014/main" id="{033299F9-4514-4F6E-8FA7-3FB14B4ACB3F}"/>
              </a:ext>
            </a:extLst>
          </p:cNvPr>
          <p:cNvGraphicFramePr>
            <a:graphicFrameLocks noGrp="1"/>
          </p:cNvGraphicFramePr>
          <p:nvPr>
            <p:extLst>
              <p:ext uri="{D42A27DB-BD31-4B8C-83A1-F6EECF244321}">
                <p14:modId xmlns:p14="http://schemas.microsoft.com/office/powerpoint/2010/main" val="2890007940"/>
              </p:ext>
            </p:extLst>
          </p:nvPr>
        </p:nvGraphicFramePr>
        <p:xfrm>
          <a:off x="3297788" y="3120160"/>
          <a:ext cx="5507070" cy="2177109"/>
        </p:xfrm>
        <a:graphic>
          <a:graphicData uri="http://schemas.openxmlformats.org/drawingml/2006/table">
            <a:tbl>
              <a:tblPr firstRow="1" firstCol="1" bandRow="1">
                <a:tableStyleId>{5C22544A-7EE6-4342-B048-85BDC9FD1C3A}</a:tableStyleId>
              </a:tblPr>
              <a:tblGrid>
                <a:gridCol w="2688815">
                  <a:extLst>
                    <a:ext uri="{9D8B030D-6E8A-4147-A177-3AD203B41FA5}">
                      <a16:colId xmlns:a16="http://schemas.microsoft.com/office/drawing/2014/main" val="2667370612"/>
                    </a:ext>
                  </a:extLst>
                </a:gridCol>
                <a:gridCol w="1444802">
                  <a:extLst>
                    <a:ext uri="{9D8B030D-6E8A-4147-A177-3AD203B41FA5}">
                      <a16:colId xmlns:a16="http://schemas.microsoft.com/office/drawing/2014/main" val="333872698"/>
                    </a:ext>
                  </a:extLst>
                </a:gridCol>
                <a:gridCol w="1373453">
                  <a:extLst>
                    <a:ext uri="{9D8B030D-6E8A-4147-A177-3AD203B41FA5}">
                      <a16:colId xmlns:a16="http://schemas.microsoft.com/office/drawing/2014/main" val="1798695437"/>
                    </a:ext>
                  </a:extLst>
                </a:gridCol>
              </a:tblGrid>
              <a:tr h="173621">
                <a:tc>
                  <a:txBody>
                    <a:bodyPr/>
                    <a:lstStyle/>
                    <a:p>
                      <a:pPr marL="0" marR="0" algn="ctr">
                        <a:lnSpc>
                          <a:spcPct val="115000"/>
                        </a:lnSpc>
                        <a:spcBef>
                          <a:spcPts val="0"/>
                        </a:spcBef>
                        <a:spcAft>
                          <a:spcPts val="0"/>
                        </a:spcAft>
                      </a:pPr>
                      <a:r>
                        <a:rPr lang="en-US" sz="1000" b="0" kern="1200" dirty="0">
                          <a:solidFill>
                            <a:prstClr val="black"/>
                          </a:solidFill>
                          <a:latin typeface="Futura Medium" panose="00000400000000000000" pitchFamily="2" charset="0"/>
                          <a:ea typeface="+mn-ea"/>
                          <a:cs typeface="+mn-cs"/>
                        </a:rPr>
                        <a:t>Action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000" b="0" kern="1200">
                          <a:solidFill>
                            <a:prstClr val="black"/>
                          </a:solidFill>
                          <a:latin typeface="Futura Medium" panose="00000400000000000000" pitchFamily="2" charset="0"/>
                          <a:ea typeface="+mn-ea"/>
                          <a:cs typeface="+mn-cs"/>
                        </a:rPr>
                        <a:t>Responsible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000" b="0" kern="1200" dirty="0">
                          <a:solidFill>
                            <a:prstClr val="black"/>
                          </a:solidFill>
                          <a:latin typeface="Futura Medium" panose="00000400000000000000" pitchFamily="2" charset="0"/>
                          <a:ea typeface="+mn-ea"/>
                          <a:cs typeface="+mn-cs"/>
                        </a:rPr>
                        <a:t>Timeline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97665"/>
                  </a:ext>
                </a:extLst>
              </a:tr>
              <a:tr h="282826">
                <a:tc>
                  <a:txBody>
                    <a:bodyPr/>
                    <a:lstStyle/>
                    <a:p>
                      <a:pPr marL="0" lvl="0" indent="0">
                        <a:buFont typeface="Wingdings" pitchFamily="2" charset="2"/>
                        <a:buNone/>
                        <a:defRPr/>
                      </a:pPr>
                      <a:r>
                        <a:rPr lang="en-GB" sz="1000" b="0" dirty="0">
                          <a:solidFill>
                            <a:prstClr val="black"/>
                          </a:solidFill>
                          <a:latin typeface="Futura Medium" panose="00000400000000000000" pitchFamily="2" charset="0"/>
                        </a:rPr>
                        <a:t>Contract in place and released in SAP.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Ogun Patrick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30/10/19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5508197"/>
                  </a:ext>
                </a:extLst>
              </a:tr>
              <a:tr h="190892">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GB" sz="1000" b="0" dirty="0">
                          <a:solidFill>
                            <a:prstClr val="black"/>
                          </a:solidFill>
                          <a:latin typeface="Futura Medium" panose="00000400000000000000" pitchFamily="2" charset="0"/>
                        </a:rPr>
                        <a:t>Procure materials including (dispenser, Ozone generator , chlorine mixers &amp; dozing machine etc)</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Ogun Patrick</a:t>
                      </a:r>
                      <a:endParaRPr kumimoji="0" lang="en-US" sz="10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15/11/19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71869"/>
                  </a:ext>
                </a:extLst>
              </a:tr>
              <a:tr h="351524">
                <a:tc>
                  <a:txBody>
                    <a:bodyPr/>
                    <a:lstStyle/>
                    <a:p>
                      <a:pPr marL="0" lvl="0" indent="0">
                        <a:buFont typeface="Wingdings" pitchFamily="2" charset="2"/>
                        <a:buNone/>
                        <a:defRPr/>
                      </a:pPr>
                      <a:r>
                        <a:rPr lang="en-GB" sz="1000" b="0" dirty="0">
                          <a:solidFill>
                            <a:prstClr val="black"/>
                          </a:solidFill>
                          <a:latin typeface="Futura Medium" panose="00000400000000000000" pitchFamily="2" charset="0"/>
                        </a:rPr>
                        <a:t>Contractor mobilization to site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Ogun Patrick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30/11/19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23140">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GB" sz="1000" b="0" dirty="0">
                          <a:solidFill>
                            <a:prstClr val="black"/>
                          </a:solidFill>
                          <a:latin typeface="Futura Medium" panose="00000400000000000000" pitchFamily="2" charset="0"/>
                        </a:rPr>
                        <a:t>Installation of water supply and fountain units</a:t>
                      </a:r>
                    </a:p>
                    <a:p>
                      <a:pPr marL="171450" lvl="0" indent="-171450">
                        <a:buFont typeface="Wingdings" pitchFamily="2" charset="2"/>
                        <a:buChar char="§"/>
                        <a:defRPr/>
                      </a:pPr>
                      <a:endParaRPr lang="en-GB" sz="10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Ogun Patrick</a:t>
                      </a:r>
                      <a:endParaRPr kumimoji="0" lang="en-US" sz="10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15/01/20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7819192"/>
                  </a:ext>
                </a:extLst>
              </a:tr>
              <a:tr h="173621">
                <a:tc>
                  <a:txBody>
                    <a:bodyPr/>
                    <a:lstStyle/>
                    <a:p>
                      <a:pPr marL="0" lvl="0" indent="0">
                        <a:buFont typeface="Wingdings" pitchFamily="2" charset="2"/>
                        <a:buNone/>
                        <a:defRPr/>
                      </a:pPr>
                      <a:r>
                        <a:rPr lang="en-GB" sz="1000" b="0" dirty="0">
                          <a:solidFill>
                            <a:prstClr val="black"/>
                          </a:solidFill>
                          <a:latin typeface="Futura Medium" panose="00000400000000000000" pitchFamily="2" charset="0"/>
                        </a:rPr>
                        <a:t>Construction of concrete slab for filtration vessels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Ogun Patrick</a:t>
                      </a:r>
                      <a:endParaRPr kumimoji="0" lang="en-US" sz="10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30/01/20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8978304"/>
                  </a:ext>
                </a:extLst>
              </a:tr>
              <a:tr h="283998">
                <a:tc>
                  <a:txBody>
                    <a:bodyPr/>
                    <a:lstStyle/>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GB" sz="1000" b="0" dirty="0">
                          <a:solidFill>
                            <a:prstClr val="black"/>
                          </a:solidFill>
                          <a:latin typeface="Futura Medium" panose="00000400000000000000" pitchFamily="2" charset="0"/>
                        </a:rPr>
                        <a:t>Commission and handover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Ogun Patrick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28/02/20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8" name="Title 7"/>
          <p:cNvSpPr>
            <a:spLocks noGrp="1"/>
          </p:cNvSpPr>
          <p:nvPr>
            <p:ph type="title"/>
          </p:nvPr>
        </p:nvSpPr>
        <p:spPr>
          <a:xfrm>
            <a:off x="706582" y="171097"/>
            <a:ext cx="8437418" cy="626496"/>
          </a:xfrm>
        </p:spPr>
        <p:txBody>
          <a:bodyPr>
            <a:noAutofit/>
          </a:bodyPr>
          <a:lstStyle/>
          <a:p>
            <a:r>
              <a:rPr lang="en-US" sz="1800" b="1" dirty="0">
                <a:solidFill>
                  <a:prstClr val="black"/>
                </a:solidFill>
                <a:latin typeface="Futura Medium" panose="00000400000000000000" pitchFamily="2" charset="0"/>
              </a:rPr>
              <a:t>Project Title: Install portable water Purifier &amp; dispensers to reduce cost of   		     bottled water by 60 % at FOT by Feb 2020. (Phase 1)</a:t>
            </a:r>
            <a:br>
              <a:rPr lang="en-US" sz="1800" b="1" dirty="0">
                <a:solidFill>
                  <a:prstClr val="black"/>
                </a:solidFill>
                <a:latin typeface="Futura Medium" panose="00000400000000000000" pitchFamily="2" charset="0"/>
              </a:rPr>
            </a:br>
            <a:r>
              <a:rPr lang="en-US" dirty="0"/>
              <a:t>  </a:t>
            </a:r>
            <a:endParaRPr lang="en-US" sz="1800" dirty="0"/>
          </a:p>
        </p:txBody>
      </p:sp>
      <p:sp>
        <p:nvSpPr>
          <p:cNvPr id="10" name="Rectangle 9">
            <a:extLst>
              <a:ext uri="{FF2B5EF4-FFF2-40B4-BE49-F238E27FC236}">
                <a16:creationId xmlns:a16="http://schemas.microsoft.com/office/drawing/2014/main" id="{FD0E1F4A-FA05-44A0-9859-40AB5FAFF751}"/>
              </a:ext>
            </a:extLst>
          </p:cNvPr>
          <p:cNvSpPr/>
          <p:nvPr/>
        </p:nvSpPr>
        <p:spPr>
          <a:xfrm>
            <a:off x="3297788" y="5351372"/>
            <a:ext cx="1754010" cy="1341393"/>
          </a:xfrm>
          <a:prstGeom prst="rect">
            <a:avLst/>
          </a:prstGeom>
          <a:ln>
            <a:solidFill>
              <a:schemeClr val="tx1"/>
            </a:solidFill>
          </a:ln>
        </p:spPr>
        <p:txBody>
          <a:bodyPr wrap="square">
            <a:spAutoFit/>
          </a:bodyPr>
          <a:lstStyle/>
          <a:p>
            <a:pPr lvl="0" algn="just">
              <a:spcAft>
                <a:spcPts val="500"/>
              </a:spcAft>
              <a:defRPr/>
            </a:pPr>
            <a:r>
              <a:rPr lang="en-US" sz="1100" b="1" u="sng" dirty="0">
                <a:solidFill>
                  <a:srgbClr val="000000"/>
                </a:solidFill>
                <a:latin typeface="Futura Medium" panose="00000400000000000000" pitchFamily="2" charset="0"/>
              </a:rPr>
              <a:t>L- Gates plan</a:t>
            </a:r>
            <a:endParaRPr lang="en-GB" sz="1100" b="1" dirty="0">
              <a:solidFill>
                <a:srgbClr val="000000"/>
              </a:solidFill>
              <a:latin typeface="Futura Medium" panose="00000400000000000000" pitchFamily="2" charset="0"/>
            </a:endParaRPr>
          </a:p>
          <a:p>
            <a:pPr marL="171450" lvl="0" indent="-171450">
              <a:buFont typeface="Wingdings" pitchFamily="2" charset="2"/>
              <a:buChar char="§"/>
              <a:defRPr/>
            </a:pPr>
            <a:r>
              <a:rPr lang="en-GB" sz="1100" dirty="0">
                <a:solidFill>
                  <a:prstClr val="black"/>
                </a:solidFill>
                <a:latin typeface="Futura Medium" panose="00000400000000000000" pitchFamily="2" charset="0"/>
              </a:rPr>
              <a:t>L0 - 23/10/19</a:t>
            </a:r>
          </a:p>
          <a:p>
            <a:pPr marL="171450" lvl="0" indent="-171450">
              <a:buFont typeface="Wingdings" pitchFamily="2" charset="2"/>
              <a:buChar char="§"/>
              <a:defRPr/>
            </a:pPr>
            <a:r>
              <a:rPr lang="en-GB" sz="1100" dirty="0">
                <a:solidFill>
                  <a:prstClr val="black"/>
                </a:solidFill>
                <a:latin typeface="Futura Medium" panose="00000400000000000000" pitchFamily="2" charset="0"/>
              </a:rPr>
              <a:t>L1 - 30/10/19</a:t>
            </a:r>
          </a:p>
          <a:p>
            <a:pPr marL="171450" lvl="0" indent="-171450">
              <a:buFont typeface="Wingdings" pitchFamily="2" charset="2"/>
              <a:buChar char="§"/>
              <a:defRPr/>
            </a:pPr>
            <a:r>
              <a:rPr lang="en-GB" sz="1100" dirty="0">
                <a:solidFill>
                  <a:prstClr val="black"/>
                </a:solidFill>
                <a:latin typeface="Futura Medium" panose="00000400000000000000" pitchFamily="2" charset="0"/>
              </a:rPr>
              <a:t>L2 - 08/11/19</a:t>
            </a:r>
          </a:p>
          <a:p>
            <a:pPr marL="171450" lvl="0" indent="-171450">
              <a:buFont typeface="Wingdings" pitchFamily="2" charset="2"/>
              <a:buChar char="§"/>
              <a:defRPr/>
            </a:pPr>
            <a:r>
              <a:rPr lang="en-GB" sz="1100" dirty="0">
                <a:solidFill>
                  <a:prstClr val="black"/>
                </a:solidFill>
                <a:latin typeface="Futura Medium" panose="00000400000000000000" pitchFamily="2" charset="0"/>
              </a:rPr>
              <a:t>L3 - 30/11/19</a:t>
            </a:r>
          </a:p>
          <a:p>
            <a:pPr marL="171450" lvl="0" indent="-171450">
              <a:buFont typeface="Wingdings" pitchFamily="2" charset="2"/>
              <a:buChar char="§"/>
              <a:defRPr/>
            </a:pPr>
            <a:r>
              <a:rPr lang="en-GB" sz="1100" dirty="0">
                <a:solidFill>
                  <a:prstClr val="black"/>
                </a:solidFill>
                <a:latin typeface="Futura Medium" panose="00000400000000000000" pitchFamily="2" charset="0"/>
              </a:rPr>
              <a:t>L4 - 28/02/20</a:t>
            </a:r>
          </a:p>
          <a:p>
            <a:pPr marL="171450" lvl="0" indent="-171450">
              <a:buFont typeface="Wingdings" pitchFamily="2" charset="2"/>
              <a:buChar char="§"/>
              <a:defRPr/>
            </a:pPr>
            <a:r>
              <a:rPr lang="en-GB" sz="1100" dirty="0">
                <a:solidFill>
                  <a:prstClr val="black"/>
                </a:solidFill>
                <a:latin typeface="Futura Medium" panose="00000400000000000000" pitchFamily="2" charset="0"/>
              </a:rPr>
              <a:t>L5 - 31/12/20</a:t>
            </a:r>
          </a:p>
        </p:txBody>
      </p:sp>
    </p:spTree>
    <p:extLst>
      <p:ext uri="{BB962C8B-B14F-4D97-AF65-F5344CB8AC3E}">
        <p14:creationId xmlns:p14="http://schemas.microsoft.com/office/powerpoint/2010/main" val="2568521322"/>
      </p:ext>
    </p:extLst>
  </p:cSld>
  <p:clrMapOvr>
    <a:masterClrMapping/>
  </p:clrMapOvr>
  <p:transition/>
</p:sld>
</file>

<file path=ppt/theme/theme1.xml><?xml version="1.0" encoding="utf-8"?>
<a:theme xmlns:a="http://schemas.openxmlformats.org/drawingml/2006/main" name="3_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TaxCatchAll xmlns="4853edff-db9f-4ed7-a121-42558e3d771e">
      <Value>16</Value>
      <Value>11</Value>
      <Value>10</Value>
      <Value>9</Value>
      <Value>8</Value>
      <Value>7</Value>
      <Value>6</Value>
      <Value>5</Value>
      <Value>4</Value>
      <Value>3</Value>
      <Value>2</Value>
      <Value>1</Value>
    </TaxCatchAll>
    <_dlc_DocId xmlns="4853edff-db9f-4ed7-a121-42558e3d771e">AFFAA0795-1291279910-43</_dlc_DocId>
    <_dlc_DocIdUrl xmlns="4853edff-db9f-4ed7-a121-42558e3d771e">
      <Url>https://nga001-sp.shell.com/sites/AFFAA0795/_layouts/15/DocIdRedir.aspx?ID=AFFAA0795-1291279910-43</Url>
      <Description>AFFAA0795-1291279910-43</Description>
    </_dlc_DocIdUrl>
    <Global_x0020_Information_x0020_Attributes_Document_Numbers xmlns="d27fab8a-45c3-4d34-8de2-1ac7f98cf53f" xsi:nil="true"/>
    <Livelink_x0020_Instance_x0020_Column xmlns="d27fab8a-45c3-4d34-8de2-1ac7f98cf53f" xsi:nil="true"/>
    <Global_x0020_Information_x0020_Attributes_Status xmlns="d27fab8a-45c3-4d34-8de2-1ac7f98cf53f">Published</Global_x0020_Information_x0020_Attributes_Status>
    <IconOverlay xmlns="http://schemas.microsoft.com/sharepoint/v4" xsi:nil="true"/>
    <Folder_x0020_STRUCTURE xmlns="d27fab8a-45c3-4d34-8de2-1ac7f98cf53f" xsi:nil="true"/>
    <LivelinkID xmlns="d27fab8a-45c3-4d34-8de2-1ac7f98cf53f" xsi:nil="true"/>
    <Global_x0020_Information_x0020_Attributes_Author xmlns="d27fab8a-45c3-4d34-8de2-1ac7f98cf5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4E837B4B49ED1B49A20F4327E3255DAB" ma:contentTypeVersion="161" ma:contentTypeDescription="Shell Document Content Type" ma:contentTypeScope="" ma:versionID="02bf780c6b52bd8e5ba9c2e531971f0d">
  <xsd:schema xmlns:xsd="http://www.w3.org/2001/XMLSchema" xmlns:xs="http://www.w3.org/2001/XMLSchema" xmlns:p="http://schemas.microsoft.com/office/2006/metadata/properties" xmlns:ns1="http://schemas.microsoft.com/sharepoint/v3" xmlns:ns2="4853edff-db9f-4ed7-a121-42558e3d771e" xmlns:ns4="d27fab8a-45c3-4d34-8de2-1ac7f98cf53f" xmlns:ns5="http://schemas.microsoft.com/sharepoint/v4" targetNamespace="http://schemas.microsoft.com/office/2006/metadata/properties" ma:root="true" ma:fieldsID="f00633419387160c4d3a1801b2fc0bde" ns1:_="" ns2:_="" ns4:_="" ns5:_="">
    <xsd:import namespace="http://schemas.microsoft.com/sharepoint/v3"/>
    <xsd:import namespace="4853edff-db9f-4ed7-a121-42558e3d771e"/>
    <xsd:import namespace="d27fab8a-45c3-4d34-8de2-1ac7f98cf53f"/>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Author" minOccurs="0"/>
                <xsd:element ref="ns4:Global_x0020_Information_x0020_Attributes_Document_Numbers" minOccurs="0"/>
                <xsd:element ref="ns4:Global_x0020_Information_x0020_Attributes_Statu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Forcados Terminal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853edff-db9f-4ed7-a121-42558e3d77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35c3d70-d086-4450-ab80-eaf02b567e80}" ma:internalName="TaxCatchAll" ma:showField="CatchAllData" ma:web="4853edff-db9f-4ed7-a121-42558e3d77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35c3d70-d086-4450-ab80-eaf02b567e80}" ma:internalName="TaxCatchAllLabel" ma:readOnly="true" ma:showField="CatchAllDataLabel" ma:web="4853edff-db9f-4ed7-a121-42558e3d77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fab8a-45c3-4d34-8de2-1ac7f98cf53f"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Author" ma:index="57" nillable="true" ma:displayName="Global Information Attributes_Author" ma:hidden="true" ma:internalName="Global_x0020_Information_x0020_Attributes_Author" ma:readOnly="false">
      <xsd:simpleType>
        <xsd:restriction base="dms:Note"/>
      </xsd:simpleType>
    </xsd:element>
    <xsd:element name="Global_x0020_Information_x0020_Attributes_Document_Numbers" ma:index="58"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Status" ma:index="59"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For Construction"/>
          <xsd:enumeration value="Closed"/>
          <xsd:enumeration value="Open"/>
          <xsd:enumeration value="Preliminar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E2368C-7560-4EC8-8B77-5DE2A874A7B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d27fab8a-45c3-4d34-8de2-1ac7f98cf53f"/>
    <ds:schemaRef ds:uri="http://purl.org/dc/terms/"/>
    <ds:schemaRef ds:uri="http://schemas.openxmlformats.org/package/2006/metadata/core-properties"/>
    <ds:schemaRef ds:uri="http://schemas.microsoft.com/sharepoint/v4"/>
    <ds:schemaRef ds:uri="4853edff-db9f-4ed7-a121-42558e3d771e"/>
    <ds:schemaRef ds:uri="http://www.w3.org/XML/1998/namespace"/>
    <ds:schemaRef ds:uri="http://purl.org/dc/dcmitype/"/>
  </ds:schemaRefs>
</ds:datastoreItem>
</file>

<file path=customXml/itemProps2.xml><?xml version="1.0" encoding="utf-8"?>
<ds:datastoreItem xmlns:ds="http://schemas.openxmlformats.org/officeDocument/2006/customXml" ds:itemID="{89D62267-63CF-4EED-A21A-FFE42083B916}">
  <ds:schemaRefs>
    <ds:schemaRef ds:uri="http://schemas.microsoft.com/sharepoint/v3/contenttype/forms"/>
  </ds:schemaRefs>
</ds:datastoreItem>
</file>

<file path=customXml/itemProps3.xml><?xml version="1.0" encoding="utf-8"?>
<ds:datastoreItem xmlns:ds="http://schemas.openxmlformats.org/officeDocument/2006/customXml" ds:itemID="{895EE012-DA18-4059-A07B-1FCC82C8EDCF}">
  <ds:schemaRefs>
    <ds:schemaRef ds:uri="http://schemas.microsoft.com/sharepoint/events"/>
  </ds:schemaRefs>
</ds:datastoreItem>
</file>

<file path=customXml/itemProps4.xml><?xml version="1.0" encoding="utf-8"?>
<ds:datastoreItem xmlns:ds="http://schemas.openxmlformats.org/officeDocument/2006/customXml" ds:itemID="{0558EC85-6EB3-4CE4-88D5-08BB1B96A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53edff-db9f-4ed7-a121-42558e3d771e"/>
    <ds:schemaRef ds:uri="d27fab8a-45c3-4d34-8de2-1ac7f98cf53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Foundry</Template>
  <TotalTime>44351</TotalTime>
  <Words>349</Words>
  <Application>Microsoft Office PowerPoint</Application>
  <PresentationFormat>On-screen Show (4:3)</PresentationFormat>
  <Paragraphs>51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Futura Medium</vt:lpstr>
      <vt:lpstr>Futura Bold</vt:lpstr>
      <vt:lpstr>Arial</vt:lpstr>
      <vt:lpstr>Wingdings</vt:lpstr>
      <vt:lpstr>3_2016 Standard template</vt:lpstr>
      <vt:lpstr>Project Title: Install portable water Purifier &amp; dispensers to reduce cost of          bottled water by 60 % at FOT by Feb 2020. (Phase 1)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OML 118  TCM – 10th August 2016 2016 Half Year Performance</dc:title>
  <dc:creator>K.Ubal</dc:creator>
  <cp:lastModifiedBy>Odega, Israel SPDC-UPO/G/UW</cp:lastModifiedBy>
  <cp:revision>1708</cp:revision>
  <cp:lastPrinted>2018-03-07T16:48:33Z</cp:lastPrinted>
  <dcterms:created xsi:type="dcterms:W3CDTF">2016-07-01T16:13:28Z</dcterms:created>
  <dcterms:modified xsi:type="dcterms:W3CDTF">2019-10-28T07:18:34Z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0x0101006F0A470EEB1140E7AA14F4CE8A50B54C0001CB1477F4DD432AA86DD56CC3887AF4004E837B4B49ED1B49A20F4327E3255DAB</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