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01" r:id="rId5"/>
  </p:sldMasterIdLst>
  <p:notesMasterIdLst>
    <p:notesMasterId r:id="rId8"/>
  </p:notesMasterIdLst>
  <p:handoutMasterIdLst>
    <p:handoutMasterId r:id="rId9"/>
  </p:handoutMasterIdLst>
  <p:sldIdLst>
    <p:sldId id="467" r:id="rId6"/>
    <p:sldId id="469" r:id="rId7"/>
  </p:sldIdLst>
  <p:sldSz cx="12192000" cy="6858000"/>
  <p:notesSz cx="6797675" cy="9874250"/>
  <p:embeddedFontLst>
    <p:embeddedFont>
      <p:font typeface="Futura Medium" panose="00000400000000000000" pitchFamily="2" charset="0"/>
      <p:regular r:id="rId10"/>
      <p:bold r:id="rId11"/>
      <p:italic r:id="rId12"/>
      <p:boldItalic r:id="rId13"/>
    </p:embeddedFont>
    <p:embeddedFont>
      <p:font typeface="Calibri" panose="020F0502020204030204" pitchFamily="34" charset="0"/>
      <p:regular r:id="rId14"/>
      <p:bold r:id="rId15"/>
      <p:italic r:id="rId16"/>
      <p:boldItalic r:id="rId17"/>
    </p:embeddedFont>
  </p:embeddedFontLst>
  <p:custDataLst>
    <p:tags r:id="rId18"/>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guide id="3" orient="horz" pos="3110">
          <p15:clr>
            <a:srgbClr val="A4A3A4"/>
          </p15:clr>
        </p15:guide>
        <p15:guide id="4"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9DB"/>
    <a:srgbClr val="D1FFE9"/>
    <a:srgbClr val="339B6E"/>
    <a:srgbClr val="FFFFFF"/>
    <a:srgbClr val="99CDB7"/>
    <a:srgbClr val="66B492"/>
    <a:srgbClr val="DFD1DE"/>
    <a:srgbClr val="C0A2BD"/>
    <a:srgbClr val="A0749B"/>
    <a:srgbClr val="8145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1551" autoAdjust="0"/>
  </p:normalViewPr>
  <p:slideViewPr>
    <p:cSldViewPr showGuides="1">
      <p:cViewPr varScale="1">
        <p:scale>
          <a:sx n="72" d="100"/>
          <a:sy n="72" d="100"/>
        </p:scale>
        <p:origin x="660" y="7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3" d="100"/>
        <a:sy n="73" d="100"/>
      </p:scale>
      <p:origin x="0" y="0"/>
    </p:cViewPr>
  </p:sorterViewPr>
  <p:notesViewPr>
    <p:cSldViewPr showGuides="1">
      <p:cViewPr varScale="1">
        <p:scale>
          <a:sx n="64" d="100"/>
          <a:sy n="64" d="100"/>
        </p:scale>
        <p:origin x="2160" y="72"/>
      </p:cViewPr>
      <p:guideLst>
        <p:guide orient="horz" pos="3127"/>
        <p:guide pos="2141"/>
        <p:guide orient="horz" pos="3110"/>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4.fntdata"/><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customXml" Target="../customXml/item2.xml"/><Relationship Id="rId16" Type="http://schemas.openxmlformats.org/officeDocument/2006/relationships/font" Target="fonts/font7.fntdata"/><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font" Target="fonts/font2.fntdata"/><Relationship Id="rId5" Type="http://schemas.openxmlformats.org/officeDocument/2006/relationships/slideMaster" Target="slideMasters/slideMaster1.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handoutMaster" Target="handoutMasters/handoutMaster1.xml"/><Relationship Id="rId14" Type="http://schemas.openxmlformats.org/officeDocument/2006/relationships/font" Target="fonts/font5.fntdata"/><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3713"/>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50444" y="0"/>
            <a:ext cx="2945659" cy="493713"/>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14/10/2018</a:t>
            </a:fld>
            <a:endParaRPr lang="en-GB" dirty="0">
              <a:latin typeface="Futura Medium" pitchFamily="2" charset="0"/>
            </a:endParaRPr>
          </a:p>
        </p:txBody>
      </p:sp>
      <p:sp>
        <p:nvSpPr>
          <p:cNvPr id="4" name="Footer Placeholder 3"/>
          <p:cNvSpPr>
            <a:spLocks noGrp="1"/>
          </p:cNvSpPr>
          <p:nvPr>
            <p:ph type="ftr" sz="quarter" idx="2"/>
          </p:nvPr>
        </p:nvSpPr>
        <p:spPr>
          <a:xfrm>
            <a:off x="1" y="9378823"/>
            <a:ext cx="2945659" cy="493713"/>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50444" y="9378823"/>
            <a:ext cx="2945659" cy="493713"/>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3713"/>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50444" y="0"/>
            <a:ext cx="2945659" cy="493713"/>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14/10/2018</a:t>
            </a:fld>
            <a:endParaRPr lang="en-GB" dirty="0"/>
          </a:p>
        </p:txBody>
      </p:sp>
      <p:sp>
        <p:nvSpPr>
          <p:cNvPr id="4" name="Slide Image Placeholder 3"/>
          <p:cNvSpPr>
            <a:spLocks noGrp="1" noRot="1" noChangeAspect="1"/>
          </p:cNvSpPr>
          <p:nvPr>
            <p:ph type="sldImg" idx="2"/>
          </p:nvPr>
        </p:nvSpPr>
        <p:spPr>
          <a:xfrm>
            <a:off x="107950" y="741363"/>
            <a:ext cx="6581775" cy="37020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690269"/>
            <a:ext cx="5438140" cy="4443412"/>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1" y="9378823"/>
            <a:ext cx="2945659" cy="493713"/>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50444" y="9378823"/>
            <a:ext cx="2945659" cy="493713"/>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10/14/2018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66972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10/14/2018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9236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10/14/2018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20368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10/14/2018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6895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10/14/2018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98403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10/14/2018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7425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66BC10-884D-4E57-8643-7E1FA7D1F91C}" type="datetimeFigureOut">
              <a:rPr lang="en-US">
                <a:solidFill>
                  <a:prstClr val="black">
                    <a:tint val="75000"/>
                  </a:prstClr>
                </a:solidFill>
              </a:rPr>
              <a:pPr/>
              <a:t>10/14/2018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362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66BC10-884D-4E57-8643-7E1FA7D1F91C}" type="datetimeFigureOut">
              <a:rPr lang="en-US">
                <a:solidFill>
                  <a:prstClr val="black">
                    <a:tint val="75000"/>
                  </a:prstClr>
                </a:solidFill>
              </a:rPr>
              <a:pPr/>
              <a:t>10/14/2018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82944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6BC10-884D-4E57-8643-7E1FA7D1F91C}" type="datetimeFigureOut">
              <a:rPr lang="en-US">
                <a:solidFill>
                  <a:prstClr val="black">
                    <a:tint val="75000"/>
                  </a:prstClr>
                </a:solidFill>
              </a:rPr>
              <a:pPr/>
              <a:t>10/14/2018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92742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10/14/2018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55547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10/14/2018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33953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B366BC10-884D-4E57-8643-7E1FA7D1F91C}" type="datetimeFigureOut">
              <a:rPr lang="en-US" smtClean="0">
                <a:solidFill>
                  <a:prstClr val="black">
                    <a:tint val="75000"/>
                  </a:prstClr>
                </a:solidFill>
              </a:rPr>
              <a:pPr defTabSz="914400"/>
              <a:t>10/14/2018</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A0EAC093-3AB5-49B9-A23D-D5B211A269C2}"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334989453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781" y="134781"/>
            <a:ext cx="11537072" cy="413900"/>
          </a:xfrm>
        </p:spPr>
        <p:txBody>
          <a:bodyPr>
            <a:noAutofit/>
          </a:bodyPr>
          <a:lstStyle/>
          <a:p>
            <a:pPr>
              <a:defRPr/>
            </a:pPr>
            <a:r>
              <a:rPr lang="en-US" sz="1400" b="1" dirty="0">
                <a:latin typeface="Futura Medium" panose="00000400000000000000" pitchFamily="2" charset="0"/>
              </a:rPr>
              <a:t>Project Title:  Provision of Semi-automatic Radiator Coolant Water Topping System for Agbd2 EP’s</a:t>
            </a:r>
          </a:p>
        </p:txBody>
      </p:sp>
      <p:sp>
        <p:nvSpPr>
          <p:cNvPr id="7" name="Text Placeholder 2"/>
          <p:cNvSpPr txBox="1">
            <a:spLocks/>
          </p:cNvSpPr>
          <p:nvPr/>
        </p:nvSpPr>
        <p:spPr>
          <a:xfrm>
            <a:off x="114301" y="548681"/>
            <a:ext cx="11893551" cy="1440159"/>
          </a:xfrm>
          <a:prstGeom prst="rect">
            <a:avLst/>
          </a:prstGeom>
          <a:noFill/>
          <a:ln>
            <a:solidFill>
              <a:schemeClr val="tx1">
                <a:lumMod val="75000"/>
              </a:schemeClr>
            </a:solidFill>
          </a:ln>
        </p:spPr>
        <p:txBody>
          <a:bodyPr/>
          <a:lstStyle/>
          <a:p>
            <a:pPr lvl="0" algn="just" defTabSz="914400" eaLnBrk="0" fontAlgn="base" hangingPunct="0">
              <a:lnSpc>
                <a:spcPct val="90000"/>
              </a:lnSpc>
              <a:buSzPct val="100000"/>
              <a:tabLst>
                <a:tab pos="85725" algn="l"/>
              </a:tabLst>
              <a:defRPr/>
            </a:pPr>
            <a:r>
              <a:rPr lang="en-GB" sz="1200" b="1" u="sng" dirty="0">
                <a:solidFill>
                  <a:srgbClr val="EEECE1">
                    <a:lumMod val="50000"/>
                  </a:srgbClr>
                </a:solidFill>
                <a:latin typeface="Futura Medium" panose="00000400000000000000" pitchFamily="2" charset="0"/>
              </a:rPr>
              <a:t>Business Case/objectives</a:t>
            </a:r>
            <a:r>
              <a:rPr lang="en-GB" sz="1200" b="1" dirty="0">
                <a:solidFill>
                  <a:srgbClr val="EEECE1">
                    <a:lumMod val="50000"/>
                  </a:srgbClr>
                </a:solidFill>
                <a:latin typeface="Futura Medium" pitchFamily="2" charset="0"/>
                <a:cs typeface="Arial" charset="0"/>
              </a:rPr>
              <a:t>:</a:t>
            </a:r>
            <a:endParaRPr lang="en-GB" sz="1400" b="1" dirty="0">
              <a:solidFill>
                <a:srgbClr val="EEECE1">
                  <a:lumMod val="50000"/>
                </a:srgbClr>
              </a:solidFill>
              <a:latin typeface="Futura Medium" pitchFamily="2" charset="0"/>
              <a:cs typeface="Arial" charset="0"/>
            </a:endParaRPr>
          </a:p>
          <a:p>
            <a:pPr algn="just"/>
            <a:r>
              <a:rPr lang="en-US" sz="1400" dirty="0">
                <a:latin typeface="Futura Medium" pitchFamily="2" charset="0"/>
              </a:rPr>
              <a:t>Agbada 2 FS has 7 Export Pumps and the Radiators on these Pumps are being topped with coolant water manually. This activity poses a HSSE threat (such as Burn from Steam,  fatigue from multiple rounds,  trip and fall, increased stress, etc.) to personnel executing it, as the topping of the Radiator Coolant Water  was not originally design to be done manually.   </a:t>
            </a:r>
          </a:p>
          <a:p>
            <a:pPr algn="just"/>
            <a:endParaRPr lang="en-US" sz="1400" dirty="0">
              <a:latin typeface="Futura Medium" pitchFamily="2" charset="0"/>
            </a:endParaRPr>
          </a:p>
          <a:p>
            <a:pPr algn="just"/>
            <a:r>
              <a:rPr lang="en-US" sz="1400" dirty="0">
                <a:latin typeface="Futura Medium" pitchFamily="2" charset="0"/>
              </a:rPr>
              <a:t>This proposal aims to eliminate the above HHSE Threats, thereby reducing unsafe conditions related to coolant water topping activity.</a:t>
            </a:r>
          </a:p>
          <a:p>
            <a:pPr lvl="0" algn="just" defTabSz="914400" eaLnBrk="0" fontAlgn="base" hangingPunct="0">
              <a:lnSpc>
                <a:spcPct val="90000"/>
              </a:lnSpc>
              <a:buSzPct val="100000"/>
              <a:tabLst>
                <a:tab pos="85725" algn="l"/>
              </a:tabLst>
              <a:defRPr/>
            </a:pPr>
            <a:endParaRPr lang="en-US" sz="1100" dirty="0">
              <a:solidFill>
                <a:schemeClr val="tx1">
                  <a:lumMod val="50000"/>
                </a:schemeClr>
              </a:solidFill>
              <a:latin typeface="Futura Medium" pitchFamily="2" charset="0"/>
              <a:cs typeface="Times New Roman" charset="0"/>
            </a:endParaRPr>
          </a:p>
          <a:p>
            <a:pPr algn="just" defTabSz="914400">
              <a:spcAft>
                <a:spcPts val="500"/>
              </a:spcAft>
              <a:defRPr/>
            </a:pPr>
            <a:endParaRPr lang="en-US" sz="1100" b="1" dirty="0">
              <a:solidFill>
                <a:srgbClr val="EEECE1">
                  <a:lumMod val="50000"/>
                </a:srgbClr>
              </a:solidFill>
              <a:latin typeface="Futura Medium" panose="00000400000000000000" pitchFamily="2" charset="0"/>
            </a:endParaRPr>
          </a:p>
        </p:txBody>
      </p:sp>
      <p:sp>
        <p:nvSpPr>
          <p:cNvPr id="13" name="Text Placeholder 2"/>
          <p:cNvSpPr txBox="1">
            <a:spLocks/>
          </p:cNvSpPr>
          <p:nvPr/>
        </p:nvSpPr>
        <p:spPr>
          <a:xfrm>
            <a:off x="4184651" y="2267425"/>
            <a:ext cx="4832351" cy="2349258"/>
          </a:xfrm>
          <a:prstGeom prst="rect">
            <a:avLst/>
          </a:prstGeom>
          <a:ln>
            <a:solidFill>
              <a:schemeClr val="tx1">
                <a:lumMod val="75000"/>
              </a:schemeClr>
            </a:solidFill>
          </a:ln>
        </p:spPr>
        <p:txBody>
          <a:bodyPr/>
          <a:lstStyle/>
          <a:p>
            <a:pPr algn="just" defTabSz="914400">
              <a:spcAft>
                <a:spcPts val="500"/>
              </a:spcAft>
              <a:defRPr/>
            </a:pPr>
            <a:r>
              <a:rPr lang="en-US" sz="1200" b="1" u="sng" dirty="0">
                <a:solidFill>
                  <a:srgbClr val="EEECE1">
                    <a:lumMod val="50000"/>
                  </a:srgbClr>
                </a:solidFill>
                <a:latin typeface="Futura Medium" panose="00000400000000000000" pitchFamily="2" charset="0"/>
              </a:rPr>
              <a:t>Project Scope/Actions : </a:t>
            </a:r>
            <a:endParaRPr lang="en-GB" sz="1100" dirty="0">
              <a:solidFill>
                <a:schemeClr val="tx1">
                  <a:lumMod val="50000"/>
                </a:schemeClr>
              </a:solidFill>
              <a:latin typeface="Futura Medium" pitchFamily="2" charset="0"/>
              <a:cs typeface="Times New Roman" charset="0"/>
            </a:endParaRPr>
          </a:p>
          <a:p>
            <a:pPr marL="171450" lvl="0" indent="-171450" algn="just" defTabSz="914400" eaLnBrk="0" fontAlgn="base" hangingPunct="0">
              <a:lnSpc>
                <a:spcPct val="90000"/>
              </a:lnSpc>
              <a:buSzPct val="100000"/>
              <a:buFont typeface="Wingdings" panose="05000000000000000000" pitchFamily="2" charset="2"/>
              <a:buChar char="ü"/>
              <a:tabLst>
                <a:tab pos="85725" algn="l"/>
              </a:tabLst>
              <a:defRPr/>
            </a:pPr>
            <a:r>
              <a:rPr lang="en-GB" sz="1400" dirty="0">
                <a:solidFill>
                  <a:schemeClr val="tx1">
                    <a:lumMod val="50000"/>
                  </a:schemeClr>
                </a:solidFill>
                <a:latin typeface="Futura Medium" pitchFamily="2" charset="0"/>
                <a:cs typeface="Times New Roman" charset="0"/>
              </a:rPr>
              <a:t>Develop possible Coolant Water Supply Flow schemes.</a:t>
            </a:r>
          </a:p>
          <a:p>
            <a:pPr marL="171450" lvl="0" indent="-171450" algn="just" defTabSz="914400" eaLnBrk="0" fontAlgn="base" hangingPunct="0">
              <a:lnSpc>
                <a:spcPct val="90000"/>
              </a:lnSpc>
              <a:buSzPct val="100000"/>
              <a:buFont typeface="Wingdings" panose="05000000000000000000" pitchFamily="2" charset="2"/>
              <a:buChar char="ü"/>
              <a:tabLst>
                <a:tab pos="85725" algn="l"/>
              </a:tabLst>
              <a:defRPr/>
            </a:pPr>
            <a:r>
              <a:rPr lang="en-GB" sz="1400" dirty="0">
                <a:solidFill>
                  <a:schemeClr val="tx1">
                    <a:lumMod val="50000"/>
                  </a:schemeClr>
                </a:solidFill>
                <a:latin typeface="Futura Medium" pitchFamily="2" charset="0"/>
                <a:cs typeface="Times New Roman" charset="0"/>
              </a:rPr>
              <a:t>Develop Cost estimate for different Flow Schemes.</a:t>
            </a:r>
          </a:p>
          <a:p>
            <a:pPr marL="171450" lvl="0" indent="-171450" algn="just" defTabSz="914400" eaLnBrk="0" fontAlgn="base" hangingPunct="0">
              <a:lnSpc>
                <a:spcPct val="90000"/>
              </a:lnSpc>
              <a:buSzPct val="100000"/>
              <a:buFont typeface="Wingdings" panose="05000000000000000000" pitchFamily="2" charset="2"/>
              <a:buChar char="ü"/>
              <a:tabLst>
                <a:tab pos="85725" algn="l"/>
              </a:tabLst>
              <a:defRPr/>
            </a:pPr>
            <a:r>
              <a:rPr lang="en-GB" sz="1400" dirty="0">
                <a:solidFill>
                  <a:schemeClr val="tx1">
                    <a:lumMod val="50000"/>
                  </a:schemeClr>
                </a:solidFill>
                <a:latin typeface="Futura Medium" pitchFamily="2" charset="0"/>
                <a:cs typeface="Times New Roman" charset="0"/>
              </a:rPr>
              <a:t>Share cost for different Flow Schemes with Team.</a:t>
            </a:r>
          </a:p>
          <a:p>
            <a:pPr marL="171450" lvl="0" indent="-171450" algn="just" defTabSz="914400" eaLnBrk="0" fontAlgn="base" hangingPunct="0">
              <a:lnSpc>
                <a:spcPct val="90000"/>
              </a:lnSpc>
              <a:buSzPct val="100000"/>
              <a:buFont typeface="Wingdings" panose="05000000000000000000" pitchFamily="2" charset="2"/>
              <a:buChar char="ü"/>
              <a:tabLst>
                <a:tab pos="85725" algn="l"/>
              </a:tabLst>
              <a:defRPr/>
            </a:pPr>
            <a:r>
              <a:rPr lang="en-GB" sz="1400" dirty="0">
                <a:solidFill>
                  <a:schemeClr val="tx1">
                    <a:lumMod val="50000"/>
                  </a:schemeClr>
                </a:solidFill>
                <a:latin typeface="Futura Medium" pitchFamily="2" charset="0"/>
                <a:cs typeface="Times New Roman" charset="0"/>
              </a:rPr>
              <a:t>Raise a notification and generate WO for activity execution.</a:t>
            </a:r>
          </a:p>
          <a:p>
            <a:pPr marL="171450" lvl="0" indent="-171450" algn="just" defTabSz="914400" eaLnBrk="0" fontAlgn="base" hangingPunct="0">
              <a:lnSpc>
                <a:spcPct val="90000"/>
              </a:lnSpc>
              <a:buSzPct val="100000"/>
              <a:buFont typeface="Wingdings" panose="05000000000000000000" pitchFamily="2" charset="2"/>
              <a:buChar char="ü"/>
              <a:tabLst>
                <a:tab pos="85725" algn="l"/>
              </a:tabLst>
              <a:defRPr/>
            </a:pPr>
            <a:r>
              <a:rPr lang="en-GB" sz="1400" dirty="0">
                <a:solidFill>
                  <a:schemeClr val="tx1">
                    <a:lumMod val="50000"/>
                  </a:schemeClr>
                </a:solidFill>
                <a:latin typeface="Futura Medium" pitchFamily="2" charset="0"/>
                <a:cs typeface="Times New Roman" charset="0"/>
              </a:rPr>
              <a:t>Engage C&amp;P for procurement of items.</a:t>
            </a:r>
          </a:p>
          <a:p>
            <a:pPr marL="171450" lvl="0" indent="-171450" algn="just" defTabSz="914400" eaLnBrk="0" fontAlgn="base" hangingPunct="0">
              <a:lnSpc>
                <a:spcPct val="90000"/>
              </a:lnSpc>
              <a:buSzPct val="100000"/>
              <a:buFont typeface="Wingdings" panose="05000000000000000000" pitchFamily="2" charset="2"/>
              <a:buChar char="ü"/>
              <a:tabLst>
                <a:tab pos="85725" algn="l"/>
              </a:tabLst>
              <a:defRPr/>
            </a:pPr>
            <a:r>
              <a:rPr lang="en-GB" sz="1400" dirty="0">
                <a:solidFill>
                  <a:schemeClr val="tx1">
                    <a:lumMod val="50000"/>
                  </a:schemeClr>
                </a:solidFill>
                <a:latin typeface="Futura Medium" pitchFamily="2" charset="0"/>
                <a:cs typeface="Times New Roman" charset="0"/>
              </a:rPr>
              <a:t>Receive items and assemble/construct at Site.</a:t>
            </a:r>
          </a:p>
          <a:p>
            <a:pPr marL="171450" lvl="0" indent="-171450" algn="just" defTabSz="914400" eaLnBrk="0" fontAlgn="base" hangingPunct="0">
              <a:lnSpc>
                <a:spcPct val="90000"/>
              </a:lnSpc>
              <a:buSzPct val="100000"/>
              <a:buFont typeface="Wingdings" panose="05000000000000000000" pitchFamily="2" charset="2"/>
              <a:buChar char="ü"/>
              <a:tabLst>
                <a:tab pos="85725" algn="l"/>
              </a:tabLst>
              <a:defRPr/>
            </a:pPr>
            <a:r>
              <a:rPr lang="en-GB" sz="1400" dirty="0">
                <a:solidFill>
                  <a:schemeClr val="tx1">
                    <a:lumMod val="50000"/>
                  </a:schemeClr>
                </a:solidFill>
                <a:latin typeface="Futura Medium" pitchFamily="2" charset="0"/>
                <a:cs typeface="Times New Roman" charset="0"/>
              </a:rPr>
              <a:t>Commission &amp; hand-over to Operations.</a:t>
            </a:r>
          </a:p>
          <a:p>
            <a:pPr marL="171450" lvl="0" indent="-171450" algn="just" defTabSz="914400" eaLnBrk="0" fontAlgn="base" hangingPunct="0">
              <a:lnSpc>
                <a:spcPct val="90000"/>
              </a:lnSpc>
              <a:buSzPct val="100000"/>
              <a:buFont typeface="Wingdings" panose="05000000000000000000" pitchFamily="2" charset="2"/>
              <a:buChar char="ü"/>
              <a:tabLst>
                <a:tab pos="85725" algn="l"/>
              </a:tabLst>
              <a:defRPr/>
            </a:pPr>
            <a:r>
              <a:rPr lang="en-GB" sz="1400" dirty="0">
                <a:solidFill>
                  <a:schemeClr val="tx1">
                    <a:lumMod val="50000"/>
                  </a:schemeClr>
                </a:solidFill>
                <a:latin typeface="Futura Medium" pitchFamily="2" charset="0"/>
                <a:cs typeface="Times New Roman" charset="0"/>
              </a:rPr>
              <a:t>Develop SOP, if required.</a:t>
            </a:r>
            <a:endParaRPr lang="en-GB" sz="1800" dirty="0">
              <a:solidFill>
                <a:srgbClr val="EEECE1">
                  <a:lumMod val="50000"/>
                </a:srgbClr>
              </a:solidFill>
              <a:latin typeface="Futura Medium" panose="00000400000000000000" pitchFamily="2" charset="0"/>
            </a:endParaRPr>
          </a:p>
        </p:txBody>
      </p:sp>
      <p:sp>
        <p:nvSpPr>
          <p:cNvPr id="22" name="Text Placeholder 2"/>
          <p:cNvSpPr txBox="1">
            <a:spLocks/>
          </p:cNvSpPr>
          <p:nvPr/>
        </p:nvSpPr>
        <p:spPr>
          <a:xfrm>
            <a:off x="6384032" y="4941168"/>
            <a:ext cx="5807968" cy="1713139"/>
          </a:xfrm>
          <a:prstGeom prst="rect">
            <a:avLst/>
          </a:prstGeom>
          <a:ln>
            <a:solidFill>
              <a:schemeClr val="tx1">
                <a:lumMod val="75000"/>
              </a:schemeClr>
            </a:solidFill>
          </a:ln>
        </p:spPr>
        <p:txBody>
          <a:bodyPr/>
          <a:lstStyle/>
          <a:p>
            <a:pPr marL="95250" indent="-95250" defTabSz="914400" eaLnBrk="0" fontAlgn="base" hangingPunct="0">
              <a:lnSpc>
                <a:spcPct val="90000"/>
              </a:lnSpc>
              <a:buSzPct val="100000"/>
              <a:buFont typeface="Arial" pitchFamily="34" charset="0"/>
              <a:buChar char="•"/>
              <a:tabLst>
                <a:tab pos="85725" algn="l"/>
              </a:tabLst>
              <a:defRPr/>
            </a:pPr>
            <a:r>
              <a:rPr lang="en-GB" sz="1400" u="sng" dirty="0">
                <a:solidFill>
                  <a:schemeClr val="accent2">
                    <a:lumMod val="50000"/>
                  </a:schemeClr>
                </a:solidFill>
                <a:latin typeface="Futura Medium" pitchFamily="2" charset="0"/>
                <a:cs typeface="Times New Roman" charset="0"/>
              </a:rPr>
              <a:t>Project Sponsor</a:t>
            </a:r>
            <a:r>
              <a:rPr lang="en-GB" sz="1400" dirty="0">
                <a:solidFill>
                  <a:schemeClr val="tx1">
                    <a:lumMod val="50000"/>
                  </a:schemeClr>
                </a:solidFill>
                <a:latin typeface="Futura Medium" pitchFamily="2" charset="0"/>
                <a:cs typeface="Times New Roman" charset="0"/>
              </a:rPr>
              <a:t>: Oamen Christopher/Babatunde </a:t>
            </a:r>
            <a:r>
              <a:rPr lang="en-GB" sz="1400" dirty="0" err="1">
                <a:solidFill>
                  <a:schemeClr val="tx1">
                    <a:lumMod val="50000"/>
                  </a:schemeClr>
                </a:solidFill>
                <a:latin typeface="Futura Medium" pitchFamily="2" charset="0"/>
                <a:cs typeface="Times New Roman" charset="0"/>
              </a:rPr>
              <a:t>Alepaye</a:t>
            </a:r>
            <a:endParaRPr lang="en-GB" sz="1400" dirty="0">
              <a:solidFill>
                <a:schemeClr val="tx1">
                  <a:lumMod val="50000"/>
                </a:schemeClr>
              </a:solidFill>
              <a:latin typeface="Futura Medium" pitchFamily="2" charset="0"/>
              <a:cs typeface="Times New Roman" charset="0"/>
            </a:endParaRPr>
          </a:p>
          <a:p>
            <a:pPr marL="95250" indent="-95250" algn="just" defTabSz="914400" eaLnBrk="0" fontAlgn="base" hangingPunct="0">
              <a:lnSpc>
                <a:spcPct val="90000"/>
              </a:lnSpc>
              <a:buSzPct val="100000"/>
              <a:buFont typeface="Arial" pitchFamily="34" charset="0"/>
              <a:buChar char="•"/>
              <a:tabLst>
                <a:tab pos="85725" algn="l"/>
              </a:tabLst>
              <a:defRPr/>
            </a:pPr>
            <a:endParaRPr lang="en-GB" sz="1400" dirty="0">
              <a:solidFill>
                <a:schemeClr val="tx1">
                  <a:lumMod val="50000"/>
                </a:schemeClr>
              </a:solidFill>
              <a:latin typeface="Futura Medium" pitchFamily="2" charset="0"/>
              <a:cs typeface="Times New Roman" charset="0"/>
            </a:endParaRPr>
          </a:p>
          <a:p>
            <a:pPr marL="95250" lvl="0" indent="-95250" algn="just" defTabSz="914400" eaLnBrk="0" fontAlgn="base" hangingPunct="0">
              <a:lnSpc>
                <a:spcPct val="90000"/>
              </a:lnSpc>
              <a:buSzPct val="100000"/>
              <a:buFont typeface="Arial" pitchFamily="34" charset="0"/>
              <a:buChar char="•"/>
              <a:tabLst>
                <a:tab pos="85725" algn="l"/>
              </a:tabLst>
              <a:defRPr/>
            </a:pPr>
            <a:r>
              <a:rPr lang="en-GB" sz="1400" u="sng" dirty="0">
                <a:solidFill>
                  <a:schemeClr val="accent2">
                    <a:lumMod val="50000"/>
                  </a:schemeClr>
                </a:solidFill>
                <a:latin typeface="Futura Medium" pitchFamily="2" charset="0"/>
                <a:cs typeface="Times New Roman" charset="0"/>
              </a:rPr>
              <a:t>Implementation Lead</a:t>
            </a:r>
            <a:r>
              <a:rPr lang="en-GB" sz="1400" dirty="0">
                <a:solidFill>
                  <a:schemeClr val="tx1">
                    <a:lumMod val="50000"/>
                  </a:schemeClr>
                </a:solidFill>
                <a:latin typeface="Futura Medium" pitchFamily="2" charset="0"/>
                <a:cs typeface="Times New Roman" charset="0"/>
              </a:rPr>
              <a:t>: Washington Uwowa.</a:t>
            </a:r>
          </a:p>
          <a:p>
            <a:pPr lvl="0" algn="just" defTabSz="914400" eaLnBrk="0" fontAlgn="base" hangingPunct="0">
              <a:lnSpc>
                <a:spcPct val="90000"/>
              </a:lnSpc>
              <a:buSzPct val="100000"/>
              <a:tabLst>
                <a:tab pos="85725" algn="l"/>
              </a:tabLst>
              <a:defRPr/>
            </a:pPr>
            <a:endParaRPr lang="en-GB" sz="1400" dirty="0">
              <a:solidFill>
                <a:schemeClr val="tx1">
                  <a:lumMod val="50000"/>
                </a:schemeClr>
              </a:solidFill>
              <a:latin typeface="Futura Medium" pitchFamily="2" charset="0"/>
              <a:cs typeface="Times New Roman" charset="0"/>
            </a:endParaRPr>
          </a:p>
          <a:p>
            <a:pPr marL="95250" indent="-95250" algn="just" defTabSz="914400" eaLnBrk="0" fontAlgn="base" hangingPunct="0">
              <a:lnSpc>
                <a:spcPct val="90000"/>
              </a:lnSpc>
              <a:buSzPct val="100000"/>
              <a:buFont typeface="Arial" pitchFamily="34" charset="0"/>
              <a:buChar char="•"/>
              <a:tabLst>
                <a:tab pos="85725" algn="l"/>
              </a:tabLst>
              <a:defRPr/>
            </a:pPr>
            <a:r>
              <a:rPr lang="en-GB" sz="1400" u="sng" dirty="0">
                <a:solidFill>
                  <a:schemeClr val="accent2">
                    <a:lumMod val="50000"/>
                  </a:schemeClr>
                </a:solidFill>
                <a:latin typeface="Futura Medium" pitchFamily="2" charset="0"/>
                <a:cs typeface="Times New Roman" charset="0"/>
              </a:rPr>
              <a:t>Project Team</a:t>
            </a:r>
            <a:r>
              <a:rPr lang="en-GB" sz="1400" dirty="0">
                <a:solidFill>
                  <a:schemeClr val="tx1">
                    <a:lumMod val="50000"/>
                  </a:schemeClr>
                </a:solidFill>
                <a:latin typeface="Futura Medium" pitchFamily="2" charset="0"/>
                <a:cs typeface="Times New Roman" charset="0"/>
              </a:rPr>
              <a:t>: Olumide Adeyeri,  Onyenumoh E., Lambert O., Adewale Oladipupo  &amp; Akpan Nkereuwem.</a:t>
            </a:r>
          </a:p>
        </p:txBody>
      </p:sp>
      <p:sp>
        <p:nvSpPr>
          <p:cNvPr id="10" name="Text Placeholder 2"/>
          <p:cNvSpPr txBox="1">
            <a:spLocks/>
          </p:cNvSpPr>
          <p:nvPr/>
        </p:nvSpPr>
        <p:spPr>
          <a:xfrm>
            <a:off x="129118" y="4941168"/>
            <a:ext cx="6110898" cy="1713139"/>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GB" sz="1200" b="1" u="sng" dirty="0">
                <a:solidFill>
                  <a:srgbClr val="EEECE1">
                    <a:lumMod val="50000"/>
                  </a:srgbClr>
                </a:solidFill>
                <a:latin typeface="Futura Medium" panose="00000400000000000000" pitchFamily="2" charset="0"/>
              </a:rPr>
              <a:t>High-level Timeline:</a:t>
            </a:r>
            <a:endParaRPr lang="en-GB" sz="1200" dirty="0">
              <a:solidFill>
                <a:srgbClr val="EEECE1">
                  <a:lumMod val="50000"/>
                </a:srgbClr>
              </a:solidFill>
              <a:latin typeface="Futura Medium" panose="00000400000000000000" pitchFamily="2" charset="0"/>
            </a:endParaRPr>
          </a:p>
          <a:p>
            <a:pPr marL="171450" indent="-171450" defTabSz="914400">
              <a:buFont typeface="Wingdings" pitchFamily="2" charset="2"/>
              <a:buChar char="§"/>
              <a:defRPr/>
            </a:pPr>
            <a:r>
              <a:rPr lang="en-GB" sz="1200" dirty="0">
                <a:solidFill>
                  <a:srgbClr val="EEECE1">
                    <a:lumMod val="50000"/>
                  </a:srgbClr>
                </a:solidFill>
                <a:latin typeface="Futura Medium" panose="00000400000000000000" pitchFamily="2" charset="0"/>
              </a:rPr>
              <a:t>L0-L1: </a:t>
            </a:r>
            <a:r>
              <a:rPr lang="en-GB" sz="1200" dirty="0">
                <a:solidFill>
                  <a:schemeClr val="tx1">
                    <a:lumMod val="50000"/>
                  </a:schemeClr>
                </a:solidFill>
                <a:latin typeface="Futura Medium" pitchFamily="2" charset="0"/>
                <a:cs typeface="Times New Roman" charset="0"/>
              </a:rPr>
              <a:t>Seek approval for project initiation - 9</a:t>
            </a:r>
            <a:r>
              <a:rPr lang="en-GB" sz="1200" baseline="30000" dirty="0">
                <a:solidFill>
                  <a:schemeClr val="tx1">
                    <a:lumMod val="50000"/>
                  </a:schemeClr>
                </a:solidFill>
                <a:latin typeface="Futura Medium" pitchFamily="2" charset="0"/>
                <a:cs typeface="Times New Roman" charset="0"/>
              </a:rPr>
              <a:t>th</a:t>
            </a:r>
            <a:r>
              <a:rPr lang="en-GB" sz="1200" dirty="0">
                <a:solidFill>
                  <a:schemeClr val="tx1">
                    <a:lumMod val="50000"/>
                  </a:schemeClr>
                </a:solidFill>
                <a:latin typeface="Futura Medium" pitchFamily="2" charset="0"/>
                <a:cs typeface="Times New Roman" charset="0"/>
              </a:rPr>
              <a:t> October, 2018</a:t>
            </a:r>
          </a:p>
          <a:p>
            <a:pPr marL="171450" indent="-171450" defTabSz="914400">
              <a:buFont typeface="Wingdings" pitchFamily="2" charset="2"/>
              <a:buChar char="§"/>
              <a:defRPr/>
            </a:pPr>
            <a:r>
              <a:rPr lang="en-GB" sz="1200" dirty="0">
                <a:solidFill>
                  <a:srgbClr val="EEECE1">
                    <a:lumMod val="50000"/>
                  </a:srgbClr>
                </a:solidFill>
                <a:latin typeface="Futura Medium" panose="00000400000000000000" pitchFamily="2" charset="0"/>
              </a:rPr>
              <a:t>L2: </a:t>
            </a:r>
            <a:r>
              <a:rPr lang="en-GB" sz="1200" dirty="0">
                <a:solidFill>
                  <a:schemeClr val="tx1">
                    <a:lumMod val="50000"/>
                  </a:schemeClr>
                </a:solidFill>
                <a:latin typeface="Futura Medium" pitchFamily="2" charset="0"/>
                <a:cs typeface="Times New Roman" charset="0"/>
              </a:rPr>
              <a:t>Develop project scope &amp; cost - 25</a:t>
            </a:r>
            <a:r>
              <a:rPr lang="en-GB" sz="1200" baseline="30000" dirty="0">
                <a:solidFill>
                  <a:schemeClr val="tx1">
                    <a:lumMod val="50000"/>
                  </a:schemeClr>
                </a:solidFill>
                <a:latin typeface="Futura Medium" pitchFamily="2" charset="0"/>
                <a:cs typeface="Times New Roman" charset="0"/>
              </a:rPr>
              <a:t>th</a:t>
            </a:r>
            <a:r>
              <a:rPr lang="en-GB" sz="1200" dirty="0">
                <a:solidFill>
                  <a:schemeClr val="tx1">
                    <a:lumMod val="50000"/>
                  </a:schemeClr>
                </a:solidFill>
                <a:latin typeface="Futura Medium" pitchFamily="2" charset="0"/>
                <a:cs typeface="Times New Roman" charset="0"/>
              </a:rPr>
              <a:t> October, 2018</a:t>
            </a:r>
            <a:endParaRPr lang="en-GB" sz="1200" dirty="0">
              <a:solidFill>
                <a:srgbClr val="EEECE1">
                  <a:lumMod val="50000"/>
                </a:srgbClr>
              </a:solidFill>
              <a:latin typeface="Futura Medium" panose="00000400000000000000" pitchFamily="2" charset="0"/>
            </a:endParaRPr>
          </a:p>
          <a:p>
            <a:pPr marL="171450" indent="-171450" defTabSz="914400">
              <a:spcBef>
                <a:spcPts val="300"/>
              </a:spcBef>
              <a:buFont typeface="Wingdings" pitchFamily="2" charset="2"/>
              <a:buChar char="§"/>
              <a:defRPr/>
            </a:pPr>
            <a:r>
              <a:rPr lang="en-GB" sz="1200" dirty="0">
                <a:solidFill>
                  <a:srgbClr val="EEECE1">
                    <a:lumMod val="50000"/>
                  </a:srgbClr>
                </a:solidFill>
                <a:latin typeface="Futura Medium" panose="00000400000000000000" pitchFamily="2" charset="0"/>
              </a:rPr>
              <a:t>L3: </a:t>
            </a:r>
            <a:r>
              <a:rPr lang="en-GB" sz="1200" dirty="0">
                <a:solidFill>
                  <a:schemeClr val="tx1">
                    <a:lumMod val="50000"/>
                  </a:schemeClr>
                </a:solidFill>
                <a:latin typeface="Futura Medium" pitchFamily="2" charset="0"/>
                <a:cs typeface="Times New Roman" charset="0"/>
              </a:rPr>
              <a:t>Scope approval  - 28</a:t>
            </a:r>
            <a:r>
              <a:rPr lang="en-GB" sz="1200" baseline="30000" dirty="0">
                <a:solidFill>
                  <a:schemeClr val="tx1">
                    <a:lumMod val="50000"/>
                  </a:schemeClr>
                </a:solidFill>
                <a:latin typeface="Futura Medium" pitchFamily="2" charset="0"/>
                <a:cs typeface="Times New Roman" charset="0"/>
              </a:rPr>
              <a:t>th</a:t>
            </a:r>
            <a:r>
              <a:rPr lang="en-GB" sz="1200" dirty="0">
                <a:solidFill>
                  <a:schemeClr val="tx1">
                    <a:lumMod val="50000"/>
                  </a:schemeClr>
                </a:solidFill>
                <a:latin typeface="Futura Medium" pitchFamily="2" charset="0"/>
                <a:cs typeface="Times New Roman" charset="0"/>
              </a:rPr>
              <a:t> November, 2018</a:t>
            </a:r>
          </a:p>
          <a:p>
            <a:pPr marL="171450" lvl="0" indent="-171450" defTabSz="914400">
              <a:spcBef>
                <a:spcPts val="300"/>
              </a:spcBef>
              <a:buFont typeface="Wingdings" pitchFamily="2" charset="2"/>
              <a:buChar char="§"/>
              <a:defRPr/>
            </a:pPr>
            <a:r>
              <a:rPr lang="en-GB" sz="1200" dirty="0">
                <a:solidFill>
                  <a:srgbClr val="EEECE1">
                    <a:lumMod val="50000"/>
                  </a:srgbClr>
                </a:solidFill>
                <a:latin typeface="Futura Medium" panose="00000400000000000000" pitchFamily="2" charset="0"/>
              </a:rPr>
              <a:t>L4: </a:t>
            </a:r>
            <a:r>
              <a:rPr lang="en-GB" sz="1200" dirty="0">
                <a:solidFill>
                  <a:schemeClr val="tx1">
                    <a:lumMod val="50000"/>
                  </a:schemeClr>
                </a:solidFill>
                <a:latin typeface="Futura Medium" pitchFamily="2" charset="0"/>
                <a:cs typeface="Times New Roman" charset="0"/>
              </a:rPr>
              <a:t>Implement approved scope - 14</a:t>
            </a:r>
            <a:r>
              <a:rPr lang="en-GB" sz="1200" baseline="30000" dirty="0">
                <a:solidFill>
                  <a:schemeClr val="tx1">
                    <a:lumMod val="50000"/>
                  </a:schemeClr>
                </a:solidFill>
                <a:latin typeface="Futura Medium" pitchFamily="2" charset="0"/>
                <a:cs typeface="Times New Roman" charset="0"/>
              </a:rPr>
              <a:t>th</a:t>
            </a:r>
            <a:r>
              <a:rPr lang="en-GB" sz="1200" dirty="0">
                <a:solidFill>
                  <a:schemeClr val="tx1">
                    <a:lumMod val="50000"/>
                  </a:schemeClr>
                </a:solidFill>
                <a:latin typeface="Futura Medium" pitchFamily="2" charset="0"/>
                <a:cs typeface="Times New Roman" charset="0"/>
              </a:rPr>
              <a:t> December, 2018</a:t>
            </a:r>
          </a:p>
          <a:p>
            <a:pPr marL="171450" lvl="0" indent="-171450" defTabSz="914400">
              <a:spcBef>
                <a:spcPts val="300"/>
              </a:spcBef>
              <a:buFont typeface="Wingdings" pitchFamily="2" charset="2"/>
              <a:buChar char="§"/>
              <a:defRPr/>
            </a:pPr>
            <a:r>
              <a:rPr lang="en-US" sz="1200" dirty="0">
                <a:solidFill>
                  <a:srgbClr val="EEECE1">
                    <a:lumMod val="50000"/>
                  </a:srgbClr>
                </a:solidFill>
                <a:latin typeface="Futura Medium" panose="00000400000000000000" pitchFamily="2" charset="0"/>
              </a:rPr>
              <a:t>L5: </a:t>
            </a:r>
            <a:r>
              <a:rPr lang="en-GB" sz="1200" dirty="0">
                <a:solidFill>
                  <a:schemeClr val="tx1">
                    <a:lumMod val="50000"/>
                  </a:schemeClr>
                </a:solidFill>
                <a:latin typeface="Futura Medium" pitchFamily="2" charset="0"/>
                <a:cs typeface="Times New Roman" charset="0"/>
              </a:rPr>
              <a:t>Monitor and track improvement in SGF and RF 20</a:t>
            </a:r>
            <a:r>
              <a:rPr lang="en-GB" sz="1200" baseline="30000" dirty="0">
                <a:solidFill>
                  <a:schemeClr val="tx1">
                    <a:lumMod val="50000"/>
                  </a:schemeClr>
                </a:solidFill>
                <a:latin typeface="Futura Medium" pitchFamily="2" charset="0"/>
                <a:cs typeface="Times New Roman" charset="0"/>
              </a:rPr>
              <a:t>th</a:t>
            </a:r>
            <a:r>
              <a:rPr lang="en-GB" sz="1200" dirty="0">
                <a:solidFill>
                  <a:schemeClr val="tx1">
                    <a:lumMod val="50000"/>
                  </a:schemeClr>
                </a:solidFill>
                <a:latin typeface="Futura Medium" pitchFamily="2" charset="0"/>
                <a:cs typeface="Times New Roman" charset="0"/>
              </a:rPr>
              <a:t> Jan, 2019</a:t>
            </a:r>
            <a:endParaRPr lang="en-US" sz="1200" dirty="0">
              <a:solidFill>
                <a:srgbClr val="EEECE1">
                  <a:lumMod val="50000"/>
                </a:srgbClr>
              </a:solidFill>
              <a:latin typeface="Futura Medium" panose="00000400000000000000" pitchFamily="2" charset="0"/>
            </a:endParaRPr>
          </a:p>
          <a:p>
            <a:pPr marL="171450" indent="-171450" defTabSz="914400">
              <a:spcBef>
                <a:spcPts val="300"/>
              </a:spcBef>
              <a:buFont typeface="Wingdings" pitchFamily="2" charset="2"/>
              <a:buChar char="§"/>
              <a:defRPr/>
            </a:pPr>
            <a:r>
              <a:rPr lang="en-US" sz="1200" dirty="0">
                <a:solidFill>
                  <a:srgbClr val="EEECE1">
                    <a:lumMod val="50000"/>
                  </a:srgbClr>
                </a:solidFill>
                <a:latin typeface="Futura Medium" panose="00000400000000000000" pitchFamily="2" charset="0"/>
              </a:rPr>
              <a:t>Initiative End : </a:t>
            </a:r>
            <a:r>
              <a:rPr lang="en-US" sz="1200" dirty="0">
                <a:solidFill>
                  <a:schemeClr val="tx1">
                    <a:lumMod val="50000"/>
                  </a:schemeClr>
                </a:solidFill>
                <a:latin typeface="Futura Medium" pitchFamily="2" charset="0"/>
                <a:cs typeface="Times New Roman" charset="0"/>
              </a:rPr>
              <a:t>5</a:t>
            </a:r>
            <a:r>
              <a:rPr lang="en-US" sz="1200" baseline="30000" dirty="0">
                <a:solidFill>
                  <a:schemeClr val="tx1">
                    <a:lumMod val="50000"/>
                  </a:schemeClr>
                </a:solidFill>
                <a:latin typeface="Futura Medium" pitchFamily="2" charset="0"/>
                <a:cs typeface="Times New Roman" charset="0"/>
              </a:rPr>
              <a:t>th</a:t>
            </a:r>
            <a:r>
              <a:rPr lang="en-US" sz="1200" dirty="0">
                <a:solidFill>
                  <a:schemeClr val="tx1">
                    <a:lumMod val="50000"/>
                  </a:schemeClr>
                </a:solidFill>
                <a:latin typeface="Futura Medium" pitchFamily="2" charset="0"/>
                <a:cs typeface="Times New Roman" charset="0"/>
              </a:rPr>
              <a:t> February, 2019</a:t>
            </a:r>
            <a:endParaRPr lang="en-GB" sz="1200" dirty="0">
              <a:solidFill>
                <a:schemeClr val="tx1">
                  <a:lumMod val="50000"/>
                </a:schemeClr>
              </a:solidFill>
              <a:latin typeface="Futura Medium" pitchFamily="2" charset="0"/>
              <a:cs typeface="Times New Roman" charset="0"/>
            </a:endParaRPr>
          </a:p>
          <a:p>
            <a:pPr algn="just" defTabSz="914400">
              <a:spcBef>
                <a:spcPts val="200"/>
              </a:spcBef>
              <a:spcAft>
                <a:spcPts val="200"/>
              </a:spcAft>
              <a:buClr>
                <a:srgbClr val="9BBB59">
                  <a:lumMod val="50000"/>
                </a:srgbClr>
              </a:buClr>
              <a:buSzPct val="125000"/>
              <a:defRPr/>
            </a:pPr>
            <a:endParaRPr lang="en-US" sz="1800" dirty="0">
              <a:solidFill>
                <a:srgbClr val="EEECE1">
                  <a:lumMod val="50000"/>
                </a:srgbClr>
              </a:solidFill>
              <a:latin typeface="Futura Medium" panose="00000400000000000000" pitchFamily="2" charset="0"/>
            </a:endParaRPr>
          </a:p>
        </p:txBody>
      </p:sp>
      <p:sp>
        <p:nvSpPr>
          <p:cNvPr id="12" name="Text Placeholder 2"/>
          <p:cNvSpPr txBox="1">
            <a:spLocks/>
          </p:cNvSpPr>
          <p:nvPr/>
        </p:nvSpPr>
        <p:spPr>
          <a:xfrm>
            <a:off x="129118" y="2267425"/>
            <a:ext cx="3956049" cy="2357998"/>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US" sz="1200" b="1" u="sng" dirty="0">
                <a:solidFill>
                  <a:srgbClr val="EEECE1">
                    <a:lumMod val="50000"/>
                  </a:srgbClr>
                </a:solidFill>
                <a:latin typeface="Futura Medium" panose="00000400000000000000" pitchFamily="2" charset="0"/>
              </a:rPr>
              <a:t>Potential Benefits:</a:t>
            </a:r>
          </a:p>
          <a:p>
            <a:pPr marL="0" lvl="1">
              <a:spcAft>
                <a:spcPts val="300"/>
              </a:spcAft>
              <a:buFont typeface="Wingdings" pitchFamily="2" charset="2"/>
              <a:buChar char="§"/>
            </a:pPr>
            <a:r>
              <a:rPr lang="en-US" sz="1100" dirty="0">
                <a:solidFill>
                  <a:schemeClr val="tx1">
                    <a:lumMod val="50000"/>
                  </a:schemeClr>
                </a:solidFill>
                <a:latin typeface="Futura Medium" pitchFamily="2" charset="0"/>
                <a:cs typeface="Times New Roman" charset="0"/>
              </a:rPr>
              <a:t> </a:t>
            </a:r>
            <a:r>
              <a:rPr lang="en-US" sz="1400" dirty="0">
                <a:solidFill>
                  <a:schemeClr val="tx1">
                    <a:lumMod val="50000"/>
                  </a:schemeClr>
                </a:solidFill>
                <a:latin typeface="Futura Medium" pitchFamily="2" charset="0"/>
                <a:cs typeface="Times New Roman" charset="0"/>
              </a:rPr>
              <a:t>Reduction of Unsafe Conditions.</a:t>
            </a:r>
          </a:p>
          <a:p>
            <a:pPr marL="0" lvl="1">
              <a:spcAft>
                <a:spcPts val="300"/>
              </a:spcAft>
              <a:buFont typeface="Wingdings" pitchFamily="2" charset="2"/>
              <a:buChar char="§"/>
            </a:pPr>
            <a:r>
              <a:rPr lang="en-US" sz="1400" dirty="0">
                <a:solidFill>
                  <a:schemeClr val="tx1">
                    <a:lumMod val="50000"/>
                  </a:schemeClr>
                </a:solidFill>
                <a:latin typeface="Futura Medium" pitchFamily="2" charset="0"/>
                <a:cs typeface="Times New Roman" charset="0"/>
              </a:rPr>
              <a:t> Improve Productive Work Time.</a:t>
            </a:r>
          </a:p>
          <a:p>
            <a:pPr marL="0" lvl="1">
              <a:spcAft>
                <a:spcPts val="300"/>
              </a:spcAft>
              <a:buFont typeface="Wingdings" pitchFamily="2" charset="2"/>
              <a:buChar char="§"/>
            </a:pPr>
            <a:r>
              <a:rPr lang="en-US" sz="1400" dirty="0">
                <a:solidFill>
                  <a:schemeClr val="tx1">
                    <a:lumMod val="50000"/>
                  </a:schemeClr>
                </a:solidFill>
                <a:latin typeface="Futura Medium" pitchFamily="2" charset="0"/>
                <a:cs typeface="Times New Roman" charset="0"/>
              </a:rPr>
              <a:t>Reduced stress on Personnel.</a:t>
            </a:r>
          </a:p>
          <a:p>
            <a:pPr marL="0" lvl="1">
              <a:spcAft>
                <a:spcPts val="300"/>
              </a:spcAft>
              <a:buFont typeface="Wingdings" pitchFamily="2" charset="2"/>
              <a:buChar char="§"/>
            </a:pPr>
            <a:r>
              <a:rPr lang="en-US" sz="1400" dirty="0">
                <a:solidFill>
                  <a:schemeClr val="tx1">
                    <a:lumMod val="50000"/>
                  </a:schemeClr>
                </a:solidFill>
                <a:latin typeface="Futura Medium" pitchFamily="2" charset="0"/>
                <a:cs typeface="Times New Roman" charset="0"/>
              </a:rPr>
              <a:t>Reduction of Equipment Over-heating related failures</a:t>
            </a:r>
            <a:r>
              <a:rPr lang="en-US" sz="1100" dirty="0">
                <a:solidFill>
                  <a:schemeClr val="tx1">
                    <a:lumMod val="50000"/>
                  </a:schemeClr>
                </a:solidFill>
                <a:latin typeface="Futura Medium" pitchFamily="2" charset="0"/>
                <a:cs typeface="Times New Roman" charset="0"/>
              </a:rPr>
              <a:t>.</a:t>
            </a:r>
          </a:p>
          <a:p>
            <a:pPr algn="just" defTabSz="914400">
              <a:spcAft>
                <a:spcPts val="500"/>
              </a:spcAft>
              <a:defRPr/>
            </a:pPr>
            <a:endParaRPr lang="en-GB" sz="1200" dirty="0">
              <a:solidFill>
                <a:srgbClr val="EEECE1">
                  <a:lumMod val="50000"/>
                </a:srgbClr>
              </a:solidFill>
              <a:latin typeface="Futura Medium" panose="00000400000000000000" pitchFamily="2" charset="0"/>
            </a:endParaRPr>
          </a:p>
        </p:txBody>
      </p:sp>
      <p:sp>
        <p:nvSpPr>
          <p:cNvPr id="3" name="TextBox 2"/>
          <p:cNvSpPr txBox="1"/>
          <p:nvPr/>
        </p:nvSpPr>
        <p:spPr>
          <a:xfrm>
            <a:off x="10186142" y="0"/>
            <a:ext cx="1836528" cy="369332"/>
          </a:xfrm>
          <a:prstGeom prst="rect">
            <a:avLst/>
          </a:prstGeom>
          <a:solidFill>
            <a:srgbClr val="FFC000"/>
          </a:solidFill>
        </p:spPr>
        <p:txBody>
          <a:bodyPr wrap="none" rtlCol="0">
            <a:spAutoFit/>
          </a:bodyPr>
          <a:lstStyle/>
          <a:p>
            <a:pPr defTabSz="914400"/>
            <a:r>
              <a:rPr lang="en-US" sz="1800" dirty="0">
                <a:solidFill>
                  <a:prstClr val="black"/>
                </a:solidFill>
                <a:latin typeface="Futura Medium" panose="00000400000000000000" pitchFamily="2" charset="0"/>
              </a:rPr>
              <a:t>Charter Template</a:t>
            </a:r>
          </a:p>
        </p:txBody>
      </p:sp>
      <p:sp>
        <p:nvSpPr>
          <p:cNvPr id="6" name="TextBox 5"/>
          <p:cNvSpPr txBox="1"/>
          <p:nvPr/>
        </p:nvSpPr>
        <p:spPr>
          <a:xfrm>
            <a:off x="9116486" y="2248845"/>
            <a:ext cx="2891366" cy="2358594"/>
          </a:xfrm>
          <a:prstGeom prst="rect">
            <a:avLst/>
          </a:prstGeom>
          <a:noFill/>
          <a:ln>
            <a:solidFill>
              <a:schemeClr val="tx1"/>
            </a:solidFill>
          </a:ln>
        </p:spPr>
        <p:txBody>
          <a:bodyPr wrap="square" rtlCol="0">
            <a:spAutoFit/>
          </a:bodyPr>
          <a:lstStyle/>
          <a:p>
            <a:pPr algn="just" defTabSz="914400">
              <a:spcAft>
                <a:spcPts val="500"/>
              </a:spcAft>
              <a:defRPr/>
            </a:pPr>
            <a:r>
              <a:rPr lang="en-US" sz="1200" b="1" u="sng" dirty="0">
                <a:solidFill>
                  <a:srgbClr val="EEECE1">
                    <a:lumMod val="50000"/>
                  </a:srgbClr>
                </a:solidFill>
                <a:latin typeface="Futura Medium" panose="00000400000000000000" pitchFamily="2" charset="0"/>
              </a:rPr>
              <a:t>Critical Success Factors:</a:t>
            </a:r>
            <a:endParaRPr lang="en-GB" sz="1200" dirty="0">
              <a:solidFill>
                <a:srgbClr val="EEECE1">
                  <a:lumMod val="50000"/>
                </a:srgbClr>
              </a:solidFill>
              <a:latin typeface="Futura Medium" panose="00000400000000000000" pitchFamily="2" charset="0"/>
            </a:endParaRPr>
          </a:p>
          <a:p>
            <a:pPr marL="95250" lvl="0" indent="-95250" algn="just" defTabSz="914400" eaLnBrk="0" fontAlgn="base" hangingPunct="0">
              <a:lnSpc>
                <a:spcPct val="90000"/>
              </a:lnSpc>
              <a:buSzPct val="100000"/>
              <a:buFont typeface="Arial" pitchFamily="34" charset="0"/>
              <a:buChar char="•"/>
              <a:tabLst>
                <a:tab pos="85725" algn="l"/>
              </a:tabLst>
              <a:defRPr/>
            </a:pPr>
            <a:r>
              <a:rPr lang="en-US" sz="1400" dirty="0">
                <a:solidFill>
                  <a:schemeClr val="tx1">
                    <a:lumMod val="50000"/>
                  </a:schemeClr>
                </a:solidFill>
                <a:latin typeface="Futura Medium" pitchFamily="2" charset="0"/>
                <a:cs typeface="Times New Roman" charset="0"/>
              </a:rPr>
              <a:t>Support from Leadership</a:t>
            </a:r>
          </a:p>
          <a:p>
            <a:pPr marL="95250" lvl="0" indent="-95250" algn="just" defTabSz="914400" eaLnBrk="0" fontAlgn="base" hangingPunct="0">
              <a:lnSpc>
                <a:spcPct val="90000"/>
              </a:lnSpc>
              <a:buSzPct val="100000"/>
              <a:buFont typeface="Arial" pitchFamily="34" charset="0"/>
              <a:buChar char="•"/>
              <a:tabLst>
                <a:tab pos="85725" algn="l"/>
              </a:tabLst>
              <a:defRPr/>
            </a:pPr>
            <a:r>
              <a:rPr lang="en-US" sz="1400" dirty="0">
                <a:solidFill>
                  <a:schemeClr val="tx1">
                    <a:lumMod val="50000"/>
                  </a:schemeClr>
                </a:solidFill>
                <a:latin typeface="Futura Medium" pitchFamily="2" charset="0"/>
                <a:cs typeface="Times New Roman" charset="0"/>
              </a:rPr>
              <a:t>Budget Availability</a:t>
            </a:r>
          </a:p>
          <a:p>
            <a:pPr lvl="0" algn="just" defTabSz="914400" eaLnBrk="0" fontAlgn="base" hangingPunct="0">
              <a:lnSpc>
                <a:spcPct val="90000"/>
              </a:lnSpc>
              <a:buSzPct val="100000"/>
              <a:tabLst>
                <a:tab pos="85725" algn="l"/>
              </a:tabLst>
              <a:defRPr/>
            </a:pPr>
            <a:endParaRPr lang="en-GB" sz="1100" dirty="0">
              <a:solidFill>
                <a:schemeClr val="tx1">
                  <a:lumMod val="50000"/>
                </a:schemeClr>
              </a:solidFill>
              <a:latin typeface="Futura Medium" pitchFamily="2" charset="0"/>
              <a:cs typeface="Times New Roman" charset="0"/>
            </a:endParaRPr>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p:txBody>
      </p:sp>
    </p:spTree>
    <p:extLst>
      <p:ext uri="{BB962C8B-B14F-4D97-AF65-F5344CB8AC3E}">
        <p14:creationId xmlns:p14="http://schemas.microsoft.com/office/powerpoint/2010/main" val="3405708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2" y="152400"/>
            <a:ext cx="11171239" cy="385762"/>
          </a:xfrm>
        </p:spPr>
        <p:txBody>
          <a:bodyPr>
            <a:noAutofit/>
          </a:bodyPr>
          <a:lstStyle/>
          <a:p>
            <a:r>
              <a:rPr lang="en-CA" sz="2800" dirty="0">
                <a:latin typeface="Futura Medium" panose="00000400000000000000" pitchFamily="2" charset="0"/>
              </a:rPr>
              <a:t>L1 – L5 Gates</a:t>
            </a:r>
          </a:p>
        </p:txBody>
      </p:sp>
      <p:sp>
        <p:nvSpPr>
          <p:cNvPr id="4" name="Slide Number Placeholder 3"/>
          <p:cNvSpPr>
            <a:spLocks noGrp="1"/>
          </p:cNvSpPr>
          <p:nvPr>
            <p:ph type="sldNum" sz="quarter" idx="12"/>
          </p:nvPr>
        </p:nvSpPr>
        <p:spPr/>
        <p:txBody>
          <a:bodyPr/>
          <a:lstStyle/>
          <a:p>
            <a:fld id="{D32BAE6A-B452-4007-8177-56DD051636F9}" type="slidenum">
              <a:rPr lang="en-GB">
                <a:solidFill>
                  <a:prstClr val="black">
                    <a:tint val="75000"/>
                  </a:prstClr>
                </a:solidFill>
              </a:rPr>
              <a:pPr/>
              <a:t>2</a:t>
            </a:fld>
            <a:endParaRPr lang="en-GB" dirty="0">
              <a:solidFill>
                <a:prstClr val="black">
                  <a:tint val="75000"/>
                </a:prstClr>
              </a:solidFill>
            </a:endParaRPr>
          </a:p>
        </p:txBody>
      </p:sp>
      <p:pic>
        <p:nvPicPr>
          <p:cNvPr id="206850" name="Picture 1"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503056"/>
            <a:ext cx="10769600" cy="6135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48723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5090&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13&quot;&gt;&lt;elem m_fUsage=&quot;3.49063974154627576496E+00&quot;&gt;&lt;m_msothmcolidx val=&quot;0&quot;/&gt;&lt;m_rgb r=&quot;00&quot; g=&quot;70&quot; b=&quot;F9&quot;/&gt;&lt;m_nBrightness val=&quot;0&quot;/&gt;&lt;/elem&gt;&lt;elem m_fUsage=&quot;1.77914565010000025325E+00&quot;&gt;&lt;m_msothmcolidx val=&quot;0&quot;/&gt;&lt;m_rgb r=&quot;48&quot; g=&quot;FF&quot; b=&quot;A4&quot;/&gt;&lt;m_nBrightness val=&quot;0&quot;/&gt;&lt;/elem&gt;&lt;elem m_fUsage=&quot;8.65717389000000170363E-01&quot;&gt;&lt;m_msothmcolidx val=&quot;0&quot;/&gt;&lt;m_rgb r=&quot;EB&quot; g=&quot;6D&quot; b=&quot;71&quot;/&gt;&lt;m_nBrightness val=&quot;0&quot;/&gt;&lt;/elem&gt;&lt;elem m_fUsage=&quot;7.96381132094649113462E-01&quot;&gt;&lt;m_msothmcolidx val=&quot;0&quot;/&gt;&lt;m_rgb r=&quot;3C&quot; g=&quot;FF&quot; b=&quot;9D&quot;/&gt;&lt;m_nBrightness val=&quot;0&quot;/&gt;&lt;/elem&gt;&lt;elem m_fUsage=&quot;5.31441000000000163261E-01&quot;&gt;&lt;m_msothmcolidx val=&quot;0&quot;/&gt;&lt;m_rgb r=&quot;F1&quot; g=&quot;96&quot; b=&quot;98&quot;/&gt;&lt;m_nBrightness val=&quot;0&quot;/&gt;&lt;/elem&gt;&lt;elem m_fUsage=&quot;4.09016571849008470085E-01&quot;&gt;&lt;m_msothmcolidx val=&quot;0&quot;/&gt;&lt;m_rgb r=&quot;1C&quot; g=&quot;83&quot; b=&quot;F4&quot;/&gt;&lt;m_nBrightness val=&quot;0&quot;/&gt;&lt;/elem&gt;&lt;elem m_fUsage=&quot;3.13810596090000171188E-01&quot;&gt;&lt;m_msothmcolidx val=&quot;0&quot;/&gt;&lt;m_rgb r=&quot;B7&quot; g=&quot;FF&quot; b=&quot;DB&quot;/&gt;&lt;m_nBrightness val=&quot;0&quot;/&gt;&lt;/elem&gt;&lt;elem m_fUsage=&quot;2.82429536481000165171E-01&quot;&gt;&lt;m_msothmcolidx val=&quot;0&quot;/&gt;&lt;m_rgb r=&quot;F5&quot; g=&quot;B8&quot; b=&quot;B9&quot;/&gt;&lt;m_nBrightness val=&quot;0&quot;/&gt;&lt;/elem&gt;&lt;elem m_fUsage=&quot;2.71671289887568501165E-01&quot;&gt;&lt;m_msothmcolidx val=&quot;0&quot;/&gt;&lt;m_rgb r=&quot;7B&quot; g=&quot;1C&quot; b=&quot;93&quot;/&gt;&lt;m_nBrightness val=&quot;0&quot;/&gt;&lt;/elem&gt;&lt;elem m_fUsage=&quot;2.54186582832900132001E-01&quot;&gt;&lt;m_msothmcolidx val=&quot;0&quot;/&gt;&lt;m_rgb r=&quot;F8&quot; g=&quot;C2&quot; b=&quot;C4&quot;/&gt;&lt;m_nBrightness val=&quot;0&quot;/&gt;&lt;/elem&gt;&lt;elem m_fUsage=&quot;2.19903489437288629516E-01&quot;&gt;&lt;m_msothmcolidx val=&quot;0&quot;/&gt;&lt;m_rgb r=&quot;FD&quot; g=&quot;E4&quot; b=&quot;71&quot;/&gt;&lt;m_nBrightness val=&quot;0&quot;/&gt;&lt;/elem&gt;&lt;elem m_fUsage=&quot;2.16167060738324673386E-01&quot;&gt;&lt;m_msothmcolidx val=&quot;0&quot;/&gt;&lt;m_rgb r=&quot;FE&quot; g=&quot;F5&quot; b=&quot;CD&quot;/&gt;&lt;m_nBrightness val=&quot;0&quot;/&gt;&lt;/elem&gt;&lt;elem m_fUsage=&quot;9.84770902183611934744E-02&quot;&gt;&lt;m_msothmcolidx val=&quot;0&quot;/&gt;&lt;m_rgb r=&quot;09&quot; g=&quot;5E&quot; b=&quot;BB&quot;/&gt;&lt;m_nBrightness val=&quot;0&quot;/&gt;&lt;/elem&gt;&lt;/m_vecMRU&gt;&lt;/m_mruColor&gt;&lt;m_eweekdayFirstOfWeek val=&quot;2&quot;/&gt;&lt;m_eweekdayFirstOfWorkweek val=&quot;2&quot;/&gt;&lt;m_eweekdayFirstOfWeekend val=&quot;7&quot;/&gt;&lt;/CPresentation&gt;&lt;/root&gt;"/>
  <p:tag name="THINKCELLUNDODONOTDELETE" val="0"/>
</p:tagLst>
</file>

<file path=ppt/theme/theme1.xml><?xml version="1.0" encoding="utf-8"?>
<a:theme xmlns:a="http://schemas.openxmlformats.org/drawingml/2006/main" name="Office Them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b825fa5-af54-4335-b151-dd488e90f27d">
      <Value>11</Value>
      <Value>10</Value>
      <Value>9</Value>
      <Value>8</Value>
      <Value>7</Value>
      <Value>6</Value>
      <Value>5</Value>
      <Value>4</Value>
      <Value>3</Value>
      <Value>2</Value>
      <Value>1</Value>
    </TaxCatchAll>
    <_dlc_DocId xmlns="db825fa5-af54-4335-b151-dd488e90f27d">AFFAA0846-990998612-79839</_dlc_DocId>
    <_dlc_DocIdUrl xmlns="db825fa5-af54-4335-b151-dd488e90f27d">
      <Url>https://nga001-sp.shell.com/sites/AFFAA0846/_layouts/15/DocIdRedir.aspx?ID=AFFAA0846-990998612-79839</Url>
      <Description>AFFAA0846-990998612-79839</Description>
    </_dlc_DocIdUrl>
    <LikesCount xmlns="http://schemas.microsoft.com/sharepoint/v3" xsi:nil="true"/>
    <Ratings xmlns="http://schemas.microsoft.com/sharepoint/v3" xsi:nil="true"/>
    <LikedBy xmlns="http://schemas.microsoft.com/sharepoint/v3">
      <UserInfo>
        <DisplayName/>
        <AccountId xsi:nil="true"/>
        <AccountType/>
      </UserInfo>
    </LikedBy>
    <_dlc_DocIdPersistId xmlns="db825fa5-af54-4335-b151-dd488e90f27d" xsi:nil="true"/>
    <RatedBy xmlns="http://schemas.microsoft.com/sharepoint/v3">
      <UserInfo>
        <DisplayName/>
        <AccountId xsi:nil="true"/>
        <AccountType/>
      </UserInfo>
    </RatedBy>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C28570F9EA7CA543A2AE494C43545AF4" ma:contentTypeVersion="84" ma:contentTypeDescription="Create a new document." ma:contentTypeScope="" ma:versionID="9b9cc21949c1b6a47ba8f0ea3d68fb8d">
  <xsd:schema xmlns:xsd="http://www.w3.org/2001/XMLSchema" xmlns:xs="http://www.w3.org/2001/XMLSchema" xmlns:p="http://schemas.microsoft.com/office/2006/metadata/properties" xmlns:ns1="http://schemas.microsoft.com/sharepoint/v3" xmlns:ns2="db825fa5-af54-4335-b151-dd488e90f27d" targetNamespace="http://schemas.microsoft.com/office/2006/metadata/properties" ma:root="true" ma:fieldsID="780fe1623f4ab6291786bbf01b80f603" ns1:_="" ns2:_="">
    <xsd:import namespace="http://schemas.microsoft.com/sharepoint/v3"/>
    <xsd:import namespace="db825fa5-af54-4335-b151-dd488e90f27d"/>
    <xsd:element name="properties">
      <xsd:complexType>
        <xsd:sequence>
          <xsd:element name="documentManagement">
            <xsd:complexType>
              <xsd:all>
                <xsd:element ref="ns1:AverageRating" minOccurs="0"/>
                <xsd:element ref="ns1:RatingCount" minOccurs="0"/>
                <xsd:element ref="ns1:RatedBy" minOccurs="0"/>
                <xsd:element ref="ns1:Ratings" minOccurs="0"/>
                <xsd:element ref="ns1:LikesCount" minOccurs="0"/>
                <xsd:element ref="ns1:LikedBy" minOccurs="0"/>
                <xsd:element ref="ns2:_dlc_DocIdUrl" minOccurs="0"/>
                <xsd:element ref="ns2:_dlc_DocId" minOccurs="0"/>
                <xsd:element ref="ns2:_dlc_DocIdPersistId"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4" nillable="true" ma:displayName="Rating (0-5)" ma:decimals="2" ma:description="Average value of all the ratings that have been submitted" ma:internalName="AverageRating" ma:readOnly="true">
      <xsd:simpleType>
        <xsd:restriction base="dms:Number"/>
      </xsd:simpleType>
    </xsd:element>
    <xsd:element name="RatingCount" ma:index="5" nillable="true" ma:displayName="Number of Ratings" ma:decimals="0" ma:description="Number of ratings submitted" ma:internalName="RatingCount" ma:readOnly="true">
      <xsd:simpleType>
        <xsd:restriction base="dms:Number"/>
      </xsd:simpleType>
    </xsd:element>
    <xsd:element name="RatedBy" ma:index="6"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7" nillable="true" ma:displayName="User ratings" ma:description="User ratings for the item" ma:hidden="true" ma:internalName="Ratings">
      <xsd:simpleType>
        <xsd:restriction base="dms:Note"/>
      </xsd:simpleType>
    </xsd:element>
    <xsd:element name="LikesCount" ma:index="8" nillable="true" ma:displayName="Number of Likes" ma:internalName="LikesCount">
      <xsd:simpleType>
        <xsd:restriction base="dms:Unknown"/>
      </xsd:simpleType>
    </xsd:element>
    <xsd:element name="LikedBy" ma:index="9"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b825fa5-af54-4335-b151-dd488e90f27d" elementFormDefault="qualified">
    <xsd:import namespace="http://schemas.microsoft.com/office/2006/documentManagement/types"/>
    <xsd:import namespace="http://schemas.microsoft.com/office/infopath/2007/PartnerControls"/>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11" nillable="true" ma:displayName="Document ID Value" ma:description="The value of the document ID assigned to this item." ma:internalName="_dlc_DocId" ma:readOnly="true">
      <xsd:simpleType>
        <xsd:restriction base="dms:Text"/>
      </xsd:simpleType>
    </xsd:element>
    <xsd:element name="_dlc_DocIdPersistId" ma:index="12" nillable="true" ma:displayName="Persist ID" ma:description="Keep ID on add." ma:hidden="true" ma:internalName="_dlc_DocIdPersistId" ma:readOnly="false">
      <xsd:simpleType>
        <xsd:restriction base="dms:Boolean"/>
      </xsd:simpleType>
    </xsd:element>
    <xsd:element name="TaxCatchAll" ma:index="17" nillable="true" ma:displayName="Taxonomy Catch All Column" ma:hidden="true" ma:list="{4c33ddab-7239-4e53-9737-5a989be56446}" ma:internalName="TaxCatchAll" ma:showField="CatchAllData" ma:web="db825fa5-af54-4335-b151-dd488e90f27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3"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935130-F568-4ED8-8CFF-C3E2D0F15BA6}">
  <ds:schemaRefs>
    <ds:schemaRef ds:uri="http://schemas.microsoft.com/sharepoint/events"/>
  </ds:schemaRefs>
</ds:datastoreItem>
</file>

<file path=customXml/itemProps2.xml><?xml version="1.0" encoding="utf-8"?>
<ds:datastoreItem xmlns:ds="http://schemas.openxmlformats.org/officeDocument/2006/customXml" ds:itemID="{13150139-8E0C-4913-8379-71D796A0C78C}">
  <ds:schemaRefs>
    <ds:schemaRef ds:uri="http://schemas.microsoft.com/sharepoint/v3/contenttype/forms"/>
  </ds:schemaRefs>
</ds:datastoreItem>
</file>

<file path=customXml/itemProps3.xml><?xml version="1.0" encoding="utf-8"?>
<ds:datastoreItem xmlns:ds="http://schemas.openxmlformats.org/officeDocument/2006/customXml" ds:itemID="{5CE597B9-F879-40F4-9968-CD98FBF742AC}">
  <ds:schemaRefs>
    <ds:schemaRef ds:uri="http://schemas.microsoft.com/office/infopath/2007/PartnerControls"/>
    <ds:schemaRef ds:uri="http://schemas.microsoft.com/office/2006/documentManagement/types"/>
    <ds:schemaRef ds:uri="db825fa5-af54-4335-b151-dd488e90f27d"/>
    <ds:schemaRef ds:uri="http://purl.org/dc/elements/1.1/"/>
    <ds:schemaRef ds:uri="http://www.w3.org/XML/1998/namespace"/>
    <ds:schemaRef ds:uri="http://schemas.microsoft.com/office/2006/metadata/properties"/>
    <ds:schemaRef ds:uri="http://schemas.microsoft.com/sharepoint/v3"/>
    <ds:schemaRef ds:uri="http://purl.org/dc/dcmitype/"/>
    <ds:schemaRef ds:uri="http://schemas.openxmlformats.org/package/2006/metadata/core-properties"/>
    <ds:schemaRef ds:uri="http://purl.org/dc/terms/"/>
  </ds:schemaRefs>
</ds:datastoreItem>
</file>

<file path=customXml/itemProps4.xml><?xml version="1.0" encoding="utf-8"?>
<ds:datastoreItem xmlns:ds="http://schemas.openxmlformats.org/officeDocument/2006/customXml" ds:itemID="{E9DD003A-CE8F-47B1-8967-F0885F6B8B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b825fa5-af54-4335-b151-dd488e90f2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18718</TotalTime>
  <Words>322</Words>
  <Application>Microsoft Office PowerPoint</Application>
  <PresentationFormat>Widescreen</PresentationFormat>
  <Paragraphs>44</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Times New Roman</vt:lpstr>
      <vt:lpstr>Wingdings</vt:lpstr>
      <vt:lpstr>Arial</vt:lpstr>
      <vt:lpstr>Futura Medium</vt:lpstr>
      <vt:lpstr>Calibri</vt:lpstr>
      <vt:lpstr>Office Theme</vt:lpstr>
      <vt:lpstr>Project Title:  Provision of Semi-automatic Radiator Coolant Water Topping System for Agbd2 EP’s</vt:lpstr>
      <vt:lpstr>L1 – L5 Gates</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presentation title  Second title line if required</dc:title>
  <dc:creator>Akadiri, Olabisi SPDC-FUP/OG</dc:creator>
  <cp:lastModifiedBy>Emeka, Chukwudi S SPDC-UPO/G/ULG</cp:lastModifiedBy>
  <cp:revision>403</cp:revision>
  <cp:lastPrinted>2016-11-16T07:40:38Z</cp:lastPrinted>
  <dcterms:created xsi:type="dcterms:W3CDTF">2016-08-29T09:50:08Z</dcterms:created>
  <dcterms:modified xsi:type="dcterms:W3CDTF">2018-10-14T13:23:43Z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4</vt:i4>
  </property>
  <property fmtid="{D5CDD505-2E9C-101B-9397-08002B2CF9AE}" pid="4" name="ContentTypeId">
    <vt:lpwstr>0x010100C28570F9EA7CA543A2AE494C43545AF4</vt:lpwstr>
  </property>
  <property fmtid="{D5CDD505-2E9C-101B-9397-08002B2CF9AE}" pid="5" name="_dlc_DocIdItemGuid">
    <vt:lpwstr>b21a8191-0dde-44b1-a711-a5d84aec29a6</vt:lpwstr>
  </property>
  <property fmtid="{D5CDD505-2E9C-101B-9397-08002B2CF9AE}" pid="6" name="Legal Entity">
    <vt:lpwstr>3;#Shell U.K. Exploration and Production|6bc3a6cc-d89c-4023-81e3-b5186c40f601</vt:lpwstr>
  </property>
  <property fmtid="{D5CDD505-2E9C-101B-9397-08002B2CF9AE}" pid="7" name="Label">
    <vt:lpwstr>277;#IM DV Templates|c9160906-78a1-4cce-808c-05a718e6c480</vt:lpwstr>
  </property>
  <property fmtid="{D5CDD505-2E9C-101B-9397-08002B2CF9AE}" pid="8" name="Security Classification">
    <vt:lpwstr>9;#Restricted|21aa7f98-4035-4019-a764-107acb7269af</vt:lpwstr>
  </property>
  <property fmtid="{D5CDD505-2E9C-101B-9397-08002B2CF9AE}" pid="9" name="Export Control">
    <vt:lpwstr>8;#Non-US content - Non Controlled|2ac8835e-0587-4096-a6e2-1f68da1e6cb3</vt:lpwstr>
  </property>
  <property fmtid="{D5CDD505-2E9C-101B-9397-08002B2CF9AE}" pid="10" name="SAEFBusinessProcessTaxHTField0">
    <vt:lpwstr>All - Records Management|1f68a0f2-47ab-4887-8df5-7c0616d5ad90</vt:lpwstr>
  </property>
  <property fmtid="{D5CDD505-2E9C-101B-9397-08002B2CF9AE}" pid="11" name="SAEFExportControlClassification">
    <vt:lpwstr>9;#Non-US content - Non Controlled|2ac8835e-0587-4096-a6e2-1f68da1e6cb3</vt:lpwstr>
  </property>
  <property fmtid="{D5CDD505-2E9C-101B-9397-08002B2CF9AE}" pid="12" name="SAEFWorkgroupID">
    <vt:lpwstr>5;#Upstream _ Single File Plan - 22022|d3ed65c1-761d-4a84-a678-924ffd6ed182</vt:lpwstr>
  </property>
  <property fmtid="{D5CDD505-2E9C-101B-9397-08002B2CF9AE}" pid="13" name="SAEFDocumentStatus">
    <vt:lpwstr>11;#Draft|1c86f377-7d91-4c95-bd5b-c18c83fe0aa5</vt:lpwstr>
  </property>
  <property fmtid="{D5CDD505-2E9C-101B-9397-08002B2CF9AE}" pid="14" name="SAEFWorkgroupIDTaxHTField0">
    <vt:lpwstr>Upstream _ Single File Plan - 22022|d3ed65c1-761d-4a84-a678-924ffd6ed182</vt:lpwstr>
  </property>
  <property fmtid="{D5CDD505-2E9C-101B-9397-08002B2CF9AE}" pid="15" name="SAEFBusinessUnitRegionTaxHTField0">
    <vt:lpwstr>Sub-Saharan Africa|9d13514c-804d-40ff-8e8a-f6825f62fb70</vt:lpwstr>
  </property>
  <property fmtid="{D5CDD505-2E9C-101B-9397-08002B2CF9AE}" pid="16" name="SAEFDocumentStatusTaxHTField0">
    <vt:lpwstr>Draft|1c86f377-7d91-4c95-bd5b-c18c83fe0aa5</vt:lpwstr>
  </property>
  <property fmtid="{D5CDD505-2E9C-101B-9397-08002B2CF9AE}" pid="17" name="SAEFBusinessUnitRegion">
    <vt:lpwstr>2;#Sub-Saharan Africa|9d13514c-804d-40ff-8e8a-f6825f62fb70</vt:lpwstr>
  </property>
  <property fmtid="{D5CDD505-2E9C-101B-9397-08002B2CF9AE}" pid="18" name="SAEFCountryOfJurisdiction">
    <vt:lpwstr>7;#NIGERIA|973e3eb3-a5f9-4712-a628-787e048af9f3</vt:lpwstr>
  </property>
  <property fmtid="{D5CDD505-2E9C-101B-9397-08002B2CF9AE}" pid="19" name="SAEFLegalEntityTaxHTField0">
    <vt:lpwstr>SPDC|23beb92e-0881-442d-bf47-76acfd1190c8</vt:lpwstr>
  </property>
  <property fmtid="{D5CDD505-2E9C-101B-9397-08002B2CF9AE}" pid="20" name="SAEFSecurityClassificationTaxHTField0">
    <vt:lpwstr>Restricted|21aa7f98-4035-4019-a764-107acb7269af</vt:lpwstr>
  </property>
  <property fmtid="{D5CDD505-2E9C-101B-9397-08002B2CF9AE}" pid="21" name="SAEFLanguage">
    <vt:lpwstr>6;#English|bd3ad5ee-f0c3-40aa-8cc8-36ef09940af3</vt:lpwstr>
  </property>
  <property fmtid="{D5CDD505-2E9C-101B-9397-08002B2CF9AE}" pid="22" name="SAEFSecurityClassification">
    <vt:lpwstr>8;#Restricted|21aa7f98-4035-4019-a764-107acb7269af</vt:lpwstr>
  </property>
  <property fmtid="{D5CDD505-2E9C-101B-9397-08002B2CF9AE}" pid="23" name="SAEFBusiness">
    <vt:lpwstr>1;#Upstream International|dabf15d9-4f75-4ed1-b8a1-a0c3e2a85888</vt:lpwstr>
  </property>
  <property fmtid="{D5CDD505-2E9C-101B-9397-08002B2CF9AE}" pid="24" name="SAEFLanguageTaxHTField0">
    <vt:lpwstr>English|bd3ad5ee-f0c3-40aa-8cc8-36ef09940af3</vt:lpwstr>
  </property>
  <property fmtid="{D5CDD505-2E9C-101B-9397-08002B2CF9AE}" pid="25" name="SAEFBusinessProcess">
    <vt:lpwstr>10;#All - Records Management|1f68a0f2-47ab-4887-8df5-7c0616d5ad90</vt:lpwstr>
  </property>
  <property fmtid="{D5CDD505-2E9C-101B-9397-08002B2CF9AE}" pid="26" name="SAEFExportControlClassificationTaxHTField0">
    <vt:lpwstr>Non-US content - Non Controlled|2ac8835e-0587-4096-a6e2-1f68da1e6cb3</vt:lpwstr>
  </property>
  <property fmtid="{D5CDD505-2E9C-101B-9397-08002B2CF9AE}" pid="27" name="SAEFGlobalFunction">
    <vt:lpwstr>3;#Not Applicable|ddce64fb-3cb8-4cd9-8e3d-0fe554247fd1</vt:lpwstr>
  </property>
  <property fmtid="{D5CDD505-2E9C-101B-9397-08002B2CF9AE}" pid="28" name="SAEFCountryOfJurisdictionTaxHTField0">
    <vt:lpwstr>NIGERIA|973e3eb3-a5f9-4712-a628-787e048af9f3</vt:lpwstr>
  </property>
  <property fmtid="{D5CDD505-2E9C-101B-9397-08002B2CF9AE}" pid="29" name="SAEFBusinessTaxHTField0">
    <vt:lpwstr>Upstream International|dabf15d9-4f75-4ed1-b8a1-a0c3e2a85888</vt:lpwstr>
  </property>
  <property fmtid="{D5CDD505-2E9C-101B-9397-08002B2CF9AE}" pid="30" name="SAEFGlobalFunctionTaxHTField0">
    <vt:lpwstr>Not Applicable|ddce64fb-3cb8-4cd9-8e3d-0fe554247fd1</vt:lpwstr>
  </property>
  <property fmtid="{D5CDD505-2E9C-101B-9397-08002B2CF9AE}" pid="31" name="SAEFLegalEntity">
    <vt:lpwstr>4;#SPDC|23beb92e-0881-442d-bf47-76acfd1190c8</vt:lpwstr>
  </property>
</Properties>
</file>