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Lst>
  <p:notesMasterIdLst>
    <p:notesMasterId r:id="rId7"/>
  </p:notesMasterIdLst>
  <p:handoutMasterIdLst>
    <p:handoutMasterId r:id="rId8"/>
  </p:handoutMasterIdLst>
  <p:sldIdLst>
    <p:sldId id="683" r:id="rId6"/>
  </p:sldIdLst>
  <p:sldSz cx="12192000" cy="6858000"/>
  <p:notesSz cx="6797675" cy="9928225"/>
  <p:embeddedFontLst>
    <p:embeddedFont>
      <p:font typeface="Futura Bold" panose="00000900000000000000" pitchFamily="2" charset="0"/>
      <p:regular r:id="rId9"/>
      <p:boldItalic r:id="rId10"/>
    </p:embeddedFont>
    <p:embeddedFont>
      <p:font typeface="Futura Medium" panose="00000400000000000000" pitchFamily="2" charset="0"/>
      <p:regular r:id="rId11"/>
      <p:bold r:id="rId12"/>
      <p:italic r:id="rId13"/>
      <p:boldItalic r:id="rId14"/>
    </p:embeddedFont>
  </p:embeddedFontLst>
  <p:custDataLst>
    <p:tags r:id="rId15"/>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28"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B6E"/>
    <a:srgbClr val="99CDB7"/>
    <a:srgbClr val="D9D9D9"/>
    <a:srgbClr val="FFFFFF"/>
    <a:srgbClr val="CCE9DB"/>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67" autoAdjust="0"/>
    <p:restoredTop sz="96283" autoAdjust="0"/>
  </p:normalViewPr>
  <p:slideViewPr>
    <p:cSldViewPr snapToGrid="0" snapToObjects="1" showGuides="1">
      <p:cViewPr varScale="1">
        <p:scale>
          <a:sx n="111" d="100"/>
          <a:sy n="111" d="100"/>
        </p:scale>
        <p:origin x="1020" y="114"/>
      </p:cViewPr>
      <p:guideLst>
        <p:guide orient="horz" pos="2184"/>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4" d="100"/>
          <a:sy n="64" d="100"/>
        </p:scale>
        <p:origin x="2160" y="72"/>
      </p:cViewPr>
      <p:guideLst>
        <p:guide orient="horz" pos="3128"/>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tags" Target="tags/tag1.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15/04/2019</a:t>
            </a:fld>
            <a:endParaRPr lang="en-GB" dirty="0">
              <a:latin typeface="Futura Medium" pitchFamily="2" charset="0"/>
            </a:endParaRPr>
          </a:p>
        </p:txBody>
      </p:sp>
      <p:sp>
        <p:nvSpPr>
          <p:cNvPr id="4" name="Footer Placeholder 3"/>
          <p:cNvSpPr>
            <a:spLocks noGrp="1"/>
          </p:cNvSpPr>
          <p:nvPr>
            <p:ph type="ftr" sz="quarter" idx="2"/>
          </p:nvPr>
        </p:nvSpPr>
        <p:spPr>
          <a:xfrm>
            <a:off x="1" y="9430091"/>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430091"/>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15/04/2019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430091"/>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430091"/>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23156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63907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ext uri="{D42A27DB-BD31-4B8C-83A1-F6EECF244321}">
                <p14:modId xmlns:p14="http://schemas.microsoft.com/office/powerpoint/2010/main" val="79530125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 name="think-cell Slide" r:id="rId26" imgW="396" imgH="396" progId="TCLayout.ActiveDocument.1">
                  <p:embed/>
                </p:oleObj>
              </mc:Choice>
              <mc:Fallback>
                <p:oleObj name="think-cell Slide" r:id="rId26" imgW="396" imgH="396" progId="TCLayout.ActiveDocument.1">
                  <p:embed/>
                  <p:pic>
                    <p:nvPicPr>
                      <p:cNvPr id="2" name="Object 1" hidden="1"/>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 id="2147483703"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003" y="146745"/>
            <a:ext cx="10760363" cy="305386"/>
          </a:xfrm>
          <a:solidFill>
            <a:srgbClr val="FFFF00"/>
          </a:solidFill>
          <a:ln>
            <a:solidFill>
              <a:schemeClr val="tx1"/>
            </a:solidFill>
          </a:ln>
        </p:spPr>
        <p:txBody>
          <a:bodyPr>
            <a:normAutofit fontScale="90000"/>
          </a:bodyPr>
          <a:lstStyle/>
          <a:p>
            <a:r>
              <a:rPr lang="en-GB" sz="1800" b="1" dirty="0">
                <a:solidFill>
                  <a:srgbClr val="FF0000"/>
                </a:solidFill>
                <a:latin typeface="Futura Medium" panose="00000400000000000000" pitchFamily="2" charset="0"/>
              </a:rPr>
              <a:t>Title: 6</a:t>
            </a:r>
            <a:r>
              <a:rPr lang="en-US" sz="1800" b="1" dirty="0">
                <a:solidFill>
                  <a:srgbClr val="FF0000"/>
                </a:solidFill>
                <a:latin typeface="Futura Medium" panose="00000400000000000000" pitchFamily="2" charset="0"/>
              </a:rPr>
              <a:t>00bopd Gains to be actualized through identified Bean Optimization candidates:  OTUM: 035S &amp; 030L</a:t>
            </a:r>
            <a:br>
              <a:rPr lang="en-US" sz="1800" dirty="0">
                <a:effectLst>
                  <a:outerShdw blurRad="38100" dist="38100" dir="2700000" algn="tl">
                    <a:srgbClr val="000000">
                      <a:alpha val="43137"/>
                    </a:srgbClr>
                  </a:outerShdw>
                </a:effectLst>
              </a:rPr>
            </a:br>
            <a:endParaRPr lang="en-GB" sz="1800" b="1" dirty="0">
              <a:solidFill>
                <a:srgbClr val="FF0000"/>
              </a:solidFill>
              <a:latin typeface="Futura Medium" panose="00000400000000000000" pitchFamily="2" charset="0"/>
            </a:endParaRPr>
          </a:p>
        </p:txBody>
      </p:sp>
      <p:sp>
        <p:nvSpPr>
          <p:cNvPr id="4" name="Rectangle 3"/>
          <p:cNvSpPr/>
          <p:nvPr/>
        </p:nvSpPr>
        <p:spPr>
          <a:xfrm>
            <a:off x="182543" y="630668"/>
            <a:ext cx="10760363" cy="1546577"/>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a:lnSpc>
                <a:spcPct val="150000"/>
              </a:lnSpc>
            </a:pPr>
            <a:r>
              <a:rPr lang="en-GB" sz="1400" b="1" u="sng" dirty="0"/>
              <a:t>Business Case/objectives</a:t>
            </a:r>
            <a:r>
              <a:rPr lang="en-GB" sz="1400" b="1" dirty="0"/>
              <a:t>:</a:t>
            </a:r>
            <a:endParaRPr lang="en-US" sz="1400" dirty="0"/>
          </a:p>
          <a:p>
            <a:r>
              <a:rPr lang="en-GB" sz="1400" dirty="0"/>
              <a:t>Increase Otumara production by 600 (risked) through bean optimizations of OTUM035S and OTUM030L</a:t>
            </a:r>
          </a:p>
          <a:p>
            <a:endParaRPr lang="en-GB" sz="1400" dirty="0"/>
          </a:p>
          <a:p>
            <a:pPr marL="895335" lvl="1" indent="-285750" algn="just">
              <a:buFont typeface="Wingdings" panose="05000000000000000000" pitchFamily="2" charset="2"/>
              <a:buChar char="q"/>
            </a:pPr>
            <a:r>
              <a:rPr lang="en-US" sz="1050" dirty="0">
                <a:solidFill>
                  <a:schemeClr val="tx1"/>
                </a:solidFill>
              </a:rPr>
              <a:t>The opportunities were identified through detailed surveillance and analysis carried out on the MER test results.</a:t>
            </a:r>
          </a:p>
          <a:p>
            <a:pPr marL="781035" lvl="1" indent="-171450" algn="just">
              <a:buFont typeface="Wingdings" panose="05000000000000000000" pitchFamily="2" charset="2"/>
              <a:buChar char="q"/>
            </a:pPr>
            <a:endParaRPr lang="en-US" sz="1050" dirty="0">
              <a:solidFill>
                <a:schemeClr val="tx1"/>
              </a:solidFill>
            </a:endParaRPr>
          </a:p>
          <a:p>
            <a:pPr marL="895335" lvl="1" indent="-285750" algn="just">
              <a:buFont typeface="Wingdings" panose="05000000000000000000" pitchFamily="2" charset="2"/>
              <a:buChar char="q"/>
            </a:pPr>
            <a:r>
              <a:rPr lang="en-US" sz="1050" dirty="0">
                <a:solidFill>
                  <a:schemeClr val="tx1"/>
                </a:solidFill>
              </a:rPr>
              <a:t>The FMT MER result analysis revealed that the step wise bean increments during the MER test has no effect on water cut as the produced water remained the same even after a two step bean up of the two intervals</a:t>
            </a:r>
            <a:r>
              <a:rPr lang="en-US" sz="1400" dirty="0">
                <a:solidFill>
                  <a:schemeClr val="tx1"/>
                </a:solidFill>
              </a:rPr>
              <a:t>.</a:t>
            </a:r>
          </a:p>
        </p:txBody>
      </p:sp>
      <p:sp>
        <p:nvSpPr>
          <p:cNvPr id="6" name="Rectangle 5"/>
          <p:cNvSpPr/>
          <p:nvPr/>
        </p:nvSpPr>
        <p:spPr>
          <a:xfrm>
            <a:off x="182543" y="2355782"/>
            <a:ext cx="3195782" cy="400110"/>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000" b="1" u="sng" dirty="0"/>
              <a:t>Potential Benefits &amp; Measurement:</a:t>
            </a:r>
            <a:endParaRPr lang="en-US" sz="1000" dirty="0"/>
          </a:p>
          <a:p>
            <a:pPr marL="285750" indent="-285750">
              <a:buFont typeface="Arial" panose="020B0604020202020204" pitchFamily="34" charset="0"/>
              <a:buChar char="•"/>
            </a:pPr>
            <a:r>
              <a:rPr lang="en-US" sz="1000" b="1" dirty="0"/>
              <a:t>600bopd (Risked)</a:t>
            </a:r>
          </a:p>
        </p:txBody>
      </p:sp>
      <p:sp>
        <p:nvSpPr>
          <p:cNvPr id="8" name="Rectangle 7"/>
          <p:cNvSpPr/>
          <p:nvPr/>
        </p:nvSpPr>
        <p:spPr>
          <a:xfrm>
            <a:off x="57016" y="3371118"/>
            <a:ext cx="3594940" cy="2837252"/>
          </a:xfrm>
          <a:prstGeom prst="rect">
            <a:avLst/>
          </a:prstGeom>
          <a:ln w="9525">
            <a:solidFill>
              <a:schemeClr val="tx1"/>
            </a:solidFill>
          </a:ln>
        </p:spPr>
        <p:txBody>
          <a:bodyPr wrap="square">
            <a:spAutoFit/>
          </a:bodyPr>
          <a:lstStyle/>
          <a:p>
            <a:pPr algn="just">
              <a:lnSpc>
                <a:spcPct val="150000"/>
              </a:lnSpc>
            </a:pPr>
            <a:r>
              <a:rPr lang="en-US" sz="1000" b="1" u="sng" dirty="0"/>
              <a:t>Project Scope/Actions : </a:t>
            </a:r>
            <a:endParaRPr lang="en-US" sz="1000" dirty="0"/>
          </a:p>
          <a:p>
            <a:pPr marL="285750" indent="-285750" algn="just">
              <a:lnSpc>
                <a:spcPct val="150000"/>
              </a:lnSpc>
              <a:buFont typeface="Arial" panose="020B0604020202020204" pitchFamily="34" charset="0"/>
              <a:buChar char="•"/>
            </a:pPr>
            <a:r>
              <a:rPr lang="en-US" sz="1000" dirty="0"/>
              <a:t>Design and issue MER test Plan</a:t>
            </a:r>
          </a:p>
          <a:p>
            <a:pPr marL="285750" indent="-285750" algn="just">
              <a:lnSpc>
                <a:spcPct val="150000"/>
              </a:lnSpc>
              <a:buFont typeface="Arial" panose="020B0604020202020204" pitchFamily="34" charset="0"/>
              <a:buChar char="•"/>
            </a:pPr>
            <a:r>
              <a:rPr lang="en-US" sz="1000" dirty="0"/>
              <a:t>Receive MER test results</a:t>
            </a:r>
          </a:p>
          <a:p>
            <a:pPr marL="285750" indent="-285750" algn="just">
              <a:lnSpc>
                <a:spcPct val="150000"/>
              </a:lnSpc>
              <a:buFont typeface="Arial" panose="020B0604020202020204" pitchFamily="34" charset="0"/>
              <a:buChar char="•"/>
            </a:pPr>
            <a:r>
              <a:rPr lang="en-US" sz="1000" dirty="0"/>
              <a:t>Carry out detailed review &amp; analysis of the MER tests results</a:t>
            </a:r>
          </a:p>
          <a:p>
            <a:pPr marL="285750" indent="-285750" algn="just">
              <a:lnSpc>
                <a:spcPct val="150000"/>
              </a:lnSpc>
              <a:buFont typeface="Arial" panose="020B0604020202020204" pitchFamily="34" charset="0"/>
              <a:buChar char="•"/>
            </a:pPr>
            <a:r>
              <a:rPr lang="en-US" sz="1000" dirty="0"/>
              <a:t>Carry out further analysis with the Otumara production creaming curve to evaluate new rates and AG rates against compressor capacity constriant</a:t>
            </a:r>
          </a:p>
          <a:p>
            <a:pPr marL="285750" indent="-285750" algn="just">
              <a:lnSpc>
                <a:spcPct val="150000"/>
              </a:lnSpc>
              <a:buFont typeface="Arial" panose="020B0604020202020204" pitchFamily="34" charset="0"/>
              <a:buChar char="•"/>
            </a:pPr>
            <a:r>
              <a:rPr lang="en-US" sz="1000" dirty="0"/>
              <a:t>Share execution sequence with programmer and operations.</a:t>
            </a:r>
          </a:p>
          <a:p>
            <a:pPr marL="285750" indent="-285750" algn="just">
              <a:lnSpc>
                <a:spcPct val="150000"/>
              </a:lnSpc>
              <a:buFont typeface="Arial" panose="020B0604020202020204" pitchFamily="34" charset="0"/>
              <a:buChar char="•"/>
            </a:pPr>
            <a:r>
              <a:rPr lang="en-US" sz="1000" dirty="0"/>
              <a:t>Implement bean up opportunities and test intervals</a:t>
            </a:r>
          </a:p>
          <a:p>
            <a:pPr marL="285750" indent="-285750" algn="just">
              <a:lnSpc>
                <a:spcPct val="150000"/>
              </a:lnSpc>
              <a:buFont typeface="Arial" panose="020B0604020202020204" pitchFamily="34" charset="0"/>
              <a:buChar char="•"/>
            </a:pPr>
            <a:r>
              <a:rPr lang="en-US" sz="1000" dirty="0"/>
              <a:t>Report gains</a:t>
            </a:r>
          </a:p>
        </p:txBody>
      </p:sp>
      <p:sp>
        <p:nvSpPr>
          <p:cNvPr id="10" name="Rectangle 9"/>
          <p:cNvSpPr/>
          <p:nvPr/>
        </p:nvSpPr>
        <p:spPr>
          <a:xfrm>
            <a:off x="182543" y="2871831"/>
            <a:ext cx="3195782" cy="400110"/>
          </a:xfrm>
          <a:prstGeom prst="rect">
            <a:avLst/>
          </a:prstGeom>
          <a:ln w="9525">
            <a:solidFill>
              <a:schemeClr val="tx1"/>
            </a:solidFill>
          </a:ln>
        </p:spPr>
        <p:txBody>
          <a:bodyPr wrap="square">
            <a:spAutoFit/>
          </a:bodyPr>
          <a:lstStyle/>
          <a:p>
            <a:r>
              <a:rPr lang="en-GB" sz="1000" b="1" u="sng" dirty="0"/>
              <a:t>High-level Timeline:</a:t>
            </a:r>
            <a:endParaRPr lang="en-US" sz="1000" dirty="0"/>
          </a:p>
          <a:p>
            <a:pPr lvl="0"/>
            <a:r>
              <a:rPr lang="en-GB" sz="1000" dirty="0"/>
              <a:t>L0-L1: Apr 29 2019</a:t>
            </a:r>
            <a:endParaRPr lang="en-US" sz="1000" dirty="0"/>
          </a:p>
        </p:txBody>
      </p:sp>
      <p:sp>
        <p:nvSpPr>
          <p:cNvPr id="12" name="Rectangle 11"/>
          <p:cNvSpPr/>
          <p:nvPr/>
        </p:nvSpPr>
        <p:spPr>
          <a:xfrm>
            <a:off x="3716612" y="2295066"/>
            <a:ext cx="1583523" cy="553998"/>
          </a:xfrm>
          <a:prstGeom prst="rect">
            <a:avLst/>
          </a:prstGeom>
          <a:ln>
            <a:solidFill>
              <a:schemeClr val="tx1"/>
            </a:solidFill>
          </a:ln>
        </p:spPr>
        <p:txBody>
          <a:bodyPr wrap="square">
            <a:spAutoFit/>
          </a:bodyPr>
          <a:lstStyle/>
          <a:p>
            <a:r>
              <a:rPr lang="en-US" sz="1000" b="1" u="sng" dirty="0"/>
              <a:t>Critical Success Factors:</a:t>
            </a:r>
            <a:endParaRPr lang="en-US" sz="1000" dirty="0"/>
          </a:p>
          <a:p>
            <a:pPr lvl="0"/>
            <a:r>
              <a:rPr lang="en-US" sz="1000" dirty="0"/>
              <a:t>Availability of beans</a:t>
            </a:r>
          </a:p>
          <a:p>
            <a:pPr lvl="0"/>
            <a:r>
              <a:rPr lang="en-US" sz="1000" dirty="0"/>
              <a:t>Compressor Up time </a:t>
            </a:r>
          </a:p>
        </p:txBody>
      </p:sp>
      <p:sp>
        <p:nvSpPr>
          <p:cNvPr id="14" name="Rectangle 13"/>
          <p:cNvSpPr/>
          <p:nvPr/>
        </p:nvSpPr>
        <p:spPr>
          <a:xfrm>
            <a:off x="3716612" y="3371118"/>
            <a:ext cx="2204410" cy="1221425"/>
          </a:xfrm>
          <a:prstGeom prst="rect">
            <a:avLst/>
          </a:prstGeom>
          <a:ln>
            <a:solidFill>
              <a:schemeClr val="tx1"/>
            </a:solidFill>
          </a:ln>
        </p:spPr>
        <p:txBody>
          <a:bodyPr wrap="square">
            <a:spAutoFit/>
          </a:bodyPr>
          <a:lstStyle/>
          <a:p>
            <a:pPr>
              <a:lnSpc>
                <a:spcPct val="150000"/>
              </a:lnSpc>
            </a:pPr>
            <a:r>
              <a:rPr lang="en-US" sz="1000" b="1" dirty="0">
                <a:solidFill>
                  <a:schemeClr val="dk1"/>
                </a:solidFill>
              </a:rPr>
              <a:t>Project Sponsor: </a:t>
            </a:r>
            <a:r>
              <a:rPr lang="en-US" sz="1000" dirty="0">
                <a:solidFill>
                  <a:schemeClr val="dk1"/>
                </a:solidFill>
              </a:rPr>
              <a:t>Gogo </a:t>
            </a:r>
            <a:r>
              <a:rPr lang="en-US" sz="1000" dirty="0" err="1">
                <a:solidFill>
                  <a:schemeClr val="dk1"/>
                </a:solidFill>
              </a:rPr>
              <a:t>Eneyok</a:t>
            </a:r>
            <a:endParaRPr lang="en-US" sz="1000" dirty="0">
              <a:solidFill>
                <a:schemeClr val="dk1"/>
              </a:solidFill>
            </a:endParaRPr>
          </a:p>
          <a:p>
            <a:pPr>
              <a:lnSpc>
                <a:spcPct val="150000"/>
              </a:lnSpc>
            </a:pPr>
            <a:r>
              <a:rPr lang="en-US" sz="1000" b="1" dirty="0">
                <a:solidFill>
                  <a:schemeClr val="dk1"/>
                </a:solidFill>
              </a:rPr>
              <a:t>Project members: </a:t>
            </a:r>
            <a:r>
              <a:rPr lang="en-US" sz="1000" dirty="0">
                <a:solidFill>
                  <a:schemeClr val="dk1"/>
                </a:solidFill>
              </a:rPr>
              <a:t>Aliyu Olagunju</a:t>
            </a:r>
          </a:p>
          <a:p>
            <a:pPr>
              <a:lnSpc>
                <a:spcPct val="150000"/>
              </a:lnSpc>
            </a:pPr>
            <a:r>
              <a:rPr lang="en-US" sz="1000" dirty="0">
                <a:solidFill>
                  <a:schemeClr val="dk1"/>
                </a:solidFill>
              </a:rPr>
              <a:t>Erasmus Nnanna,</a:t>
            </a:r>
          </a:p>
          <a:p>
            <a:pPr>
              <a:lnSpc>
                <a:spcPct val="150000"/>
              </a:lnSpc>
            </a:pPr>
            <a:r>
              <a:rPr lang="en-US" sz="1000" dirty="0">
                <a:solidFill>
                  <a:schemeClr val="dk1"/>
                </a:solidFill>
              </a:rPr>
              <a:t>Somtochukwu Odumodu, </a:t>
            </a:r>
          </a:p>
          <a:p>
            <a:pPr>
              <a:lnSpc>
                <a:spcPct val="150000"/>
              </a:lnSpc>
            </a:pPr>
            <a:r>
              <a:rPr lang="en-US" sz="1000" dirty="0">
                <a:solidFill>
                  <a:schemeClr val="dk1"/>
                </a:solidFill>
              </a:rPr>
              <a:t>Stanley Otugeme</a:t>
            </a:r>
            <a:endParaRPr lang="en-GB" sz="1000" dirty="0">
              <a:solidFill>
                <a:schemeClr val="dk1"/>
              </a:solidFill>
            </a:endParaRPr>
          </a:p>
        </p:txBody>
      </p:sp>
      <p:pic>
        <p:nvPicPr>
          <p:cNvPr id="5" name="Picture 4">
            <a:extLst>
              <a:ext uri="{FF2B5EF4-FFF2-40B4-BE49-F238E27FC236}">
                <a16:creationId xmlns:a16="http://schemas.microsoft.com/office/drawing/2014/main" id="{D9457947-8084-486B-BBB2-AAF97B4422BA}"/>
              </a:ext>
            </a:extLst>
          </p:cNvPr>
          <p:cNvPicPr>
            <a:picLocks noChangeAspect="1"/>
          </p:cNvPicPr>
          <p:nvPr/>
        </p:nvPicPr>
        <p:blipFill>
          <a:blip r:embed="rId2"/>
          <a:stretch>
            <a:fillRect/>
          </a:stretch>
        </p:blipFill>
        <p:spPr>
          <a:xfrm>
            <a:off x="5985678" y="2355782"/>
            <a:ext cx="6096000" cy="3852588"/>
          </a:xfrm>
          <a:prstGeom prst="rect">
            <a:avLst/>
          </a:prstGeom>
          <a:ln w="3175">
            <a:solidFill>
              <a:schemeClr val="tx1"/>
            </a:solidFill>
          </a:ln>
        </p:spPr>
      </p:pic>
    </p:spTree>
    <p:extLst>
      <p:ext uri="{BB962C8B-B14F-4D97-AF65-F5344CB8AC3E}">
        <p14:creationId xmlns:p14="http://schemas.microsoft.com/office/powerpoint/2010/main" val="25377622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E94ABA5E3300F4F9976C9C550A2F6AC" ma:contentTypeVersion="34" ma:contentTypeDescription="Shell Document Content Type" ma:contentTypeScope="" ma:versionID="b1b7b3e754209eec9ed41256e2515dc4">
  <xsd:schema xmlns:xsd="http://www.w3.org/2001/XMLSchema" xmlns:xs="http://www.w3.org/2001/XMLSchema" xmlns:p="http://schemas.microsoft.com/office/2006/metadata/properties" xmlns:ns1="http://schemas.microsoft.com/sharepoint/v3" xmlns:ns2="93b27d46-6753-48ed-a8c9-5cd34663b4ba" xmlns:ns4="http://schemas.microsoft.com/sharepoint/v4" targetNamespace="http://schemas.microsoft.com/office/2006/metadata/properties" ma:root="true" ma:fieldsID="e7e0ea6af79075a85a0d768600e8bc80" ns1:_="" ns2:_="" ns4:_="">
    <xsd:import namespace="http://schemas.microsoft.com/sharepoint/v3"/>
    <xsd:import namespace="93b27d46-6753-48ed-a8c9-5cd34663b4b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4: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Confidential|e4bc29b2-6e76-48cc-b090-8b544c0802ae"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readOnly="false"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s Development – Swamp East 6" ma:hidden="true" ma:internalName="Shell_x0020_SharePoint_x0020_SAEF_x0020_SiteCollectionName">
      <xsd:simpleType>
        <xsd:restriction base="dms:Text"/>
      </xsd:simpleType>
    </xsd:element>
    <xsd:element name="Shell_x0020_SharePoint_x0020_SAEF_x0020_SiteOwner" ma:index="26" ma:displayName="Site Owner" ma:default="i:0#.w|europe\its-app-imffv-s"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hidden="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3b27d46-6753-48ed-a8c9-5cd34663b4ba"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hidden="true" ma:list="{0bda5085-3783-4b38-bff4-b464bb0cd6f0}" ma:internalName="TaxCatchAll" ma:showField="CatchAllData" ma:web="93b27d46-6753-48ed-a8c9-5cd34663b4ba">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hidden="true" ma:list="{0bda5085-3783-4b38-bff4-b464bb0cd6f0}" ma:internalName="TaxCatchAllLabel" ma:readOnly="true" ma:showField="CatchAllDataLabel" ma:web="93b27d46-6753-48ed-a8c9-5cd34663b4b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2"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i:0#.w|europe\its-app-imffv-s</Shell_x0020_SharePoint_x0020_SAEF_x0020_SiteOwner>
    <Shell_x0020_SharePoint_x0020_SAEF_x0020_TRIMRecordNumber xmlns="http://schemas.microsoft.com/sharepoint/v3" xsi:nil="true"/>
    <TaxCatchAll xmlns="93b27d46-6753-48ed-a8c9-5cd34663b4ba"/>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Well Records and Logs [ARM]</TermName>
          <TermId xmlns="http://schemas.microsoft.com/office/infopath/2007/PartnerControls">36ff30a8-e820-46bc-b95b-e5da170e87fe</TermId>
        </TermInfo>
      </Terms>
    </Shell_x0020_SharePoint_x0020_SAEF_x0020_DocumentTypeTaxHTField0>
    <Shell_x0020_SharePoint_x0020_SAEF_x0020_SiteCollectionName xmlns="http://schemas.microsoft.com/sharepoint/v3">Assets Development – Swamp East 6</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Global Technical Functions</TermName>
          <TermId xmlns="http://schemas.microsoft.com/office/infopath/2007/PartnerControls">58dbb438-1f88-44ec-b87f-bb5f85ba8df0</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A1B27E44-1524-4606-80EC-1D64DF6E309C}">
  <ds:schemaRefs>
    <ds:schemaRef ds:uri="http://schemas.microsoft.com/sharepoint/v3/contenttype/forms"/>
  </ds:schemaRefs>
</ds:datastoreItem>
</file>

<file path=customXml/itemProps2.xml><?xml version="1.0" encoding="utf-8"?>
<ds:datastoreItem xmlns:ds="http://schemas.openxmlformats.org/officeDocument/2006/customXml" ds:itemID="{BE708B6C-3B31-4DA4-8D5B-B69F6AD471F7}">
  <ds:schemaRefs>
    <ds:schemaRef ds:uri="http://schemas.microsoft.com/sharepoint/events"/>
  </ds:schemaRefs>
</ds:datastoreItem>
</file>

<file path=customXml/itemProps3.xml><?xml version="1.0" encoding="utf-8"?>
<ds:datastoreItem xmlns:ds="http://schemas.openxmlformats.org/officeDocument/2006/customXml" ds:itemID="{3977956C-DA16-4897-8BA7-FD413BEA26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b27d46-6753-48ed-a8c9-5cd34663b4b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5EBD66F-7F5F-4DF3-8696-6F04D894D742}">
  <ds:schemaRefs>
    <ds:schemaRef ds:uri="http://schemas.openxmlformats.org/package/2006/metadata/core-properties"/>
    <ds:schemaRef ds:uri="http://schemas.microsoft.com/office/2006/documentManagement/types"/>
    <ds:schemaRef ds:uri="http://schemas.microsoft.com/office/infopath/2007/PartnerControls"/>
    <ds:schemaRef ds:uri="93b27d46-6753-48ed-a8c9-5cd34663b4ba"/>
    <ds:schemaRef ds:uri="http://purl.org/dc/elements/1.1/"/>
    <ds:schemaRef ds:uri="http://schemas.microsoft.com/office/2006/metadata/properties"/>
    <ds:schemaRef ds:uri="http://schemas.microsoft.com/sharepoint/v3"/>
    <ds:schemaRef ds:uri="http://schemas.microsoft.com/sharepoint/v4"/>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Shell WizKit V3_Template_Widescreen_06July2016</Template>
  <TotalTime>35192</TotalTime>
  <Words>206</Words>
  <Application>Microsoft Office PowerPoint</Application>
  <PresentationFormat>Widescreen</PresentationFormat>
  <Paragraphs>27</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Wingdings</vt:lpstr>
      <vt:lpstr>Arial</vt:lpstr>
      <vt:lpstr>Futura Medium</vt:lpstr>
      <vt:lpstr>Futura Bold</vt:lpstr>
      <vt:lpstr>Shell layouts with footer</vt:lpstr>
      <vt:lpstr>think-cell Slide</vt:lpstr>
      <vt:lpstr>Title: 600bopd Gains to be actualized through identified Bean Optimization candidates:  OTUM: 035S &amp; 030L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Onaolapo Bolarinwa</dc:creator>
  <cp:lastModifiedBy>Ikpera, Cordelia N SPDC-UPO/G/UVI</cp:lastModifiedBy>
  <cp:revision>719</cp:revision>
  <cp:lastPrinted>2018-07-20T07:48:04Z</cp:lastPrinted>
  <dcterms:created xsi:type="dcterms:W3CDTF">2016-07-14T14:43:13Z</dcterms:created>
  <dcterms:modified xsi:type="dcterms:W3CDTF">2019-04-15T17:05:05Z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0x0101006F0A470EEB1140E7AA14F4CE8A50B54C0001CB1477F4DD432AA86DD56CC3887AF400EE94ABA5E3300F4F9976C9C550A2F6AC</vt:lpwstr>
  </property>
</Properties>
</file>