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599" autoAdjust="0"/>
    <p:restoredTop sz="96647" autoAdjust="0"/>
  </p:normalViewPr>
  <p:slideViewPr>
    <p:cSldViewPr snapToGrid="0">
      <p:cViewPr varScale="1">
        <p:scale>
          <a:sx n="86" d="100"/>
          <a:sy n="86" d="100"/>
        </p:scale>
        <p:origin x="1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5" Type="http://schemas.openxmlformats.org/officeDocument/2006/relationships/image" Target="../media/image1.emf"/><Relationship Id="rId4" Type="http://schemas.openxmlformats.org/officeDocument/2006/relationships/oleObject" Target="../embeddings/oleObject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951690172"/>
      </p:ext>
    </p:extLst>
  </p:cSld>
  <p:clrMapOvr>
    <a:masterClrMapping/>
  </p:clrMapOvr>
  <p:transition/>
  <p:extLst mod="1">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dirty="0"/>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830724315"/>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0725826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31220540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36501555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dirty="0"/>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Edit Master text styles</a:t>
            </a:r>
          </a:p>
        </p:txBody>
      </p:sp>
    </p:spTree>
    <p:extLst>
      <p:ext uri="{BB962C8B-B14F-4D97-AF65-F5344CB8AC3E}">
        <p14:creationId xmlns:p14="http://schemas.microsoft.com/office/powerpoint/2010/main" val="2250653723"/>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20535441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55431732"/>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105520123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84160887"/>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10959988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dirty="0"/>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3089590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49112480"/>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650714417"/>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8F564961-91B0-450C-B89A-F54E73FD2CE2}" type="datetimeFigureOut">
              <a:rPr lang="en-GB" smtClean="0"/>
              <a:t>24/01/2019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4F24113-02A1-454D-B814-D6FE4A7CFAE7}" type="slidenum">
              <a:rPr lang="en-GB" smtClean="0"/>
              <a:t>‹#›</a:t>
            </a:fld>
            <a:endParaRPr lang="en-GB"/>
          </a:p>
        </p:txBody>
      </p:sp>
    </p:spTree>
    <p:extLst>
      <p:ext uri="{BB962C8B-B14F-4D97-AF65-F5344CB8AC3E}">
        <p14:creationId xmlns:p14="http://schemas.microsoft.com/office/powerpoint/2010/main" val="1088271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81537806"/>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67155882"/>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74333442"/>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98514021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0379356"/>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542839346"/>
      </p:ext>
    </p:extLst>
  </p:cSld>
  <p:clrMapOvr>
    <a:masterClrMapping/>
  </p:clrMapOvr>
  <p:transition/>
  <p:extLst mod="1">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118" name="think-cell Slide" r:id="rId4" imgW="396" imgH="396" progId="TCLayout.ActiveDocument.1">
                  <p:embed/>
                </p:oleObj>
              </mc:Choice>
              <mc:Fallback>
                <p:oleObj name="think-cell Slide" r:id="rId4" imgW="396" imgH="396"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99645662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oleObject" Target="../embeddings/oleObject1.bin"/><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vmlDrawing" Target="../drawings/vmlDrawing1.v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5"/>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94" name="think-cell Slide" r:id="rId26" imgW="396" imgH="396" progId="TCLayout.ActiveDocument.1">
                  <p:embed/>
                </p:oleObj>
              </mc:Choice>
              <mc:Fallback>
                <p:oleObj name="think-cell Slide" r:id="rId26" imgW="396" imgH="396" progId="TCLayout.ActiveDocument.1">
                  <p:embed/>
                  <p:pic>
                    <p:nvPicPr>
                      <p:cNvPr id="2" name="Object 1" hidden="1"/>
                      <p:cNvPicPr/>
                      <p:nvPr/>
                    </p:nvPicPr>
                    <p:blipFill>
                      <a:blip r:embed="rId27"/>
                      <a:stretch>
                        <a:fillRect/>
                      </a:stretch>
                    </p:blipFill>
                    <p:spPr>
                      <a:xfrm>
                        <a:off x="1588" y="1588"/>
                        <a:ext cx="1587" cy="1587"/>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7487028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707" y="104732"/>
            <a:ext cx="11306483" cy="340963"/>
          </a:xfrm>
          <a:solidFill>
            <a:schemeClr val="accent1"/>
          </a:solidFill>
          <a:ln>
            <a:noFill/>
          </a:ln>
        </p:spPr>
        <p:txBody>
          <a:bodyPr anchor="ctr">
            <a:normAutofit/>
          </a:bodyPr>
          <a:lstStyle/>
          <a:p>
            <a:pPr marL="114300"/>
            <a:r>
              <a:rPr lang="en-GB" sz="1400" b="1" dirty="0">
                <a:solidFill>
                  <a:srgbClr val="C00000"/>
                </a:solidFill>
                <a:latin typeface="Futura Medium" panose="00000400000000000000" pitchFamily="2" charset="0"/>
              </a:rPr>
              <a:t>TITLE: NUNR 013T DEWAXING, SAND CLEANOUT &amp; SAND CONSOLIDATION TO SAFEGUARD 1.05MMSTB BY APR. 2019</a:t>
            </a:r>
          </a:p>
        </p:txBody>
      </p:sp>
      <p:sp>
        <p:nvSpPr>
          <p:cNvPr id="4" name="Rectangle 3"/>
          <p:cNvSpPr/>
          <p:nvPr/>
        </p:nvSpPr>
        <p:spPr>
          <a:xfrm>
            <a:off x="510707" y="609600"/>
            <a:ext cx="11322249" cy="2954655"/>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200" b="1" u="sng" dirty="0">
                <a:solidFill>
                  <a:schemeClr val="tx1"/>
                </a:solidFill>
              </a:rPr>
              <a:t>Business Case/objectives</a:t>
            </a:r>
            <a:r>
              <a:rPr lang="en-GB" sz="1200" b="1" dirty="0">
                <a:solidFill>
                  <a:schemeClr val="tx1"/>
                </a:solidFill>
              </a:rPr>
              <a:t>: </a:t>
            </a:r>
            <a:endParaRPr lang="en-US" sz="1200" dirty="0">
              <a:solidFill>
                <a:schemeClr val="tx1"/>
              </a:solidFill>
            </a:endParaRPr>
          </a:p>
          <a:p>
            <a:pPr algn="just">
              <a:spcBef>
                <a:spcPts val="600"/>
              </a:spcBef>
            </a:pPr>
            <a:r>
              <a:rPr lang="en-US" sz="1200" dirty="0">
                <a:solidFill>
                  <a:schemeClr val="tx1"/>
                </a:solidFill>
              </a:rPr>
              <a:t>The well was completed in June 1991 as a SSS oil producer on the F1000A. The interval came on stream in July 1991 and produced at 1300 bopd dry crude with a GOR of 370scf/stb. High sand cut was recorded from the onset of production which necessitated bean down in 1992 to manage the sand production. In September 1993, high casing head pressure was also observed in the well.</a:t>
            </a:r>
          </a:p>
          <a:p>
            <a:pPr algn="just">
              <a:spcBef>
                <a:spcPts val="600"/>
              </a:spcBef>
            </a:pPr>
            <a:endParaRPr lang="en-US" sz="1200" dirty="0">
              <a:solidFill>
                <a:schemeClr val="tx1"/>
              </a:solidFill>
            </a:endParaRPr>
          </a:p>
          <a:p>
            <a:pPr algn="just">
              <a:spcBef>
                <a:spcPts val="600"/>
              </a:spcBef>
            </a:pPr>
            <a:r>
              <a:rPr lang="en-US" sz="1200" dirty="0">
                <a:solidFill>
                  <a:schemeClr val="tx1"/>
                </a:solidFill>
              </a:rPr>
              <a:t>Investigations carried out revealed a leaking ‘G’ locator seal assembly to be the source of the HCHP. The interval was re-opened in 2006 and the production was marred by high sand production. A sand monitoring campaign in 2010 identified NUNR 13T as one of the highest sand producers in Nun River before the interval eventually quit production. The last production of the well as at 28/03/2010 was 147 bopd, 0% BSW, THP of 105 psig on bean 32/64”.</a:t>
            </a:r>
          </a:p>
          <a:p>
            <a:pPr algn="just">
              <a:spcBef>
                <a:spcPts val="600"/>
              </a:spcBef>
            </a:pPr>
            <a:endParaRPr lang="en-US" sz="1200" dirty="0">
              <a:solidFill>
                <a:schemeClr val="tx1"/>
              </a:solidFill>
            </a:endParaRPr>
          </a:p>
          <a:p>
            <a:pPr algn="just">
              <a:spcBef>
                <a:spcPts val="600"/>
              </a:spcBef>
            </a:pPr>
            <a:r>
              <a:rPr lang="en-US" sz="1200" dirty="0">
                <a:solidFill>
                  <a:schemeClr val="tx1"/>
                </a:solidFill>
              </a:rPr>
              <a:t>During periodic wellhead surveillance in 2017, it was reported that this well was vandalized and wellhead equipment stolen. It is proposed to carry out de-waxing, sand clean-out and sand consolidation to mitigate the high sand production from this well and enhance the productivity of the interval. This intervention will restore production from this well to the Nun river Flow station.</a:t>
            </a:r>
          </a:p>
          <a:p>
            <a:pPr algn="just">
              <a:spcBef>
                <a:spcPts val="600"/>
              </a:spcBef>
            </a:pPr>
            <a:r>
              <a:rPr lang="en-US" sz="1200" dirty="0">
                <a:solidFill>
                  <a:schemeClr val="tx1"/>
                </a:solidFill>
              </a:rPr>
              <a:t>Well Intervention (De-waxing, Sand  clean-out &amp; Sand consolidation), Flowline &amp; Dredging cost is estimated to be $3.26M (L3)</a:t>
            </a:r>
          </a:p>
        </p:txBody>
      </p:sp>
      <p:sp>
        <p:nvSpPr>
          <p:cNvPr id="6" name="Rectangle 5"/>
          <p:cNvSpPr/>
          <p:nvPr/>
        </p:nvSpPr>
        <p:spPr>
          <a:xfrm>
            <a:off x="518590" y="3882790"/>
            <a:ext cx="3195782" cy="830997"/>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1200" b="1" u="sng" dirty="0">
                <a:solidFill>
                  <a:schemeClr val="tx1"/>
                </a:solidFill>
              </a:rPr>
              <a:t>Potential Benefits &amp; Measurement:</a:t>
            </a:r>
            <a:endParaRPr lang="en-US" sz="1200" dirty="0">
              <a:solidFill>
                <a:schemeClr val="tx1"/>
              </a:solidFill>
            </a:endParaRPr>
          </a:p>
          <a:p>
            <a:pPr marL="227013" indent="-227013">
              <a:buFont typeface="Wingdings" panose="05000000000000000000" pitchFamily="2" charset="2"/>
              <a:buChar char="§"/>
            </a:pPr>
            <a:r>
              <a:rPr lang="en-US" sz="1200" dirty="0">
                <a:solidFill>
                  <a:schemeClr val="tx1"/>
                </a:solidFill>
              </a:rPr>
              <a:t>De-waxing and sand consolidation</a:t>
            </a:r>
          </a:p>
          <a:p>
            <a:pPr marL="227013" indent="-227013">
              <a:buFont typeface="Wingdings" panose="05000000000000000000" pitchFamily="2" charset="2"/>
              <a:buChar char="§"/>
            </a:pPr>
            <a:r>
              <a:rPr lang="en-US" sz="1200" dirty="0">
                <a:solidFill>
                  <a:schemeClr val="tx1"/>
                </a:solidFill>
              </a:rPr>
              <a:t>Recovery of 1.05 MMstb of oil (L3)</a:t>
            </a:r>
          </a:p>
          <a:p>
            <a:pPr marL="227013" indent="-227013">
              <a:buFont typeface="Wingdings" panose="05000000000000000000" pitchFamily="2" charset="2"/>
              <a:buChar char="§"/>
            </a:pPr>
            <a:r>
              <a:rPr lang="en-US" sz="1200" dirty="0">
                <a:solidFill>
                  <a:schemeClr val="tx1"/>
                </a:solidFill>
              </a:rPr>
              <a:t>Potential of 400 bopd. (L3)</a:t>
            </a:r>
          </a:p>
        </p:txBody>
      </p:sp>
      <p:sp>
        <p:nvSpPr>
          <p:cNvPr id="8" name="Rectangle 7"/>
          <p:cNvSpPr/>
          <p:nvPr/>
        </p:nvSpPr>
        <p:spPr>
          <a:xfrm>
            <a:off x="3915300" y="3835882"/>
            <a:ext cx="4029364" cy="2308324"/>
          </a:xfrm>
          <a:prstGeom prst="rect">
            <a:avLst/>
          </a:prstGeom>
          <a:ln w="9525">
            <a:solidFill>
              <a:schemeClr val="tx1"/>
            </a:solidFill>
          </a:ln>
        </p:spPr>
        <p:txBody>
          <a:bodyPr wrap="square">
            <a:spAutoFit/>
          </a:bodyPr>
          <a:lstStyle/>
          <a:p>
            <a:r>
              <a:rPr lang="en-US" sz="1200" b="1" u="sng" dirty="0"/>
              <a:t>Project Scope/Actions : </a:t>
            </a:r>
            <a:endParaRPr lang="en-US" sz="1200" dirty="0"/>
          </a:p>
          <a:p>
            <a:pPr marL="285750" indent="-285750">
              <a:buFont typeface="Wingdings" panose="05000000000000000000" pitchFamily="2" charset="2"/>
              <a:buChar char="§"/>
            </a:pPr>
            <a:r>
              <a:rPr lang="en-GB" sz="1200" dirty="0"/>
              <a:t>Proposal maturation &amp; sign-off</a:t>
            </a:r>
          </a:p>
          <a:p>
            <a:pPr marL="285750" indent="-285750">
              <a:buFont typeface="Wingdings" panose="05000000000000000000" pitchFamily="2" charset="2"/>
              <a:buChar char="§"/>
            </a:pPr>
            <a:r>
              <a:rPr lang="en-US" sz="1200" dirty="0"/>
              <a:t>Budget Approval</a:t>
            </a:r>
          </a:p>
          <a:p>
            <a:pPr marL="285750" indent="-285750">
              <a:buFont typeface="Wingdings" panose="05000000000000000000" pitchFamily="2" charset="2"/>
              <a:buChar char="§"/>
            </a:pPr>
            <a:r>
              <a:rPr lang="en-US" sz="1200" dirty="0"/>
              <a:t>Secure FTO</a:t>
            </a:r>
          </a:p>
          <a:p>
            <a:pPr marL="285750" indent="-285750">
              <a:buFont typeface="Wingdings" panose="05000000000000000000" pitchFamily="2" charset="2"/>
              <a:buChar char="§"/>
            </a:pPr>
            <a:r>
              <a:rPr lang="en-US" sz="1200" dirty="0"/>
              <a:t>Secure permits from DPR</a:t>
            </a:r>
          </a:p>
          <a:p>
            <a:pPr marL="285750" indent="-285750">
              <a:buFont typeface="Wingdings" panose="05000000000000000000" pitchFamily="2" charset="2"/>
              <a:buChar char="§"/>
            </a:pPr>
            <a:r>
              <a:rPr lang="en-US" sz="1200" dirty="0"/>
              <a:t>Contracting and procurement</a:t>
            </a:r>
          </a:p>
          <a:p>
            <a:pPr marL="285750" indent="-285750">
              <a:buFont typeface="Wingdings" panose="05000000000000000000" pitchFamily="2" charset="2"/>
              <a:buChar char="§"/>
            </a:pPr>
            <a:r>
              <a:rPr lang="en-US" sz="1200" dirty="0"/>
              <a:t>Dredging</a:t>
            </a:r>
          </a:p>
          <a:p>
            <a:pPr marL="285750" indent="-285750">
              <a:buFont typeface="Wingdings" panose="05000000000000000000" pitchFamily="2" charset="2"/>
              <a:buChar char="§"/>
            </a:pPr>
            <a:r>
              <a:rPr lang="en-US" sz="1200" dirty="0"/>
              <a:t>Clear ROW/Mobilize contractor &amp; materials.</a:t>
            </a:r>
          </a:p>
          <a:p>
            <a:pPr marL="285750" indent="-285750">
              <a:buFont typeface="Wingdings" panose="05000000000000000000" pitchFamily="2" charset="2"/>
              <a:buChar char="§"/>
            </a:pPr>
            <a:r>
              <a:rPr lang="en-US" sz="1200" dirty="0"/>
              <a:t>Well Intervention Operation</a:t>
            </a:r>
          </a:p>
          <a:p>
            <a:pPr marL="285750" indent="-285750">
              <a:buFont typeface="Wingdings" panose="05000000000000000000" pitchFamily="2" charset="2"/>
              <a:buChar char="§"/>
            </a:pPr>
            <a:r>
              <a:rPr lang="en-US" sz="1200" dirty="0"/>
              <a:t>Install Flowline</a:t>
            </a:r>
          </a:p>
          <a:p>
            <a:pPr marL="285750" indent="-285750">
              <a:buFont typeface="Wingdings" panose="05000000000000000000" pitchFamily="2" charset="2"/>
              <a:buChar char="§"/>
            </a:pPr>
            <a:r>
              <a:rPr lang="en-US" sz="1200" dirty="0"/>
              <a:t>WHM – CCU Installation</a:t>
            </a:r>
          </a:p>
          <a:p>
            <a:pPr marL="285750" indent="-285750">
              <a:buFont typeface="Wingdings" panose="05000000000000000000" pitchFamily="2" charset="2"/>
              <a:buChar char="§"/>
            </a:pPr>
            <a:r>
              <a:rPr lang="en-US" sz="1200" dirty="0"/>
              <a:t>Hookup well</a:t>
            </a:r>
          </a:p>
        </p:txBody>
      </p:sp>
      <p:sp>
        <p:nvSpPr>
          <p:cNvPr id="10" name="Rectangle 9"/>
          <p:cNvSpPr/>
          <p:nvPr/>
        </p:nvSpPr>
        <p:spPr>
          <a:xfrm>
            <a:off x="518590" y="4949257"/>
            <a:ext cx="3211548" cy="1200329"/>
          </a:xfrm>
          <a:prstGeom prst="rect">
            <a:avLst/>
          </a:prstGeom>
          <a:ln w="9525">
            <a:solidFill>
              <a:schemeClr val="tx1"/>
            </a:solidFill>
          </a:ln>
        </p:spPr>
        <p:txBody>
          <a:bodyPr wrap="square">
            <a:spAutoFit/>
          </a:bodyPr>
          <a:lstStyle/>
          <a:p>
            <a:r>
              <a:rPr lang="en-GB" sz="1200" b="1" u="sng" dirty="0"/>
              <a:t>High-level Timeline:</a:t>
            </a:r>
            <a:endParaRPr lang="en-US" sz="1200" dirty="0"/>
          </a:p>
          <a:p>
            <a:pPr lvl="0"/>
            <a:r>
              <a:rPr lang="en-GB" sz="1200" dirty="0"/>
              <a:t>L0-</a:t>
            </a:r>
            <a:r>
              <a:rPr lang="en-US" sz="1200" dirty="0"/>
              <a:t>L1: 03/01/2018</a:t>
            </a:r>
          </a:p>
          <a:p>
            <a:pPr lvl="0"/>
            <a:r>
              <a:rPr lang="en-US" sz="1200" dirty="0"/>
              <a:t>L2: 22/02/2018 </a:t>
            </a:r>
          </a:p>
          <a:p>
            <a:r>
              <a:rPr lang="en-US" sz="1200" dirty="0"/>
              <a:t>L3: 16/03/2018</a:t>
            </a:r>
          </a:p>
          <a:p>
            <a:r>
              <a:rPr lang="en-US" sz="1200" dirty="0"/>
              <a:t>L4: 04/12/2018</a:t>
            </a:r>
          </a:p>
          <a:p>
            <a:r>
              <a:rPr lang="en-US" sz="1200" dirty="0"/>
              <a:t>L5: 30/04/2019</a:t>
            </a:r>
          </a:p>
        </p:txBody>
      </p:sp>
      <p:sp>
        <p:nvSpPr>
          <p:cNvPr id="12" name="Rectangle 11"/>
          <p:cNvSpPr/>
          <p:nvPr/>
        </p:nvSpPr>
        <p:spPr>
          <a:xfrm>
            <a:off x="8025226" y="3861101"/>
            <a:ext cx="3807730" cy="830997"/>
          </a:xfrm>
          <a:prstGeom prst="rect">
            <a:avLst/>
          </a:prstGeom>
          <a:ln>
            <a:solidFill>
              <a:schemeClr val="tx1"/>
            </a:solidFill>
          </a:ln>
        </p:spPr>
        <p:txBody>
          <a:bodyPr wrap="square">
            <a:spAutoFit/>
          </a:bodyPr>
          <a:lstStyle/>
          <a:p>
            <a:r>
              <a:rPr lang="en-US" sz="1200" b="1" u="sng" dirty="0"/>
              <a:t>Critical Success Factors:</a:t>
            </a:r>
            <a:endParaRPr lang="en-US" sz="1200" dirty="0"/>
          </a:p>
          <a:p>
            <a:pPr lvl="0"/>
            <a:r>
              <a:rPr lang="en-US" sz="1200" dirty="0"/>
              <a:t>Availability of completions materials (Sand control)</a:t>
            </a:r>
          </a:p>
          <a:p>
            <a:pPr lvl="0"/>
            <a:r>
              <a:rPr lang="en-US" sz="1200" dirty="0"/>
              <a:t>Availability of flowline</a:t>
            </a:r>
          </a:p>
          <a:p>
            <a:pPr lvl="0"/>
            <a:r>
              <a:rPr lang="en-US" sz="1200" dirty="0"/>
              <a:t>Prompt FTO &amp; Zero Community issue</a:t>
            </a:r>
            <a:endParaRPr lang="en-US" sz="1200" dirty="0">
              <a:latin typeface="Futura Medium" panose="00000400000000000000" pitchFamily="2" charset="0"/>
            </a:endParaRPr>
          </a:p>
        </p:txBody>
      </p:sp>
      <p:sp>
        <p:nvSpPr>
          <p:cNvPr id="14" name="Rectangle 13"/>
          <p:cNvSpPr/>
          <p:nvPr/>
        </p:nvSpPr>
        <p:spPr>
          <a:xfrm>
            <a:off x="8025226" y="4767816"/>
            <a:ext cx="3807730" cy="1015663"/>
          </a:xfrm>
          <a:prstGeom prst="rect">
            <a:avLst/>
          </a:prstGeom>
          <a:ln>
            <a:solidFill>
              <a:schemeClr val="tx1"/>
            </a:solidFill>
          </a:ln>
        </p:spPr>
        <p:txBody>
          <a:bodyPr wrap="square">
            <a:spAutoFit/>
          </a:bodyPr>
          <a:lstStyle/>
          <a:p>
            <a:r>
              <a:rPr lang="en-US" sz="1200" b="1" dirty="0"/>
              <a:t>Project Sponsor: Esta Eleluwor</a:t>
            </a:r>
            <a:endParaRPr lang="en-US" sz="1200" dirty="0"/>
          </a:p>
          <a:p>
            <a:r>
              <a:rPr lang="en-US" sz="1200" b="1" dirty="0"/>
              <a:t>Project members: </a:t>
            </a:r>
            <a:r>
              <a:rPr lang="en-US" sz="1200" dirty="0"/>
              <a:t>Uyouko Ime - ADL</a:t>
            </a:r>
          </a:p>
          <a:p>
            <a:r>
              <a:rPr lang="en-US" sz="1200" dirty="0"/>
              <a:t>Ayeni Olumide: FMT Coordinator</a:t>
            </a:r>
          </a:p>
          <a:p>
            <a:r>
              <a:rPr lang="en-US" sz="1200" dirty="0"/>
              <a:t>Nwosu Obiora; David Olayinka; Sa’ad Abdul-wahab, Unukogbon Obaro.</a:t>
            </a:r>
            <a:endParaRPr lang="en-GB" sz="1200" dirty="0"/>
          </a:p>
        </p:txBody>
      </p:sp>
    </p:spTree>
    <p:extLst>
      <p:ext uri="{BB962C8B-B14F-4D97-AF65-F5344CB8AC3E}">
        <p14:creationId xmlns:p14="http://schemas.microsoft.com/office/powerpoint/2010/main" val="10404119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hell layouts with footer">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docProps/app.xml><?xml version="1.0" encoding="utf-8"?>
<Properties xmlns="http://schemas.openxmlformats.org/officeDocument/2006/extended-properties" xmlns:vt="http://schemas.openxmlformats.org/officeDocument/2006/docPropsVTypes">
  <TotalTime>1388</TotalTime>
  <Words>410</Words>
  <Application>Microsoft Office PowerPoint</Application>
  <PresentationFormat>Widescreen</PresentationFormat>
  <Paragraphs>38</Paragraphs>
  <Slides>1</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7" baseType="lpstr">
      <vt:lpstr>Arial</vt:lpstr>
      <vt:lpstr>Futura Bold</vt:lpstr>
      <vt:lpstr>Futura Medium</vt:lpstr>
      <vt:lpstr>Wingdings</vt:lpstr>
      <vt:lpstr>Shell layouts with footer</vt:lpstr>
      <vt:lpstr>think-cell Slide</vt:lpstr>
      <vt:lpstr>TITLE: NUNR 013T DEWAXING, SAND CLEANOUT &amp; SAND CONSOLIDATION TO SAFEGUARD 1.05MMSTB BY APR. 2019</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Title:Workover of UBIE-OSHI-13 for zone change/recompletion to unlock 455 bopd and 9.1 MMscf/d by Dec 2018</dc:title>
  <dc:creator>Alikah, Ehidiamhen SPDC-UPO/G/UVD</dc:creator>
  <cp:lastModifiedBy>Ikpera, Cordelia N SPDC-UPO/G/UVI</cp:lastModifiedBy>
  <cp:revision>90</cp:revision>
  <dcterms:created xsi:type="dcterms:W3CDTF">2018-07-22T17:45:54Z</dcterms:created>
  <dcterms:modified xsi:type="dcterms:W3CDTF">2019-01-24T11:50:19Z</dcterms:modified>
</cp:coreProperties>
</file>