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6647" autoAdjust="0"/>
  </p:normalViewPr>
  <p:slideViewPr>
    <p:cSldViewPr snapToGrid="0">
      <p:cViewPr varScale="1">
        <p:scale>
          <a:sx n="86" d="100"/>
          <a:sy n="86" d="100"/>
        </p:scale>
        <p:origin x="1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951690172"/>
      </p:ext>
    </p:extLst>
  </p:cSld>
  <p:clrMapOvr>
    <a:masterClrMapping/>
  </p:clrMapOvr>
  <p:transition/>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8307243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072582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3122054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6501555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2506537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20535441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554317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1055201233"/>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8416088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1095998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089590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491124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6507144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24/01/2019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08827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81537806"/>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67155882"/>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74333442"/>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8514021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03793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542839346"/>
      </p:ext>
    </p:extLst>
  </p:cSld>
  <p:clrMapOvr>
    <a:masterClrMapping/>
  </p:clrMapOvr>
  <p:transition/>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8" name="think-cell Slide" r:id="rId4" imgW="396" imgH="396" progId="TCLayout.ActiveDocument.1">
                  <p:embed/>
                </p:oleObj>
              </mc:Choice>
              <mc:Fallback>
                <p:oleObj name="think-cell Slide" r:id="rId4" imgW="396" imgH="39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9964566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4" name="think-cell Slide" r:id="rId26" imgW="396" imgH="396" progId="TCLayout.ActiveDocument.1">
                  <p:embed/>
                </p:oleObj>
              </mc:Choice>
              <mc:Fallback>
                <p:oleObj name="think-cell Slide" r:id="rId26" imgW="396" imgH="396" progId="TCLayout.ActiveDocument.1">
                  <p:embed/>
                  <p:pic>
                    <p:nvPicPr>
                      <p:cNvPr id="2" name="Object 1" hidden="1"/>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748702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706" y="676837"/>
            <a:ext cx="11306483" cy="3400931"/>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200" b="1" u="sng" dirty="0"/>
              <a:t>Business Case/objectives</a:t>
            </a:r>
            <a:r>
              <a:rPr lang="en-GB" sz="1200" b="1" dirty="0"/>
              <a:t>:</a:t>
            </a:r>
            <a:endParaRPr lang="en-US" sz="1200" dirty="0"/>
          </a:p>
          <a:p>
            <a:pPr algn="just">
              <a:spcBef>
                <a:spcPts val="600"/>
              </a:spcBef>
            </a:pPr>
            <a:r>
              <a:rPr lang="en-US" sz="1200" b="1" dirty="0"/>
              <a:t>NUNR 015S (F1000S) </a:t>
            </a:r>
            <a:r>
              <a:rPr lang="en-US" sz="1200" dirty="0"/>
              <a:t>– The interval came on stream in September 2005 and produced at a rate of 1015bopd on bean 20/64”,sandcut of 3lb/Mbbl, THP of 390psi, GOR of 1506scf/bbl and water cut of 0%. The well-produced dry for about 3 months until it was beaned up to 22/64” in Nov. 2005. In December 2005, the well was producing 3.36% of water and the oil rate declined as the water cut increased.</a:t>
            </a:r>
          </a:p>
          <a:p>
            <a:pPr algn="just">
              <a:spcBef>
                <a:spcPts val="600"/>
              </a:spcBef>
            </a:pPr>
            <a:r>
              <a:rPr lang="en-US" sz="1200" dirty="0"/>
              <a:t>The SS is currently closed in and the Last recorded production was in February 2012 at a rate of 86bopd, GOR of 2457scf/bbl, water cut of 88.44%, Sand cut of 2lb/Mbbl, THP of 682psi  on a bean of 18/64”.</a:t>
            </a:r>
          </a:p>
          <a:p>
            <a:pPr algn="just">
              <a:spcBef>
                <a:spcPts val="600"/>
              </a:spcBef>
            </a:pPr>
            <a:endParaRPr lang="en-US" sz="1200" dirty="0"/>
          </a:p>
          <a:p>
            <a:pPr algn="just">
              <a:spcBef>
                <a:spcPts val="600"/>
              </a:spcBef>
            </a:pPr>
            <a:r>
              <a:rPr lang="en-US" sz="1200" b="1" dirty="0"/>
              <a:t>NUNR 015L (F3000S) </a:t>
            </a:r>
            <a:r>
              <a:rPr lang="en-US" sz="1200" dirty="0"/>
              <a:t>– The interval came on stream in September 2005 at a rate of 1102bopd, on bean 20/64”, sand cut of 2lb/Mbbl, THP of 290psi, GOR of 1341scf/bbl and water cut of 0%. It produced dry until February 2007 when water broke through and rose quickly to about 78% water cut. Production declined afterwards from ca. 1400 bopd in January 2007 to about 400 bopd in March 2007. Well produced at HBSW and low production till February 2011 when it quit due to HBSW of about 95%. Well is currently not flowing but has scope for water shut off and perforation extension of 5ft.</a:t>
            </a:r>
          </a:p>
          <a:p>
            <a:pPr algn="just">
              <a:spcBef>
                <a:spcPts val="600"/>
              </a:spcBef>
            </a:pPr>
            <a:endParaRPr lang="en-US" sz="1200" dirty="0"/>
          </a:p>
          <a:p>
            <a:pPr algn="just">
              <a:spcBef>
                <a:spcPts val="600"/>
              </a:spcBef>
            </a:pPr>
            <a:r>
              <a:rPr lang="en-US" sz="1200" dirty="0"/>
              <a:t>The proposed well entry will </a:t>
            </a:r>
            <a:r>
              <a:rPr lang="en-US" sz="1200" dirty="0">
                <a:solidFill>
                  <a:schemeClr val="tx1"/>
                </a:solidFill>
              </a:rPr>
              <a:t>provide an opportunity to restore production to the well by carrying out WSO and re-perforation on the LS and acid stimulation on the Short string. The intervention activity will safeguard production of ca. 300 bopd and develop 0.24MMstb.  </a:t>
            </a:r>
          </a:p>
          <a:p>
            <a:pPr algn="just">
              <a:spcBef>
                <a:spcPts val="600"/>
              </a:spcBef>
            </a:pPr>
            <a:r>
              <a:rPr lang="en-US" sz="1200" dirty="0">
                <a:solidFill>
                  <a:schemeClr val="tx1"/>
                </a:solidFill>
              </a:rPr>
              <a:t>Well Intervention, Re-completion, Flow line and hook-up is estimated to be $1.25Mln (L0)</a:t>
            </a:r>
          </a:p>
        </p:txBody>
      </p:sp>
      <p:sp>
        <p:nvSpPr>
          <p:cNvPr id="6" name="Rectangle 5"/>
          <p:cNvSpPr/>
          <p:nvPr/>
        </p:nvSpPr>
        <p:spPr>
          <a:xfrm>
            <a:off x="498998" y="4166685"/>
            <a:ext cx="3195782" cy="1031051"/>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200" b="1" u="sng" dirty="0"/>
              <a:t>Potential Benefits &amp; Measurement:</a:t>
            </a:r>
            <a:endParaRPr lang="en-US" sz="1200" dirty="0"/>
          </a:p>
          <a:p>
            <a:pPr marL="171450" indent="-171450">
              <a:buFont typeface="Wingdings" panose="05000000000000000000" pitchFamily="2" charset="2"/>
              <a:buChar char="§"/>
            </a:pPr>
            <a:r>
              <a:rPr lang="en-US" sz="1200" dirty="0"/>
              <a:t>Restore oil production </a:t>
            </a:r>
          </a:p>
          <a:p>
            <a:pPr marL="171450" indent="-171450">
              <a:buFont typeface="Wingdings" panose="05000000000000000000" pitchFamily="2" charset="2"/>
              <a:buChar char="§"/>
            </a:pPr>
            <a:r>
              <a:rPr lang="en-US" sz="1200" dirty="0"/>
              <a:t>Recovery of ca. 0.24 MMstb of oil (L0)</a:t>
            </a:r>
          </a:p>
          <a:p>
            <a:pPr marL="171450" indent="-171450">
              <a:buFont typeface="Wingdings" panose="05000000000000000000" pitchFamily="2" charset="2"/>
              <a:buChar char="§"/>
            </a:pPr>
            <a:r>
              <a:rPr lang="en-US" sz="1200" dirty="0"/>
              <a:t>Potential of ca. 300 bopd (L0)</a:t>
            </a:r>
          </a:p>
          <a:p>
            <a:pPr marL="285750" indent="-285750">
              <a:buFont typeface="Arial" panose="020B0604020202020204" pitchFamily="34" charset="0"/>
              <a:buChar char="•"/>
            </a:pPr>
            <a:endParaRPr lang="en-US" sz="1200" dirty="0"/>
          </a:p>
        </p:txBody>
      </p:sp>
      <p:sp>
        <p:nvSpPr>
          <p:cNvPr id="8" name="Rectangle 7"/>
          <p:cNvSpPr/>
          <p:nvPr/>
        </p:nvSpPr>
        <p:spPr>
          <a:xfrm>
            <a:off x="3921152" y="4179761"/>
            <a:ext cx="4029364" cy="2123658"/>
          </a:xfrm>
          <a:prstGeom prst="rect">
            <a:avLst/>
          </a:prstGeom>
          <a:ln w="9525">
            <a:solidFill>
              <a:schemeClr val="tx1"/>
            </a:solidFill>
          </a:ln>
        </p:spPr>
        <p:txBody>
          <a:bodyPr wrap="square">
            <a:spAutoFit/>
          </a:bodyPr>
          <a:lstStyle/>
          <a:p>
            <a:r>
              <a:rPr lang="en-US" sz="1200" b="1" u="sng" dirty="0"/>
              <a:t>Project Scope/Actions : </a:t>
            </a:r>
            <a:endParaRPr lang="en-US" sz="1200" dirty="0"/>
          </a:p>
          <a:p>
            <a:pPr marL="173038" indent="-173038">
              <a:buFont typeface="Wingdings" panose="05000000000000000000" pitchFamily="2" charset="2"/>
              <a:buChar char="§"/>
            </a:pPr>
            <a:r>
              <a:rPr lang="en-GB" sz="1200" dirty="0"/>
              <a:t>Proposal maturation &amp; sign-off</a:t>
            </a:r>
          </a:p>
          <a:p>
            <a:pPr marL="173038" indent="-173038">
              <a:buFont typeface="Wingdings" panose="05000000000000000000" pitchFamily="2" charset="2"/>
              <a:buChar char="§"/>
            </a:pPr>
            <a:r>
              <a:rPr lang="en-US" sz="1200" dirty="0"/>
              <a:t>Budget Approval</a:t>
            </a:r>
          </a:p>
          <a:p>
            <a:pPr marL="173038" indent="-173038">
              <a:buFont typeface="Wingdings" panose="05000000000000000000" pitchFamily="2" charset="2"/>
              <a:buChar char="§"/>
            </a:pPr>
            <a:r>
              <a:rPr lang="en-US" sz="1200" dirty="0"/>
              <a:t>Secure FTO</a:t>
            </a:r>
          </a:p>
          <a:p>
            <a:pPr marL="173038" indent="-173038">
              <a:buFont typeface="Wingdings" panose="05000000000000000000" pitchFamily="2" charset="2"/>
              <a:buChar char="§"/>
            </a:pPr>
            <a:r>
              <a:rPr lang="en-US" sz="1200" dirty="0"/>
              <a:t>Secure permits from DPR</a:t>
            </a:r>
          </a:p>
          <a:p>
            <a:pPr marL="173038" indent="-173038">
              <a:buFont typeface="Wingdings" panose="05000000000000000000" pitchFamily="2" charset="2"/>
              <a:buChar char="§"/>
            </a:pPr>
            <a:r>
              <a:rPr lang="en-US" sz="1200" dirty="0"/>
              <a:t>Contracting and procurement</a:t>
            </a:r>
          </a:p>
          <a:p>
            <a:pPr marL="173038" indent="-173038">
              <a:buFont typeface="Wingdings" panose="05000000000000000000" pitchFamily="2" charset="2"/>
              <a:buChar char="§"/>
            </a:pPr>
            <a:r>
              <a:rPr lang="en-US" sz="1200" dirty="0"/>
              <a:t>Clear ROW/Mobilize contractor &amp; materials/.</a:t>
            </a:r>
          </a:p>
          <a:p>
            <a:pPr marL="173038" indent="-173038">
              <a:buFont typeface="Wingdings" panose="05000000000000000000" pitchFamily="2" charset="2"/>
              <a:buChar char="§"/>
            </a:pPr>
            <a:r>
              <a:rPr lang="en-US" sz="1200" dirty="0"/>
              <a:t>Execute Well Intervention</a:t>
            </a:r>
          </a:p>
          <a:p>
            <a:pPr marL="173038" indent="-173038">
              <a:buFont typeface="Wingdings" panose="05000000000000000000" pitchFamily="2" charset="2"/>
              <a:buChar char="§"/>
            </a:pPr>
            <a:r>
              <a:rPr lang="en-US" sz="1200" dirty="0"/>
              <a:t>Install Flowline</a:t>
            </a:r>
          </a:p>
          <a:p>
            <a:pPr marL="173038" indent="-173038">
              <a:buFont typeface="Wingdings" panose="05000000000000000000" pitchFamily="2" charset="2"/>
              <a:buChar char="§"/>
            </a:pPr>
            <a:r>
              <a:rPr lang="en-US" sz="1200" dirty="0"/>
              <a:t>WHM – CCU Installation</a:t>
            </a:r>
          </a:p>
          <a:p>
            <a:pPr marL="173038" indent="-173038">
              <a:buFont typeface="Wingdings" panose="05000000000000000000" pitchFamily="2" charset="2"/>
              <a:buChar char="§"/>
            </a:pPr>
            <a:r>
              <a:rPr lang="en-US" sz="1200" dirty="0"/>
              <a:t>Hookup well &amp; Handover to Asset.</a:t>
            </a:r>
          </a:p>
        </p:txBody>
      </p:sp>
      <p:sp>
        <p:nvSpPr>
          <p:cNvPr id="12" name="Rectangle 11"/>
          <p:cNvSpPr/>
          <p:nvPr/>
        </p:nvSpPr>
        <p:spPr>
          <a:xfrm>
            <a:off x="8189516" y="4193305"/>
            <a:ext cx="3640299" cy="1015663"/>
          </a:xfrm>
          <a:prstGeom prst="rect">
            <a:avLst/>
          </a:prstGeom>
          <a:ln>
            <a:solidFill>
              <a:schemeClr val="tx1"/>
            </a:solidFill>
          </a:ln>
        </p:spPr>
        <p:txBody>
          <a:bodyPr wrap="square">
            <a:spAutoFit/>
          </a:bodyPr>
          <a:lstStyle/>
          <a:p>
            <a:r>
              <a:rPr lang="en-US" sz="1200" b="1" u="sng" dirty="0"/>
              <a:t>Critical Success Factors:</a:t>
            </a:r>
            <a:endParaRPr lang="en-US" sz="1200" dirty="0"/>
          </a:p>
          <a:p>
            <a:pPr lvl="0"/>
            <a:r>
              <a:rPr lang="en-US" sz="1200" dirty="0"/>
              <a:t>Efficient execution </a:t>
            </a:r>
          </a:p>
          <a:p>
            <a:pPr lvl="0"/>
            <a:r>
              <a:rPr lang="en-US" sz="1200" dirty="0"/>
              <a:t>Budget Approval</a:t>
            </a:r>
          </a:p>
          <a:p>
            <a:pPr lvl="0"/>
            <a:r>
              <a:rPr lang="en-US" sz="1200" dirty="0"/>
              <a:t>Availability of flowline</a:t>
            </a:r>
          </a:p>
          <a:p>
            <a:pPr lvl="0"/>
            <a:r>
              <a:rPr lang="en-US" sz="1200" dirty="0"/>
              <a:t>Prompt FTO &amp; Zero Community issue</a:t>
            </a:r>
            <a:endParaRPr lang="en-US" sz="1200" dirty="0">
              <a:solidFill>
                <a:prstClr val="black"/>
              </a:solidFill>
              <a:latin typeface="Futura Medium" panose="00000400000000000000" pitchFamily="2" charset="0"/>
            </a:endParaRPr>
          </a:p>
        </p:txBody>
      </p:sp>
      <p:sp>
        <p:nvSpPr>
          <p:cNvPr id="14" name="Rectangle 13"/>
          <p:cNvSpPr/>
          <p:nvPr/>
        </p:nvSpPr>
        <p:spPr>
          <a:xfrm>
            <a:off x="8189516" y="5311865"/>
            <a:ext cx="3640298" cy="1015663"/>
          </a:xfrm>
          <a:prstGeom prst="rect">
            <a:avLst/>
          </a:prstGeom>
          <a:ln>
            <a:solidFill>
              <a:schemeClr val="tx1"/>
            </a:solidFill>
          </a:ln>
        </p:spPr>
        <p:txBody>
          <a:bodyPr wrap="square">
            <a:spAutoFit/>
          </a:bodyPr>
          <a:lstStyle/>
          <a:p>
            <a:r>
              <a:rPr lang="en-US" sz="1200" b="1" dirty="0">
                <a:solidFill>
                  <a:schemeClr val="dk1"/>
                </a:solidFill>
              </a:rPr>
              <a:t>Project Sponsor: Esta Eleluwor</a:t>
            </a:r>
            <a:endParaRPr lang="en-US" sz="1200" dirty="0">
              <a:solidFill>
                <a:schemeClr val="dk1"/>
              </a:solidFill>
            </a:endParaRPr>
          </a:p>
          <a:p>
            <a:r>
              <a:rPr lang="en-US" sz="1200" b="1" dirty="0">
                <a:solidFill>
                  <a:schemeClr val="dk1"/>
                </a:solidFill>
              </a:rPr>
              <a:t>Project members: </a:t>
            </a:r>
            <a:r>
              <a:rPr lang="en-US" sz="1200" dirty="0">
                <a:solidFill>
                  <a:schemeClr val="dk1"/>
                </a:solidFill>
              </a:rPr>
              <a:t>Uyouko Ime - ADL</a:t>
            </a:r>
          </a:p>
          <a:p>
            <a:r>
              <a:rPr lang="en-US" sz="1200" dirty="0">
                <a:solidFill>
                  <a:schemeClr val="dk1"/>
                </a:solidFill>
              </a:rPr>
              <a:t>Ayeni Olumide: FMT Coordinator</a:t>
            </a:r>
          </a:p>
          <a:p>
            <a:r>
              <a:rPr lang="en-US" sz="1200" dirty="0">
                <a:solidFill>
                  <a:schemeClr val="dk1"/>
                </a:solidFill>
              </a:rPr>
              <a:t>Nwosu Obiora; David Olayinka; Sa’ad Abdul-Wahab, Unukogbon Obaro.</a:t>
            </a:r>
            <a:endParaRPr lang="en-GB" sz="1200" dirty="0">
              <a:solidFill>
                <a:schemeClr val="dk1"/>
              </a:solidFill>
            </a:endParaRPr>
          </a:p>
        </p:txBody>
      </p:sp>
      <p:sp>
        <p:nvSpPr>
          <p:cNvPr id="11" name="Title 1">
            <a:extLst>
              <a:ext uri="{FF2B5EF4-FFF2-40B4-BE49-F238E27FC236}">
                <a16:creationId xmlns:a16="http://schemas.microsoft.com/office/drawing/2014/main" id="{159E9641-A98B-450A-B837-391662A1AF1E}"/>
              </a:ext>
            </a:extLst>
          </p:cNvPr>
          <p:cNvSpPr txBox="1">
            <a:spLocks/>
          </p:cNvSpPr>
          <p:nvPr/>
        </p:nvSpPr>
        <p:spPr bwMode="auto">
          <a:xfrm>
            <a:off x="510707" y="104732"/>
            <a:ext cx="11306483" cy="340963"/>
          </a:xfrm>
          <a:prstGeom prst="rect">
            <a:avLst/>
          </a:prstGeom>
          <a:solidFill>
            <a:schemeClr val="accent1"/>
          </a:solidFill>
          <a:ln w="9525" algn="ctr">
            <a:noFill/>
            <a:miter lim="800000"/>
            <a:headEnd/>
            <a:tailEnd/>
          </a:ln>
        </p:spPr>
        <p:txBody>
          <a:bodyPr vert="horz" wrap="square" lIns="0" tIns="0" rIns="0" bIns="0" numCol="1" anchor="ctr" anchorCtr="0" compatLnSpc="1">
            <a:prstTxWarp prst="textNoShape">
              <a:avLst/>
            </a:prstTxWarp>
            <a:normAutofit fontScale="97500"/>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pPr marL="114300"/>
            <a:r>
              <a:rPr lang="en-GB" sz="1400" b="1" dirty="0">
                <a:solidFill>
                  <a:srgbClr val="C00000"/>
                </a:solidFill>
                <a:latin typeface="Futura Medium" panose="00000400000000000000" pitchFamily="2" charset="0"/>
              </a:rPr>
              <a:t>TITLE: NUNR 015L/S STIMULATION AND WELL LIFT TO RESTORE PRODUCTION ON THE SS &amp; LS BY JUNE 2019.</a:t>
            </a:r>
          </a:p>
        </p:txBody>
      </p:sp>
      <p:sp>
        <p:nvSpPr>
          <p:cNvPr id="9" name="Rectangle 8">
            <a:extLst>
              <a:ext uri="{FF2B5EF4-FFF2-40B4-BE49-F238E27FC236}">
                <a16:creationId xmlns:a16="http://schemas.microsoft.com/office/drawing/2014/main" id="{03F5DBA7-7AD8-426D-885D-9AB6E7FCF033}"/>
              </a:ext>
            </a:extLst>
          </p:cNvPr>
          <p:cNvSpPr/>
          <p:nvPr/>
        </p:nvSpPr>
        <p:spPr>
          <a:xfrm>
            <a:off x="498078" y="5219533"/>
            <a:ext cx="3184074" cy="1200329"/>
          </a:xfrm>
          <a:prstGeom prst="rect">
            <a:avLst/>
          </a:prstGeom>
          <a:ln w="9525">
            <a:solidFill>
              <a:schemeClr val="tx1"/>
            </a:solidFill>
          </a:ln>
        </p:spPr>
        <p:txBody>
          <a:bodyPr wrap="square">
            <a:spAutoFit/>
          </a:bodyPr>
          <a:lstStyle/>
          <a:p>
            <a:r>
              <a:rPr lang="en-GB" sz="1200" b="1" u="sng" dirty="0"/>
              <a:t>High-level Timeline:</a:t>
            </a:r>
          </a:p>
          <a:p>
            <a:pPr lvl="0"/>
            <a:r>
              <a:rPr lang="en-GB" sz="1200" dirty="0"/>
              <a:t>L0-</a:t>
            </a:r>
            <a:r>
              <a:rPr lang="en-US" sz="1200" dirty="0"/>
              <a:t>L1: 26/11/2018</a:t>
            </a:r>
          </a:p>
          <a:p>
            <a:pPr lvl="0"/>
            <a:r>
              <a:rPr lang="en-US" sz="1200" dirty="0"/>
              <a:t>L2: 21/01/2019 </a:t>
            </a:r>
          </a:p>
          <a:p>
            <a:r>
              <a:rPr lang="en-US" sz="1200" dirty="0"/>
              <a:t>L3: 28/02/2019</a:t>
            </a:r>
          </a:p>
          <a:p>
            <a:r>
              <a:rPr lang="en-US" sz="1200" dirty="0"/>
              <a:t>L4: 26/04/2019</a:t>
            </a:r>
          </a:p>
          <a:p>
            <a:r>
              <a:rPr lang="en-US" sz="1200" dirty="0"/>
              <a:t>L5: 31/04/2019</a:t>
            </a:r>
          </a:p>
        </p:txBody>
      </p:sp>
    </p:spTree>
    <p:extLst>
      <p:ext uri="{BB962C8B-B14F-4D97-AF65-F5344CB8AC3E}">
        <p14:creationId xmlns:p14="http://schemas.microsoft.com/office/powerpoint/2010/main" val="1928026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docProps/app.xml><?xml version="1.0" encoding="utf-8"?>
<Properties xmlns="http://schemas.openxmlformats.org/officeDocument/2006/extended-properties" xmlns:vt="http://schemas.openxmlformats.org/officeDocument/2006/docPropsVTypes">
  <TotalTime>1388</TotalTime>
  <Words>488</Words>
  <Application>Microsoft Office PowerPoint</Application>
  <PresentationFormat>Widescreen</PresentationFormat>
  <Paragraphs>39</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Futura Bold</vt:lpstr>
      <vt:lpstr>Futura Medium</vt:lpstr>
      <vt:lpstr>Wingdings</vt:lpstr>
      <vt:lpstr>Shell layouts with footer</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Title:Workover of UBIE-OSHI-13 for zone change/recompletion to unlock 455 bopd and 9.1 MMscf/d by Dec 2018</dc:title>
  <dc:creator>Alikah, Ehidiamhen SPDC-UPO/G/UVD</dc:creator>
  <cp:lastModifiedBy>Ikpera, Cordelia N SPDC-UPO/G/UVI</cp:lastModifiedBy>
  <cp:revision>90</cp:revision>
  <dcterms:created xsi:type="dcterms:W3CDTF">2018-07-22T17:45:54Z</dcterms:created>
  <dcterms:modified xsi:type="dcterms:W3CDTF">2019-01-24T12:41:14Z</dcterms:modified>
</cp:coreProperties>
</file>