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6647" autoAdjust="0"/>
  </p:normalViewPr>
  <p:slideViewPr>
    <p:cSldViewPr snapToGrid="0">
      <p:cViewPr varScale="1">
        <p:scale>
          <a:sx n="86" d="100"/>
          <a:sy n="86" d="100"/>
        </p:scale>
        <p:origin x="1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951690172"/>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8307243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072582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3122054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6501555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2506537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2053544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554317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105520123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841608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1095998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089590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491124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6507144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08827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81537806"/>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67155882"/>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74333442"/>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8514021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03793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542839346"/>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8"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9964566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 name="think-cell Slide" r:id="rId26" imgW="396" imgH="396" progId="TCLayout.ActiveDocument.1">
                  <p:embed/>
                </p:oleObj>
              </mc:Choice>
              <mc:Fallback>
                <p:oleObj name="think-cell Slide" r:id="rId26" imgW="396" imgH="396" progId="TCLayout.ActiveDocument.1">
                  <p:embed/>
                  <p:pic>
                    <p:nvPicPr>
                      <p:cNvPr id="2" name="Object 1" hidden="1"/>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748702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153" y="615920"/>
            <a:ext cx="11294774" cy="2846933"/>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200" b="1" u="sng" dirty="0"/>
              <a:t>Business Case/ Objectives</a:t>
            </a:r>
            <a:r>
              <a:rPr lang="en-GB" sz="1200" b="1" dirty="0"/>
              <a:t>:</a:t>
            </a:r>
            <a:endParaRPr lang="en-US" sz="1200" dirty="0"/>
          </a:p>
          <a:p>
            <a:pPr algn="just">
              <a:spcBef>
                <a:spcPts val="600"/>
              </a:spcBef>
            </a:pPr>
            <a:r>
              <a:rPr lang="en-US" sz="1200" dirty="0"/>
              <a:t>NunR-10T was initially completed in February 1991 as a single completion on F4.0/F4.1 complex with IGP installed across the interval.  The well was opened up in April 1991 and produced with a potential of 3,000 bopd GOR of 977 scf/bbl on bean 28/64”. </a:t>
            </a:r>
          </a:p>
          <a:p>
            <a:pPr algn="just">
              <a:spcBef>
                <a:spcPts val="600"/>
              </a:spcBef>
            </a:pPr>
            <a:endParaRPr lang="en-US" sz="1200" dirty="0">
              <a:solidFill>
                <a:schemeClr val="tx1"/>
              </a:solidFill>
            </a:endParaRPr>
          </a:p>
          <a:p>
            <a:pPr algn="just">
              <a:spcBef>
                <a:spcPts val="600"/>
              </a:spcBef>
            </a:pPr>
            <a:r>
              <a:rPr lang="en-US" sz="1200" dirty="0">
                <a:solidFill>
                  <a:schemeClr val="tx1"/>
                </a:solidFill>
              </a:rPr>
              <a:t>Well test carried out on the interval in October 2018 revealed that the interval is producing at a gross rate of 3,100 bpd, Net oil rate is 238bpd on bean 44/64”, BSW of 93%, GOR of 1,950 scf/bbl and THP of 479 psi.</a:t>
            </a:r>
          </a:p>
          <a:p>
            <a:pPr algn="just">
              <a:spcBef>
                <a:spcPts val="600"/>
              </a:spcBef>
            </a:pPr>
            <a:endParaRPr lang="en-US" sz="1200" dirty="0">
              <a:solidFill>
                <a:schemeClr val="tx1"/>
              </a:solidFill>
            </a:endParaRPr>
          </a:p>
          <a:p>
            <a:pPr algn="just">
              <a:spcBef>
                <a:spcPts val="600"/>
              </a:spcBef>
            </a:pPr>
            <a:r>
              <a:rPr lang="en-US" sz="1200" dirty="0">
                <a:solidFill>
                  <a:schemeClr val="tx1"/>
                </a:solidFill>
              </a:rPr>
              <a:t>There is opportunity to shut-off the existing perforation on the F4000F interval and perforate shallower to drain the attic oil encountered by the well. This will result in significant optimization of the production from this well and maximize recovery from the reservoir. </a:t>
            </a:r>
            <a:r>
              <a:rPr lang="en-US" sz="1200" dirty="0"/>
              <a:t>The intervention scope will optimize production to ca. 800 bopd and develop </a:t>
            </a:r>
            <a:r>
              <a:rPr lang="en-US" sz="1200" dirty="0">
                <a:solidFill>
                  <a:schemeClr val="tx1"/>
                </a:solidFill>
              </a:rPr>
              <a:t>1.79 MMbbl (L0) </a:t>
            </a:r>
            <a:r>
              <a:rPr lang="en-US" sz="1200" dirty="0"/>
              <a:t>recoverable volume on the F4000F.</a:t>
            </a:r>
          </a:p>
          <a:p>
            <a:pPr algn="just">
              <a:spcBef>
                <a:spcPts val="600"/>
              </a:spcBef>
            </a:pPr>
            <a:endParaRPr lang="en-US" sz="1200" dirty="0"/>
          </a:p>
          <a:p>
            <a:pPr algn="just">
              <a:spcBef>
                <a:spcPts val="600"/>
              </a:spcBef>
            </a:pPr>
            <a:r>
              <a:rPr lang="en-US" sz="1200" dirty="0">
                <a:solidFill>
                  <a:schemeClr val="tx1"/>
                </a:solidFill>
              </a:rPr>
              <a:t>WSO, re-perforation and re-completion cost is estimated to be $0.88M (L0)</a:t>
            </a:r>
          </a:p>
        </p:txBody>
      </p:sp>
      <p:sp>
        <p:nvSpPr>
          <p:cNvPr id="6" name="Rectangle 5"/>
          <p:cNvSpPr/>
          <p:nvPr/>
        </p:nvSpPr>
        <p:spPr>
          <a:xfrm>
            <a:off x="506152" y="3627499"/>
            <a:ext cx="3195782" cy="1015663"/>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200" b="1" u="sng" dirty="0"/>
              <a:t>Potential Benefits &amp; Measurement:</a:t>
            </a:r>
            <a:endParaRPr lang="en-US" sz="1200" dirty="0"/>
          </a:p>
          <a:p>
            <a:pPr marL="171450" indent="-171450">
              <a:buFont typeface="Wingdings" panose="05000000000000000000" pitchFamily="2" charset="2"/>
              <a:buChar char="§"/>
            </a:pPr>
            <a:r>
              <a:rPr lang="en-US" sz="1200" dirty="0"/>
              <a:t>Optimize oil production and prevent water production. </a:t>
            </a:r>
          </a:p>
          <a:p>
            <a:pPr marL="171450" indent="-171450">
              <a:buFont typeface="Wingdings" panose="05000000000000000000" pitchFamily="2" charset="2"/>
              <a:buChar char="§"/>
            </a:pPr>
            <a:r>
              <a:rPr lang="en-US" sz="1200" dirty="0"/>
              <a:t>Recovery of ca. 1.79 MMstb of oil (L0)</a:t>
            </a:r>
          </a:p>
          <a:p>
            <a:pPr marL="171450" indent="-171450">
              <a:buFont typeface="Wingdings" panose="05000000000000000000" pitchFamily="2" charset="2"/>
              <a:buChar char="§"/>
            </a:pPr>
            <a:r>
              <a:rPr lang="en-US" sz="1200" dirty="0"/>
              <a:t>Potential of ca. 800 bopd (L0)</a:t>
            </a:r>
          </a:p>
        </p:txBody>
      </p:sp>
      <p:sp>
        <p:nvSpPr>
          <p:cNvPr id="8" name="Rectangle 7"/>
          <p:cNvSpPr/>
          <p:nvPr/>
        </p:nvSpPr>
        <p:spPr>
          <a:xfrm>
            <a:off x="3931234" y="3627499"/>
            <a:ext cx="4029364" cy="2308324"/>
          </a:xfrm>
          <a:prstGeom prst="rect">
            <a:avLst/>
          </a:prstGeom>
          <a:ln w="9525">
            <a:solidFill>
              <a:schemeClr val="tx1"/>
            </a:solidFill>
          </a:ln>
        </p:spPr>
        <p:txBody>
          <a:bodyPr wrap="square">
            <a:spAutoFit/>
          </a:bodyPr>
          <a:lstStyle/>
          <a:p>
            <a:r>
              <a:rPr lang="en-US" sz="1200" b="1" u="sng" dirty="0"/>
              <a:t>Project Scope/Actions : </a:t>
            </a:r>
            <a:endParaRPr lang="en-US" sz="1200" dirty="0"/>
          </a:p>
          <a:p>
            <a:pPr marL="285750" indent="-285750">
              <a:buFont typeface="Wingdings" panose="05000000000000000000" pitchFamily="2" charset="2"/>
              <a:buChar char="§"/>
            </a:pPr>
            <a:r>
              <a:rPr lang="en-GB" sz="1200" dirty="0"/>
              <a:t>Proposal maturation &amp; sign-off</a:t>
            </a:r>
          </a:p>
          <a:p>
            <a:pPr marL="285750" indent="-285750">
              <a:buFont typeface="Wingdings" panose="05000000000000000000" pitchFamily="2" charset="2"/>
              <a:buChar char="§"/>
            </a:pPr>
            <a:r>
              <a:rPr lang="en-US" sz="1200" dirty="0"/>
              <a:t>Budget Approval</a:t>
            </a:r>
          </a:p>
          <a:p>
            <a:pPr marL="285750" indent="-285750">
              <a:buFont typeface="Wingdings" panose="05000000000000000000" pitchFamily="2" charset="2"/>
              <a:buChar char="§"/>
            </a:pPr>
            <a:r>
              <a:rPr lang="en-US" sz="1200" dirty="0"/>
              <a:t>Secure FTO</a:t>
            </a:r>
          </a:p>
          <a:p>
            <a:pPr marL="285750" indent="-285750">
              <a:buFont typeface="Wingdings" panose="05000000000000000000" pitchFamily="2" charset="2"/>
              <a:buChar char="§"/>
            </a:pPr>
            <a:r>
              <a:rPr lang="en-US" sz="1200" dirty="0"/>
              <a:t>Secure permits from DPR</a:t>
            </a:r>
          </a:p>
          <a:p>
            <a:pPr marL="285750" indent="-285750">
              <a:buFont typeface="Wingdings" panose="05000000000000000000" pitchFamily="2" charset="2"/>
              <a:buChar char="§"/>
            </a:pPr>
            <a:r>
              <a:rPr lang="en-US" sz="1200" dirty="0"/>
              <a:t>Contracting and procurement</a:t>
            </a:r>
          </a:p>
          <a:p>
            <a:pPr marL="285750" indent="-285750">
              <a:buFont typeface="Wingdings" panose="05000000000000000000" pitchFamily="2" charset="2"/>
              <a:buChar char="§"/>
            </a:pPr>
            <a:r>
              <a:rPr lang="en-US" sz="1200" dirty="0"/>
              <a:t>Clear ROW/Mobilize contractor &amp; materials/.</a:t>
            </a:r>
          </a:p>
          <a:p>
            <a:pPr marL="285750" indent="-285750">
              <a:buFont typeface="Wingdings" panose="05000000000000000000" pitchFamily="2" charset="2"/>
              <a:buChar char="§"/>
            </a:pPr>
            <a:r>
              <a:rPr lang="en-US" sz="1200" dirty="0"/>
              <a:t>Execute workover</a:t>
            </a:r>
          </a:p>
          <a:p>
            <a:pPr marL="285750" indent="-285750">
              <a:buFont typeface="Wingdings" panose="05000000000000000000" pitchFamily="2" charset="2"/>
              <a:buChar char="§"/>
            </a:pPr>
            <a:r>
              <a:rPr lang="en-US" sz="1200" dirty="0"/>
              <a:t>Install Flowline</a:t>
            </a:r>
          </a:p>
          <a:p>
            <a:pPr marL="285750" indent="-285750">
              <a:buFont typeface="Wingdings" panose="05000000000000000000" pitchFamily="2" charset="2"/>
              <a:buChar char="§"/>
            </a:pPr>
            <a:r>
              <a:rPr lang="en-US" sz="1200" dirty="0"/>
              <a:t>WHM – CCU Installation</a:t>
            </a:r>
          </a:p>
          <a:p>
            <a:pPr marL="285750" indent="-285750">
              <a:buFont typeface="Wingdings" panose="05000000000000000000" pitchFamily="2" charset="2"/>
              <a:buChar char="§"/>
            </a:pPr>
            <a:r>
              <a:rPr lang="en-US" sz="1200" dirty="0"/>
              <a:t>Hookup well</a:t>
            </a:r>
          </a:p>
          <a:p>
            <a:pPr marL="285750" indent="-285750">
              <a:buFont typeface="Wingdings" panose="05000000000000000000" pitchFamily="2" charset="2"/>
              <a:buChar char="§"/>
            </a:pPr>
            <a:r>
              <a:rPr lang="en-US" sz="1200" dirty="0"/>
              <a:t>Test well Commissioning &amp; Handover to Asset.</a:t>
            </a:r>
          </a:p>
        </p:txBody>
      </p:sp>
      <p:sp>
        <p:nvSpPr>
          <p:cNvPr id="10" name="Rectangle 9"/>
          <p:cNvSpPr/>
          <p:nvPr/>
        </p:nvSpPr>
        <p:spPr>
          <a:xfrm>
            <a:off x="517860" y="4735494"/>
            <a:ext cx="3184074" cy="1200329"/>
          </a:xfrm>
          <a:prstGeom prst="rect">
            <a:avLst/>
          </a:prstGeom>
          <a:ln w="9525">
            <a:solidFill>
              <a:schemeClr val="tx1"/>
            </a:solidFill>
          </a:ln>
        </p:spPr>
        <p:txBody>
          <a:bodyPr wrap="square">
            <a:spAutoFit/>
          </a:bodyPr>
          <a:lstStyle/>
          <a:p>
            <a:r>
              <a:rPr lang="en-GB" sz="1200" b="1" u="sng" dirty="0"/>
              <a:t>High-level Timeline:</a:t>
            </a:r>
          </a:p>
          <a:p>
            <a:pPr lvl="0"/>
            <a:r>
              <a:rPr lang="en-GB" sz="1200" dirty="0"/>
              <a:t>L0-</a:t>
            </a:r>
            <a:r>
              <a:rPr lang="en-US" sz="1200" dirty="0"/>
              <a:t>L1: 26/11/2018</a:t>
            </a:r>
          </a:p>
          <a:p>
            <a:pPr lvl="0"/>
            <a:r>
              <a:rPr lang="en-US" sz="1200" dirty="0"/>
              <a:t>L2: 21/01/2019 </a:t>
            </a:r>
          </a:p>
          <a:p>
            <a:r>
              <a:rPr lang="en-US" sz="1200" dirty="0"/>
              <a:t>L3: 28/02/2019</a:t>
            </a:r>
          </a:p>
          <a:p>
            <a:r>
              <a:rPr lang="en-US" sz="1200" dirty="0"/>
              <a:t>L4: 26/04/2019</a:t>
            </a:r>
          </a:p>
          <a:p>
            <a:r>
              <a:rPr lang="en-US" sz="1200" dirty="0"/>
              <a:t>L5: 31/04/2019</a:t>
            </a:r>
          </a:p>
        </p:txBody>
      </p:sp>
      <p:sp>
        <p:nvSpPr>
          <p:cNvPr id="12" name="Rectangle 11"/>
          <p:cNvSpPr/>
          <p:nvPr/>
        </p:nvSpPr>
        <p:spPr>
          <a:xfrm>
            <a:off x="8178191" y="3627499"/>
            <a:ext cx="3628589" cy="1015663"/>
          </a:xfrm>
          <a:prstGeom prst="rect">
            <a:avLst/>
          </a:prstGeom>
          <a:ln>
            <a:solidFill>
              <a:schemeClr val="tx1"/>
            </a:solidFill>
          </a:ln>
        </p:spPr>
        <p:txBody>
          <a:bodyPr wrap="square">
            <a:spAutoFit/>
          </a:bodyPr>
          <a:lstStyle/>
          <a:p>
            <a:r>
              <a:rPr lang="en-US" sz="1200" b="1" u="sng" dirty="0"/>
              <a:t>Critical Success Factors:</a:t>
            </a:r>
            <a:endParaRPr lang="en-US" sz="1200" dirty="0"/>
          </a:p>
          <a:p>
            <a:pPr lvl="0"/>
            <a:r>
              <a:rPr lang="en-US" sz="1200" dirty="0"/>
              <a:t>Budget Approval</a:t>
            </a:r>
          </a:p>
          <a:p>
            <a:pPr lvl="0"/>
            <a:r>
              <a:rPr lang="en-US" sz="1200" dirty="0"/>
              <a:t>Availability of completions materials</a:t>
            </a:r>
          </a:p>
          <a:p>
            <a:pPr lvl="0"/>
            <a:r>
              <a:rPr lang="en-US" sz="1200" dirty="0"/>
              <a:t>Availability of flowline</a:t>
            </a:r>
          </a:p>
          <a:p>
            <a:pPr lvl="0"/>
            <a:r>
              <a:rPr lang="en-US" sz="1200" dirty="0"/>
              <a:t>Prompt FTO &amp; Zero Community issue</a:t>
            </a:r>
            <a:endParaRPr lang="en-US" sz="1200" dirty="0">
              <a:solidFill>
                <a:prstClr val="black"/>
              </a:solidFill>
              <a:latin typeface="Futura Medium" panose="00000400000000000000" pitchFamily="2" charset="0"/>
            </a:endParaRPr>
          </a:p>
        </p:txBody>
      </p:sp>
      <p:sp>
        <p:nvSpPr>
          <p:cNvPr id="14" name="Rectangle 13"/>
          <p:cNvSpPr/>
          <p:nvPr/>
        </p:nvSpPr>
        <p:spPr>
          <a:xfrm>
            <a:off x="8178191" y="4781661"/>
            <a:ext cx="3640298" cy="1015663"/>
          </a:xfrm>
          <a:prstGeom prst="rect">
            <a:avLst/>
          </a:prstGeom>
          <a:ln>
            <a:solidFill>
              <a:schemeClr val="tx1"/>
            </a:solidFill>
          </a:ln>
        </p:spPr>
        <p:txBody>
          <a:bodyPr wrap="square">
            <a:spAutoFit/>
          </a:bodyPr>
          <a:lstStyle/>
          <a:p>
            <a:r>
              <a:rPr lang="en-US" sz="1200" b="1" dirty="0">
                <a:solidFill>
                  <a:schemeClr val="dk1"/>
                </a:solidFill>
              </a:rPr>
              <a:t>Project Sponsor: Esta Eleluwor</a:t>
            </a:r>
            <a:endParaRPr lang="en-US" sz="1200" dirty="0">
              <a:solidFill>
                <a:schemeClr val="dk1"/>
              </a:solidFill>
            </a:endParaRPr>
          </a:p>
          <a:p>
            <a:r>
              <a:rPr lang="en-US" sz="1200" b="1" dirty="0">
                <a:solidFill>
                  <a:schemeClr val="dk1"/>
                </a:solidFill>
              </a:rPr>
              <a:t>Project members: </a:t>
            </a:r>
            <a:r>
              <a:rPr lang="en-US" sz="1200" dirty="0">
                <a:solidFill>
                  <a:schemeClr val="dk1"/>
                </a:solidFill>
              </a:rPr>
              <a:t>Uyouko Ime - ADL</a:t>
            </a:r>
          </a:p>
          <a:p>
            <a:r>
              <a:rPr lang="en-US" sz="1200" dirty="0">
                <a:solidFill>
                  <a:schemeClr val="dk1"/>
                </a:solidFill>
              </a:rPr>
              <a:t>Ayeni Olumide: FMT Coordinator</a:t>
            </a:r>
          </a:p>
          <a:p>
            <a:r>
              <a:rPr lang="en-US" sz="1200" dirty="0">
                <a:solidFill>
                  <a:schemeClr val="dk1"/>
                </a:solidFill>
              </a:rPr>
              <a:t>Nwosu Obiora; David Olayinka; Sa’ad Abdul-Wahab, Unukogbon Obaro.</a:t>
            </a:r>
            <a:endParaRPr lang="en-GB" sz="1200" dirty="0">
              <a:solidFill>
                <a:schemeClr val="dk1"/>
              </a:solidFill>
            </a:endParaRPr>
          </a:p>
        </p:txBody>
      </p:sp>
      <p:sp>
        <p:nvSpPr>
          <p:cNvPr id="11" name="Title 1">
            <a:extLst>
              <a:ext uri="{FF2B5EF4-FFF2-40B4-BE49-F238E27FC236}">
                <a16:creationId xmlns:a16="http://schemas.microsoft.com/office/drawing/2014/main" id="{159E9641-A98B-450A-B837-391662A1AF1E}"/>
              </a:ext>
            </a:extLst>
          </p:cNvPr>
          <p:cNvSpPr txBox="1">
            <a:spLocks/>
          </p:cNvSpPr>
          <p:nvPr/>
        </p:nvSpPr>
        <p:spPr bwMode="auto">
          <a:xfrm>
            <a:off x="506152" y="110311"/>
            <a:ext cx="11306483" cy="340963"/>
          </a:xfrm>
          <a:prstGeom prst="rect">
            <a:avLst/>
          </a:prstGeom>
          <a:solidFill>
            <a:schemeClr val="accent1"/>
          </a:solidFill>
          <a:ln w="9525" algn="ctr">
            <a:noFill/>
            <a:miter lim="800000"/>
            <a:headEnd/>
            <a:tailEnd/>
          </a:ln>
        </p:spPr>
        <p:txBody>
          <a:bodyPr vert="horz" wrap="square" lIns="0" tIns="0" rIns="0" bIns="0" numCol="1" anchor="ctr" anchorCtr="0" compatLnSpc="1">
            <a:prstTxWarp prst="textNoShape">
              <a:avLst/>
            </a:prstTxWarp>
            <a:normAutofit fontScale="97500"/>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pPr marL="114300"/>
            <a:r>
              <a:rPr lang="en-GB" sz="1400" b="1" dirty="0">
                <a:solidFill>
                  <a:srgbClr val="C00000"/>
                </a:solidFill>
                <a:latin typeface="Futura Medium" panose="00000400000000000000" pitchFamily="2" charset="0"/>
              </a:rPr>
              <a:t>TITLE: NUNR-010T WATER SHUT OFF &amp; RE-PERFORATION OPPORTUNITY TO OPTIMIZE PRODUCTION BY APRIL 2019</a:t>
            </a:r>
          </a:p>
        </p:txBody>
      </p:sp>
    </p:spTree>
    <p:extLst>
      <p:ext uri="{BB962C8B-B14F-4D97-AF65-F5344CB8AC3E}">
        <p14:creationId xmlns:p14="http://schemas.microsoft.com/office/powerpoint/2010/main" val="351846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docProps/app.xml><?xml version="1.0" encoding="utf-8"?>
<Properties xmlns="http://schemas.openxmlformats.org/officeDocument/2006/extended-properties" xmlns:vt="http://schemas.openxmlformats.org/officeDocument/2006/docPropsVTypes">
  <TotalTime>1388</TotalTime>
  <Words>347</Words>
  <Application>Microsoft Office PowerPoint</Application>
  <PresentationFormat>Widescreen</PresentationFormat>
  <Paragraphs>40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Futura Bold</vt:lpstr>
      <vt:lpstr>Futura Medium</vt:lpstr>
      <vt:lpstr>Wingdings</vt:lpstr>
      <vt:lpstr>Shell layouts with footer</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Title:Workover of UBIE-OSHI-13 for zone change/recompletion to unlock 455 bopd and 9.1 MMscf/d by Dec 2018</dc:title>
  <dc:creator>Alikah, Ehidiamhen SPDC-UPO/G/UVD</dc:creator>
  <cp:lastModifiedBy>Ikpera, Cordelia N SPDC-UPO/G/UVI</cp:lastModifiedBy>
  <cp:revision>90</cp:revision>
  <dcterms:created xsi:type="dcterms:W3CDTF">2018-07-22T17:45:54Z</dcterms:created>
  <dcterms:modified xsi:type="dcterms:W3CDTF">2019-01-24T10:53:32Z</dcterms:modified>
</cp:coreProperties>
</file>