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72" r:id="rId2"/>
  </p:sldIdLst>
  <p:sldSz cx="12192000" cy="6858000"/>
  <p:notesSz cx="6797675" cy="9928225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Futura Bold" panose="00000900000000000000" pitchFamily="2" charset="0"/>
      <p:regular r:id="rId9"/>
      <p:boldItalic r:id="rId10"/>
    </p:embeddedFont>
    <p:embeddedFont>
      <p:font typeface="Futura Medium" panose="00000400000000000000" pitchFamily="2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B6E"/>
    <a:srgbClr val="99CDB7"/>
    <a:srgbClr val="D9D9D9"/>
    <a:srgbClr val="FFFFFF"/>
    <a:srgbClr val="CCE9DB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6283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108" y="1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160" y="72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gs" Target="tags/tag1.xml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05/08/2019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05/08/2019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259373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05/08/2019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56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3907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6"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7953012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6" name="think-cell Slide" r:id="rId26" imgW="396" imgH="396" progId="TCLayout.ActiveDocument.1">
                  <p:embed/>
                </p:oleObj>
              </mc:Choice>
              <mc:Fallback>
                <p:oleObj name="think-cell Slide" r:id="rId26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  <p:sldLayoutId id="2147483689" r:id="rId18"/>
    <p:sldLayoutId id="2147483701" r:id="rId19"/>
    <p:sldLayoutId id="2147483690" r:id="rId20"/>
    <p:sldLayoutId id="2147483679" r:id="rId21"/>
    <p:sldLayoutId id="214748370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454" y="893219"/>
            <a:ext cx="9882553" cy="305386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sz="1600" b="1" dirty="0">
                <a:solidFill>
                  <a:srgbClr val="FF0000"/>
                </a:solidFill>
                <a:latin typeface="Futura Medium" panose="00000400000000000000" pitchFamily="2" charset="0"/>
              </a:rPr>
              <a:t>Title: AHIA003S Bean OPTIMIZATION – Gain of 290 bopd by End  August  2019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1453" y="1226704"/>
            <a:ext cx="9882553" cy="98488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1" u="sng" dirty="0"/>
              <a:t>Business Case/Objectives</a:t>
            </a:r>
            <a:r>
              <a:rPr lang="en-GB" sz="1400" b="1" dirty="0"/>
              <a:t>:</a:t>
            </a:r>
            <a:endParaRPr lang="en-US" sz="1400" dirty="0"/>
          </a:p>
          <a:p>
            <a:pPr>
              <a:spcBef>
                <a:spcPts val="600"/>
              </a:spcBef>
            </a:pPr>
            <a:r>
              <a:rPr lang="en-US" sz="1300" dirty="0"/>
              <a:t>Increase production from </a:t>
            </a:r>
            <a:r>
              <a:rPr lang="en-US" sz="1300" dirty="0" err="1"/>
              <a:t>Imor</a:t>
            </a:r>
            <a:r>
              <a:rPr lang="en-US" sz="1300" dirty="0"/>
              <a:t> Node by carrying out bean optimization for AHIA003S with an expected gain of 290 bopd. This is in line with active WRFM / surveillance practice carried out by the Imo River Field Management Team (FMT) in collaboration with Production operations.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1454" y="2587811"/>
            <a:ext cx="2949163" cy="84638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b="1" u="sng" dirty="0"/>
              <a:t>Potential Benefits &amp; Measurement:</a:t>
            </a:r>
            <a:endParaRPr lang="en-US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290 bopd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220308" y="2587811"/>
            <a:ext cx="3128596" cy="209288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00" b="1" u="sng" dirty="0"/>
              <a:t>Project Scope/Actions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Identify opportunities for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Calibrate well performance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Validate bean up opportunity.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Share execution sequence with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Execute programme, test well &amp; take wellhead sample.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Report 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5E7175-DBF9-4B30-8A0B-0E60B8D397FD}"/>
              </a:ext>
            </a:extLst>
          </p:cNvPr>
          <p:cNvSpPr/>
          <p:nvPr/>
        </p:nvSpPr>
        <p:spPr>
          <a:xfrm>
            <a:off x="7538595" y="2587811"/>
            <a:ext cx="3434206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u="sng" dirty="0"/>
              <a:t>Critical Success Factors: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Bean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Timely delivery of proposed bean-up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Validated test result.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C65F9E-8269-4C73-8C17-2DB065639E5F}"/>
              </a:ext>
            </a:extLst>
          </p:cNvPr>
          <p:cNvSpPr/>
          <p:nvPr/>
        </p:nvSpPr>
        <p:spPr>
          <a:xfrm>
            <a:off x="7538596" y="3859553"/>
            <a:ext cx="343420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</a:rPr>
              <a:t>Project Sponsor: </a:t>
            </a:r>
            <a:r>
              <a:rPr lang="en-US" sz="1200" dirty="0">
                <a:solidFill>
                  <a:schemeClr val="dk1"/>
                </a:solidFill>
              </a:rPr>
              <a:t>Eneyok, Gogo</a:t>
            </a:r>
          </a:p>
          <a:p>
            <a:r>
              <a:rPr lang="en-US" sz="1200" dirty="0">
                <a:solidFill>
                  <a:schemeClr val="dk1"/>
                </a:solidFill>
              </a:rPr>
              <a:t>Project</a:t>
            </a:r>
            <a:r>
              <a:rPr lang="en-US" sz="1200" b="1" dirty="0">
                <a:solidFill>
                  <a:schemeClr val="dk1"/>
                </a:solidFill>
              </a:rPr>
              <a:t> members: Ufuoma Oghene</a:t>
            </a:r>
            <a:r>
              <a:rPr lang="en-US" sz="1200" dirty="0">
                <a:solidFill>
                  <a:schemeClr val="dk1"/>
                </a:solidFill>
              </a:rPr>
              <a:t>; Gloria Erivona, Elias; Onyinyechi Ekerenduh .</a:t>
            </a:r>
            <a:endParaRPr lang="en-GB" sz="1200" dirty="0">
              <a:solidFill>
                <a:schemeClr val="dk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62D2491-EB46-4EFF-A97D-79454FC5E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78021"/>
              </p:ext>
            </p:extLst>
          </p:nvPr>
        </p:nvGraphicFramePr>
        <p:xfrm>
          <a:off x="4220309" y="5274104"/>
          <a:ext cx="3128595" cy="990600"/>
        </p:xfrm>
        <a:graphic>
          <a:graphicData uri="http://schemas.openxmlformats.org/drawingml/2006/table">
            <a:tbl>
              <a:tblPr firstRow="1" firstCol="1" bandRow="1"/>
              <a:tblGrid>
                <a:gridCol w="1042865">
                  <a:extLst>
                    <a:ext uri="{9D8B030D-6E8A-4147-A177-3AD203B41FA5}">
                      <a16:colId xmlns:a16="http://schemas.microsoft.com/office/drawing/2014/main" val="4106316771"/>
                    </a:ext>
                  </a:extLst>
                </a:gridCol>
                <a:gridCol w="1042865">
                  <a:extLst>
                    <a:ext uri="{9D8B030D-6E8A-4147-A177-3AD203B41FA5}">
                      <a16:colId xmlns:a16="http://schemas.microsoft.com/office/drawing/2014/main" val="3735692582"/>
                    </a:ext>
                  </a:extLst>
                </a:gridCol>
                <a:gridCol w="1042865">
                  <a:extLst>
                    <a:ext uri="{9D8B030D-6E8A-4147-A177-3AD203B41FA5}">
                      <a16:colId xmlns:a16="http://schemas.microsoft.com/office/drawing/2014/main" val="3949763007"/>
                    </a:ext>
                  </a:extLst>
                </a:gridCol>
              </a:tblGrid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Oil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Gas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55276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$'</a:t>
                      </a:r>
                      <a:r>
                        <a:rPr lang="en-US" sz="13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mln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$'mln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35289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  Opex</a:t>
                      </a:r>
                      <a:endParaRPr lang="en-US" sz="130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202967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  Capex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838123"/>
                  </a:ext>
                </a:extLst>
              </a:tr>
              <a:tr h="1530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Total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0</a:t>
                      </a:r>
                      <a:endParaRPr lang="en-US" sz="13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392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1646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V3_Template_Widescreen_06July2016</Template>
  <TotalTime>32460</TotalTime>
  <Words>161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Futura Medium</vt:lpstr>
      <vt:lpstr>Arial</vt:lpstr>
      <vt:lpstr>Futura Bold</vt:lpstr>
      <vt:lpstr>Wingdings</vt:lpstr>
      <vt:lpstr>Calibri</vt:lpstr>
      <vt:lpstr>Shell layouts with footer</vt:lpstr>
      <vt:lpstr>think-cell Slide</vt:lpstr>
      <vt:lpstr>Title: AHIA003S Bean OPTIMIZATION – Gain of 290 bopd by End  August  2019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Onaolapo Bolarinwa</dc:creator>
  <cp:lastModifiedBy>Ekerenduh, Onyinyechi C SPDC-UPO/G/UVL</cp:lastModifiedBy>
  <cp:revision>726</cp:revision>
  <cp:lastPrinted>2018-07-13T16:09:42Z</cp:lastPrinted>
  <dcterms:created xsi:type="dcterms:W3CDTF">2016-07-14T14:43:13Z</dcterms:created>
  <dcterms:modified xsi:type="dcterms:W3CDTF">2019-08-05T10:33:11Z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</Properties>
</file>