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4660"/>
  </p:normalViewPr>
  <p:slideViewPr>
    <p:cSldViewPr snapToGrid="0">
      <p:cViewPr varScale="1">
        <p:scale>
          <a:sx n="67" d="100"/>
          <a:sy n="67" d="100"/>
        </p:scale>
        <p:origin x="7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D1E4D-C49C-4022-8D49-AB9188FF3EF8}"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7370D-38D8-4C31-B843-2A23FE75D71D}" type="slidenum">
              <a:rPr lang="en-US" smtClean="0"/>
              <a:t>‹#›</a:t>
            </a:fld>
            <a:endParaRPr lang="en-US"/>
          </a:p>
        </p:txBody>
      </p:sp>
    </p:spTree>
    <p:extLst>
      <p:ext uri="{BB962C8B-B14F-4D97-AF65-F5344CB8AC3E}">
        <p14:creationId xmlns:p14="http://schemas.microsoft.com/office/powerpoint/2010/main" val="5874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3/16/2022</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3/16/2022</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331653"/>
            <a:ext cx="11671976" cy="2533639"/>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Business Case/objectives</a:t>
            </a:r>
            <a:r>
              <a:rPr lang="en-GB" sz="1200" b="1" dirty="0">
                <a:solidFill>
                  <a:schemeClr val="tx1">
                    <a:lumMod val="95000"/>
                    <a:lumOff val="5000"/>
                  </a:schemeClr>
                </a:solidFill>
                <a:latin typeface="Futura Medium" pitchFamily="2" charset="0"/>
                <a:cs typeface="Arial" charset="0"/>
              </a:rPr>
              <a:t>:</a:t>
            </a:r>
          </a:p>
          <a:p>
            <a:pPr algn="just">
              <a:spcAft>
                <a:spcPts val="500"/>
              </a:spcAft>
              <a:defRPr/>
            </a:pPr>
            <a:r>
              <a:rPr lang="en-US" sz="1300" dirty="0">
                <a:solidFill>
                  <a:schemeClr val="tx1">
                    <a:lumMod val="95000"/>
                    <a:lumOff val="5000"/>
                  </a:schemeClr>
                </a:solidFill>
                <a:latin typeface="Futura Medium" pitchFamily="2" charset="0"/>
                <a:cs typeface="Arial" charset="0"/>
              </a:rPr>
              <a:t>This production optimization opportunity involves the review and possible removal of restriction orifice plates in the well flowlines at the inlet manifold in Tunu flowstation, Opukushi flowstation and Benisede flowstation. These orifice plates have varying sizes of the openings ranging from 0.5" to 1.5" for the different well flowline. The intent of the orifice plates in the flowlines is to create the required differential pressure across them for production universe and real time operations for well performance monitoring. The sizes of the orifice plates are to be reviewed against the current well pressures and rates as the well pressure declines over time, to prevent the orifice plates causing restrictions to the declining wells. The review of the orifice plates size will result to less back pressures to the wells and increase rates from the well to the facility. There is potential gains of circa 500bopd increment from review of these plates without any process safety risks and risk to current operations.</a:t>
            </a:r>
            <a:endParaRPr lang="en-US" altLang="en-US" sz="1200" b="1" u="sng" dirty="0">
              <a:solidFill>
                <a:schemeClr val="tx1">
                  <a:lumMod val="95000"/>
                  <a:lumOff val="5000"/>
                </a:schemeClr>
              </a:solidFill>
              <a:latin typeface="Futura Medium" pitchFamily="2" charset="0"/>
              <a:cs typeface="Arial" charset="0"/>
            </a:endParaRPr>
          </a:p>
          <a:p>
            <a:pPr algn="just">
              <a:spcAft>
                <a:spcPts val="500"/>
              </a:spcAft>
              <a:defRPr/>
            </a:pPr>
            <a:r>
              <a:rPr lang="en-GB" altLang="en-US" sz="1200" b="1" u="sng" dirty="0">
                <a:solidFill>
                  <a:schemeClr val="tx1">
                    <a:lumMod val="95000"/>
                    <a:lumOff val="5000"/>
                  </a:schemeClr>
                </a:solidFill>
                <a:latin typeface="Futura Medium" panose="00000400000000000000" pitchFamily="2" charset="0"/>
              </a:rPr>
              <a:t>Objective:</a:t>
            </a:r>
          </a:p>
          <a:p>
            <a:pPr algn="just">
              <a:spcAft>
                <a:spcPts val="500"/>
              </a:spcAft>
              <a:defRPr/>
            </a:pPr>
            <a:r>
              <a:rPr lang="en-GB" sz="1200" dirty="0">
                <a:solidFill>
                  <a:schemeClr val="tx1">
                    <a:lumMod val="95000"/>
                    <a:lumOff val="5000"/>
                  </a:schemeClr>
                </a:solidFill>
                <a:latin typeface="Futura Medium" panose="00000400000000000000" pitchFamily="2" charset="0"/>
                <a:cs typeface="Arial" charset="0"/>
              </a:rPr>
              <a:t>To review the orifice plate sizes in Tunu Node flowlines for production increase of about 1000bopd.</a:t>
            </a: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3467100" y="2857500"/>
            <a:ext cx="4476750" cy="3796803"/>
          </a:xfrm>
          <a:prstGeom prst="rect">
            <a:avLst/>
          </a:prstGeom>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Project Scope/Actions (With start and end dates and action par</a:t>
            </a: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Joint Facility Review – Mar 2022</a:t>
            </a:r>
          </a:p>
          <a:p>
            <a:pPr marL="285750" indent="-285750">
              <a:buFont typeface="Wingdings" panose="05000000000000000000" pitchFamily="2" charset="2"/>
              <a:buChar cha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Risk Assessment – April 2022</a:t>
            </a:r>
          </a:p>
          <a:p>
            <a:pP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Field trial – April 2022 </a:t>
            </a:r>
          </a:p>
          <a:p>
            <a:pP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MOC approval – April 2022</a:t>
            </a:r>
          </a:p>
          <a:p>
            <a:pPr marL="285750" indent="-285750">
              <a:buFont typeface="Wingdings" panose="05000000000000000000" pitchFamily="2" charset="2"/>
              <a:buChar cha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Field implementation – April 2022</a:t>
            </a:r>
          </a:p>
          <a:p>
            <a:pPr marL="285750" indent="-285750">
              <a:buFont typeface="Wingdings" panose="05000000000000000000" pitchFamily="2" charset="2"/>
              <a:buChar cha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Well testing for all the wells. – May 2022</a:t>
            </a:r>
          </a:p>
          <a:p>
            <a:pPr marL="285750" indent="-285750">
              <a:buFont typeface="Wingdings" panose="05000000000000000000" pitchFamily="2" charset="2"/>
              <a:buChar char="§"/>
              <a:defRPr/>
            </a:pPr>
            <a:endParaRPr lang="en-US" sz="13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300" dirty="0">
                <a:solidFill>
                  <a:schemeClr val="tx1">
                    <a:lumMod val="95000"/>
                    <a:lumOff val="5000"/>
                  </a:schemeClr>
                </a:solidFill>
                <a:latin typeface="Futura Medium" panose="00000400000000000000" pitchFamily="2" charset="0"/>
              </a:rPr>
              <a:t>Well test validation by the Programmer – June 2022</a:t>
            </a:r>
          </a:p>
          <a:p>
            <a:pPr>
              <a:defRPr/>
            </a:pPr>
            <a:endParaRPr lang="en-US" sz="12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endParaRPr lang="en-US" sz="1200" dirty="0">
              <a:solidFill>
                <a:schemeClr val="tx1">
                  <a:lumMod val="95000"/>
                  <a:lumOff val="5000"/>
                </a:schemeClr>
              </a:solidFill>
              <a:latin typeface="Futura Medium" panose="00000400000000000000" pitchFamily="2" charset="0"/>
            </a:endParaRPr>
          </a:p>
          <a:p>
            <a:pPr lvl="1">
              <a:defRPr/>
            </a:pPr>
            <a:endParaRPr lang="en-US" sz="1200" dirty="0">
              <a:solidFill>
                <a:schemeClr val="tx1">
                  <a:lumMod val="95000"/>
                  <a:lumOff val="5000"/>
                </a:scheme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3" y="4810539"/>
            <a:ext cx="3103375" cy="183917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Input High-level Timeline:</a:t>
            </a:r>
            <a:endParaRPr lang="en-GB" sz="12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L0-L1</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L2: Impacts fully identified and FCF calculated</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L3: When to get approval for implementation</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L4: When to complete all major actions implementation</a:t>
            </a:r>
          </a:p>
          <a:p>
            <a:pPr marL="171450" indent="-171450">
              <a:buFont typeface="Wingdings" pitchFamily="2" charset="2"/>
              <a:buChar char="§"/>
              <a:defRPr/>
            </a:pPr>
            <a:r>
              <a:rPr lang="en-US" sz="1200" dirty="0">
                <a:solidFill>
                  <a:schemeClr val="tx1">
                    <a:lumMod val="95000"/>
                    <a:lumOff val="5000"/>
                  </a:schemeClr>
                </a:solidFill>
                <a:latin typeface="Futura Medium" panose="00000400000000000000" pitchFamily="2" charset="0"/>
              </a:rPr>
              <a:t>L5: Initiative End</a:t>
            </a:r>
          </a:p>
          <a:p>
            <a:pPr algn="just" defTabSz="914400">
              <a:spcBef>
                <a:spcPts val="200"/>
              </a:spcBef>
              <a:spcAft>
                <a:spcPts val="200"/>
              </a:spcAft>
              <a:buClr>
                <a:srgbClr val="9BBB59">
                  <a:lumMod val="50000"/>
                </a:srgbClr>
              </a:buClr>
              <a:buSzPct val="125000"/>
              <a:defRPr/>
            </a:pPr>
            <a:endParaRPr lang="en-US" sz="1800" dirty="0">
              <a:solidFill>
                <a:schemeClr val="tx1">
                  <a:lumMod val="95000"/>
                  <a:lumOff val="5000"/>
                </a:scheme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8047562" y="2865292"/>
            <a:ext cx="3873839" cy="1611457"/>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Critical Success Factors</a:t>
            </a:r>
            <a:r>
              <a:rPr lang="en-GB" sz="1300" dirty="0">
                <a:solidFill>
                  <a:schemeClr val="tx1">
                    <a:lumMod val="95000"/>
                    <a:lumOff val="5000"/>
                  </a:schemeClr>
                </a:solidFill>
                <a:latin typeface="Futura Medium" panose="00000400000000000000" pitchFamily="2" charset="0"/>
              </a:rPr>
              <a:t>.</a:t>
            </a:r>
          </a:p>
          <a:p>
            <a:pPr marL="171450" indent="-171450" algn="just" defTabSz="914400">
              <a:spcAft>
                <a:spcPts val="500"/>
              </a:spcAft>
              <a:buFont typeface="Arial" panose="020B0604020202020204" pitchFamily="34" charset="0"/>
              <a:buChar char="•"/>
              <a:defRPr/>
            </a:pPr>
            <a:r>
              <a:rPr lang="en-GB" sz="1300" dirty="0">
                <a:solidFill>
                  <a:schemeClr val="tx1">
                    <a:lumMod val="95000"/>
                    <a:lumOff val="5000"/>
                  </a:schemeClr>
                </a:solidFill>
                <a:latin typeface="Futura Medium" panose="00000400000000000000" pitchFamily="2" charset="0"/>
              </a:rPr>
              <a:t>Validation of the well test results before and after the removal of the orifice plates.</a:t>
            </a: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defRPr/>
            </a:pPr>
            <a:endParaRPr lang="en-GB" sz="1000" dirty="0">
              <a:solidFill>
                <a:schemeClr val="tx1">
                  <a:lumMod val="95000"/>
                  <a:lumOff val="5000"/>
                </a:schemeClr>
              </a:solidFill>
              <a:latin typeface="Futura Medium" panose="00000400000000000000" pitchFamily="2" charset="0"/>
            </a:endParaRPr>
          </a:p>
          <a:p>
            <a:pPr defTabSz="914400">
              <a:defRPr/>
            </a:pPr>
            <a:endParaRPr lang="en-US" sz="1000" dirty="0">
              <a:solidFill>
                <a:schemeClr val="tx1">
                  <a:lumMod val="95000"/>
                  <a:lumOff val="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chemeClr val="tx1">
                  <a:lumMod val="95000"/>
                  <a:lumOff val="5000"/>
                </a:scheme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857500"/>
            <a:ext cx="3092787" cy="1959536"/>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Potential Benefits &amp; Measurement:</a:t>
            </a:r>
          </a:p>
          <a:p>
            <a:pPr marL="171450" indent="-171450">
              <a:buFont typeface="Wingdings" pitchFamily="2" charset="2"/>
              <a:buChar char="§"/>
              <a:defRPr/>
            </a:pPr>
            <a:r>
              <a:rPr lang="en-US" sz="1300" dirty="0">
                <a:solidFill>
                  <a:schemeClr val="tx1">
                    <a:lumMod val="95000"/>
                    <a:lumOff val="5000"/>
                  </a:schemeClr>
                </a:solidFill>
                <a:latin typeface="Futura Medium" panose="00000400000000000000" pitchFamily="2" charset="0"/>
              </a:rPr>
              <a:t>Additional oil production of 1000bopd at almost zero implementation cost.</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8047562" y="4549508"/>
            <a:ext cx="3863252" cy="2100204"/>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2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Project Sponsor: Busari Abiodun</a:t>
            </a:r>
          </a:p>
          <a:p>
            <a:pPr marL="0" lvl="1">
              <a:spcBef>
                <a:spcPts val="300"/>
              </a:spcBef>
              <a:spcAft>
                <a:spcPct val="0"/>
              </a:spcAft>
            </a:pPr>
            <a:endParaRPr lang="en-US" altLang="en-US" sz="13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Implementation Lead - </a:t>
            </a:r>
            <a:r>
              <a:rPr lang="en-US" sz="1300" dirty="0">
                <a:solidFill>
                  <a:schemeClr val="tx1">
                    <a:lumMod val="95000"/>
                    <a:lumOff val="5000"/>
                  </a:schemeClr>
                </a:solidFill>
                <a:latin typeface="Futura Medium" panose="00000400000000000000" pitchFamily="2" charset="0"/>
              </a:rPr>
              <a:t>Osephode Destiny/Oyedele, Oyebode</a:t>
            </a:r>
          </a:p>
          <a:p>
            <a:pPr marL="0" lvl="1">
              <a:spcBef>
                <a:spcPts val="300"/>
              </a:spcBef>
              <a:spcAft>
                <a:spcPct val="0"/>
              </a:spcAft>
            </a:pPr>
            <a:r>
              <a:rPr lang="en-US" altLang="en-US" sz="1300" dirty="0">
                <a:solidFill>
                  <a:schemeClr val="tx1">
                    <a:lumMod val="95000"/>
                    <a:lumOff val="5000"/>
                  </a:schemeClr>
                </a:solidFill>
                <a:latin typeface="Futura Medium" panose="00000400000000000000" pitchFamily="2" charset="0"/>
              </a:rPr>
              <a:t>Project Team: </a:t>
            </a:r>
          </a:p>
          <a:p>
            <a:pPr marL="285750" indent="-285750">
              <a:buFont typeface="Arial" panose="020B0604020202020204" pitchFamily="34" charset="0"/>
              <a:buChar char="•"/>
              <a:defRPr/>
            </a:pPr>
            <a:r>
              <a:rPr lang="en-US" sz="1300" dirty="0">
                <a:solidFill>
                  <a:schemeClr val="tx1">
                    <a:lumMod val="95000"/>
                    <a:lumOff val="5000"/>
                  </a:schemeClr>
                </a:solidFill>
                <a:latin typeface="Futura Medium" panose="00000400000000000000" pitchFamily="2" charset="0"/>
              </a:rPr>
              <a:t>Adomokhai Segun,  Ikedilo Nonso, Umaru Jimmai, Taro Onajite, Bille Soye, Taiwo Agbaje</a:t>
            </a:r>
          </a:p>
        </p:txBody>
      </p:sp>
      <p:sp>
        <p:nvSpPr>
          <p:cNvPr id="12" name="Title 1">
            <a:extLst>
              <a:ext uri="{FF2B5EF4-FFF2-40B4-BE49-F238E27FC236}">
                <a16:creationId xmlns:a16="http://schemas.microsoft.com/office/drawing/2014/main" id="{F319B245-4EF0-4A6C-AF77-7521B32A2784}"/>
              </a:ext>
            </a:extLst>
          </p:cNvPr>
          <p:cNvSpPr txBox="1">
            <a:spLocks/>
          </p:cNvSpPr>
          <p:nvPr/>
        </p:nvSpPr>
        <p:spPr bwMode="auto">
          <a:xfrm>
            <a:off x="260013" y="2857500"/>
            <a:ext cx="3092786" cy="242505"/>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US" sz="1100" b="1" dirty="0">
              <a:solidFill>
                <a:srgbClr val="FFFFFF"/>
              </a:solidFill>
              <a:effectLst>
                <a:outerShdw blurRad="38100" dist="38100" dir="2700000" algn="tl">
                  <a:srgbClr val="000000">
                    <a:alpha val="43137"/>
                  </a:srgbClr>
                </a:outerShdw>
              </a:effectLst>
              <a:latin typeface="Futura Bold"/>
            </a:endParaRPr>
          </a:p>
          <a:p>
            <a:r>
              <a:rPr lang="en-US" sz="1100" b="1" dirty="0">
                <a:solidFill>
                  <a:srgbClr val="FFFFFF"/>
                </a:solidFill>
                <a:effectLst>
                  <a:outerShdw blurRad="38100" dist="38100" dir="2700000" algn="tl">
                    <a:srgbClr val="000000">
                      <a:alpha val="43137"/>
                    </a:srgbClr>
                  </a:outerShdw>
                </a:effectLst>
                <a:latin typeface="Futura Bold"/>
              </a:rPr>
              <a:t>Potential Benefits &amp; Measurement:</a:t>
            </a:r>
          </a:p>
          <a:p>
            <a:r>
              <a:rPr lang="en-US" sz="1100" b="1" dirty="0">
                <a:solidFill>
                  <a:srgbClr val="FFFFFF"/>
                </a:solidFill>
                <a:effectLst>
                  <a:outerShdw blurRad="38100" dist="38100" dir="2700000" algn="tl">
                    <a:srgbClr val="000000">
                      <a:alpha val="43137"/>
                    </a:srgbClr>
                  </a:outerShdw>
                </a:effectLst>
                <a:latin typeface="Futura Bold"/>
              </a:rPr>
              <a:t> </a:t>
            </a:r>
          </a:p>
        </p:txBody>
      </p:sp>
      <p:sp>
        <p:nvSpPr>
          <p:cNvPr id="13" name="Title 1">
            <a:extLst>
              <a:ext uri="{FF2B5EF4-FFF2-40B4-BE49-F238E27FC236}">
                <a16:creationId xmlns:a16="http://schemas.microsoft.com/office/drawing/2014/main" id="{1D226A90-BDAD-4A5E-B120-60AA21FBABC6}"/>
              </a:ext>
            </a:extLst>
          </p:cNvPr>
          <p:cNvSpPr txBox="1">
            <a:spLocks/>
          </p:cNvSpPr>
          <p:nvPr/>
        </p:nvSpPr>
        <p:spPr bwMode="auto">
          <a:xfrm>
            <a:off x="3467099" y="2865292"/>
            <a:ext cx="4487339" cy="23471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Project Milestones /Actions:</a:t>
            </a:r>
          </a:p>
        </p:txBody>
      </p:sp>
      <p:sp>
        <p:nvSpPr>
          <p:cNvPr id="14" name="Title 1">
            <a:extLst>
              <a:ext uri="{FF2B5EF4-FFF2-40B4-BE49-F238E27FC236}">
                <a16:creationId xmlns:a16="http://schemas.microsoft.com/office/drawing/2014/main" id="{A44BF32F-3418-4F8E-8B92-B34EB4846533}"/>
              </a:ext>
            </a:extLst>
          </p:cNvPr>
          <p:cNvSpPr txBox="1">
            <a:spLocks/>
          </p:cNvSpPr>
          <p:nvPr/>
        </p:nvSpPr>
        <p:spPr bwMode="auto">
          <a:xfrm>
            <a:off x="8068739" y="2865292"/>
            <a:ext cx="3842075" cy="23471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Critical Success Factors:</a:t>
            </a:r>
          </a:p>
        </p:txBody>
      </p:sp>
      <p:sp>
        <p:nvSpPr>
          <p:cNvPr id="15" name="Title 1">
            <a:extLst>
              <a:ext uri="{FF2B5EF4-FFF2-40B4-BE49-F238E27FC236}">
                <a16:creationId xmlns:a16="http://schemas.microsoft.com/office/drawing/2014/main" id="{27F0D1BA-C032-4279-9B95-917DE1E2D2DC}"/>
              </a:ext>
            </a:extLst>
          </p:cNvPr>
          <p:cNvSpPr txBox="1">
            <a:spLocks/>
          </p:cNvSpPr>
          <p:nvPr/>
        </p:nvSpPr>
        <p:spPr bwMode="auto">
          <a:xfrm>
            <a:off x="8268760" y="4549508"/>
            <a:ext cx="3663228" cy="219094"/>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Project Team/Sponsor:</a:t>
            </a:r>
          </a:p>
        </p:txBody>
      </p:sp>
      <p:sp>
        <p:nvSpPr>
          <p:cNvPr id="16" name="Title 1">
            <a:extLst>
              <a:ext uri="{FF2B5EF4-FFF2-40B4-BE49-F238E27FC236}">
                <a16:creationId xmlns:a16="http://schemas.microsoft.com/office/drawing/2014/main" id="{5BF7BF20-095A-4581-A2B5-EB41AE97097E}"/>
              </a:ext>
            </a:extLst>
          </p:cNvPr>
          <p:cNvSpPr txBox="1">
            <a:spLocks/>
          </p:cNvSpPr>
          <p:nvPr/>
        </p:nvSpPr>
        <p:spPr bwMode="auto">
          <a:xfrm>
            <a:off x="260012" y="0"/>
            <a:ext cx="11650802" cy="331653"/>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latin typeface="Futura Bold" panose="00000900000000000000" pitchFamily="2" charset="0"/>
              </a:rPr>
              <a:t> Tunu Node Flowline Orifice plate review for additional 1000bopd  by June 2022</a:t>
            </a:r>
          </a:p>
          <a:p>
            <a:endParaRPr lang="en-US" sz="2000" b="1" dirty="0">
              <a:solidFill>
                <a:schemeClr val="bg1"/>
              </a:solidFill>
              <a:effectLst>
                <a:outerShdw blurRad="38100" dist="38100" dir="2700000" algn="tl">
                  <a:srgbClr val="000000">
                    <a:alpha val="43137"/>
                  </a:srgbClr>
                </a:outerShdw>
              </a:effectLst>
              <a:latin typeface="Futura Bold" panose="00000900000000000000" pitchFamily="2" charset="0"/>
            </a:endParaRPr>
          </a:p>
        </p:txBody>
      </p:sp>
      <p:sp>
        <p:nvSpPr>
          <p:cNvPr id="17" name="Title 1">
            <a:extLst>
              <a:ext uri="{FF2B5EF4-FFF2-40B4-BE49-F238E27FC236}">
                <a16:creationId xmlns:a16="http://schemas.microsoft.com/office/drawing/2014/main" id="{380D6133-B080-4153-A4D7-A99F23C97C82}"/>
              </a:ext>
            </a:extLst>
          </p:cNvPr>
          <p:cNvSpPr txBox="1">
            <a:spLocks/>
          </p:cNvSpPr>
          <p:nvPr/>
        </p:nvSpPr>
        <p:spPr bwMode="auto">
          <a:xfrm>
            <a:off x="260013" y="356267"/>
            <a:ext cx="2149232" cy="24803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Business Case/Objectives</a:t>
            </a:r>
          </a:p>
        </p:txBody>
      </p:sp>
      <p:sp>
        <p:nvSpPr>
          <p:cNvPr id="18" name="Title 1">
            <a:extLst>
              <a:ext uri="{FF2B5EF4-FFF2-40B4-BE49-F238E27FC236}">
                <a16:creationId xmlns:a16="http://schemas.microsoft.com/office/drawing/2014/main" id="{53220C33-661C-49F6-BC7E-D69E2CC0DC97}"/>
              </a:ext>
            </a:extLst>
          </p:cNvPr>
          <p:cNvSpPr txBox="1">
            <a:spLocks/>
          </p:cNvSpPr>
          <p:nvPr/>
        </p:nvSpPr>
        <p:spPr bwMode="auto">
          <a:xfrm>
            <a:off x="260012" y="4843152"/>
            <a:ext cx="3092787" cy="20989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High-Level Timeline: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15142</TotalTime>
  <Words>397</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Bold</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Mark, Enyo SPDC-UPC/G/UW</cp:lastModifiedBy>
  <cp:revision>104</cp:revision>
  <dcterms:created xsi:type="dcterms:W3CDTF">2019-04-26T15:39:43Z</dcterms:created>
  <dcterms:modified xsi:type="dcterms:W3CDTF">2022-03-16T19:07:55Z</dcterms:modified>
</cp:coreProperties>
</file>