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9.xml" ContentType="application/vnd.openxmlformats-officedocument.theme+xml"/>
  <Override PartName="/ppt/tags/tag150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5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5"/>
    <p:sldMasterId id="2147484094" r:id="rId6"/>
    <p:sldMasterId id="2147484108" r:id="rId7"/>
    <p:sldMasterId id="2147484117" r:id="rId8"/>
    <p:sldMasterId id="2147484174" r:id="rId9"/>
    <p:sldMasterId id="2147484228" r:id="rId10"/>
    <p:sldMasterId id="2147484257" r:id="rId11"/>
    <p:sldMasterId id="2147484262" r:id="rId12"/>
    <p:sldMasterId id="2147484270" r:id="rId13"/>
  </p:sldMasterIdLst>
  <p:notesMasterIdLst>
    <p:notesMasterId r:id="rId15"/>
  </p:notesMasterIdLst>
  <p:handoutMasterIdLst>
    <p:handoutMasterId r:id="rId16"/>
  </p:handoutMasterIdLst>
  <p:sldIdLst>
    <p:sldId id="2147376620" r:id="rId14"/>
  </p:sldIdLst>
  <p:sldSz cx="12192000" cy="6858000"/>
  <p:notesSz cx="7010400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EC29"/>
    <a:srgbClr val="FF6600"/>
    <a:srgbClr val="000000"/>
    <a:srgbClr val="F9CB77"/>
    <a:srgbClr val="FF9900"/>
    <a:srgbClr val="0065CC"/>
    <a:srgbClr val="66FF66"/>
    <a:srgbClr val="66FF33"/>
    <a:srgbClr val="99FF66"/>
    <a:srgbClr val="9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0" autoAdjust="0"/>
    <p:restoredTop sz="96224" autoAdjust="0"/>
  </p:normalViewPr>
  <p:slideViewPr>
    <p:cSldViewPr snapToGrid="0">
      <p:cViewPr varScale="1">
        <p:scale>
          <a:sx n="64" d="100"/>
          <a:sy n="64" d="100"/>
        </p:scale>
        <p:origin x="6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26" y="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1052513"/>
            <a:ext cx="5600700" cy="315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7275" y="4463463"/>
            <a:ext cx="620245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2176" y="8928488"/>
            <a:ext cx="18755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09664" y="9589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78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0.bin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13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6.bin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8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9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61200"/>
            <a:ext cx="91477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C16BEE71-E793-4B80-B4EB-643097AC5DDF}" type="datetime1">
              <a:rPr lang="en-US" smtClean="0"/>
              <a:t>11/22/2022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822840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11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08032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1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8"/>
            <a:ext cx="483132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2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9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5"/>
            <a:ext cx="4830819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386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6964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29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24422" y="1312202"/>
            <a:ext cx="10945281" cy="1545018"/>
          </a:xfrm>
        </p:spPr>
        <p:txBody>
          <a:bodyPr/>
          <a:lstStyle>
            <a:lvl1pPr marL="0" indent="0" defTabSz="268202">
              <a:lnSpc>
                <a:spcPct val="120000"/>
              </a:lnSpc>
              <a:spcBef>
                <a:spcPts val="0"/>
              </a:spcBef>
              <a:defRPr/>
            </a:lvl1pPr>
            <a:lvl2pPr marL="271376" indent="-271376" defTabSz="268202">
              <a:lnSpc>
                <a:spcPct val="120000"/>
              </a:lnSpc>
              <a:spcBef>
                <a:spcPts val="0"/>
              </a:spcBef>
              <a:defRPr/>
            </a:lvl2pPr>
            <a:lvl3pPr marL="450706" indent="-180918" defTabSz="26820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41"/>
            </a:lvl3pPr>
            <a:lvl4pPr defTabSz="26820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32"/>
            </a:lvl4pPr>
            <a:lvl5pPr defTabSz="26820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28"/>
            </a:lvl5pPr>
            <a:lvl6pPr defTabSz="268202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254968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00068" y="357949"/>
            <a:ext cx="110343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591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2" y="712803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2" y="1528766"/>
            <a:ext cx="11171239" cy="4830761"/>
          </a:xfrm>
        </p:spPr>
        <p:txBody>
          <a:bodyPr/>
          <a:lstStyle>
            <a:lvl1pPr marL="0" indent="0" defTabSz="357699">
              <a:lnSpc>
                <a:spcPct val="140000"/>
              </a:lnSpc>
              <a:spcBef>
                <a:spcPts val="0"/>
              </a:spcBef>
              <a:defRPr sz="1800"/>
            </a:lvl1pPr>
            <a:lvl2pPr marL="230394" indent="-230394" defTabSz="357699">
              <a:lnSpc>
                <a:spcPct val="140000"/>
              </a:lnSpc>
              <a:spcBef>
                <a:spcPts val="0"/>
              </a:spcBef>
              <a:defRPr sz="1800"/>
            </a:lvl2pPr>
            <a:lvl3pPr marL="403190" indent="-201595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584" indent="-230394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179" indent="-201595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375" indent="-151196" defTabSz="357699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2168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629096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08032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1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8"/>
            <a:ext cx="483132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2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9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5"/>
            <a:ext cx="4830819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9173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931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718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61200"/>
            <a:ext cx="91477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C16BEE71-E793-4B80-B4EB-643097AC5DDF}" type="datetime1">
              <a:rPr lang="en-US" smtClean="0"/>
              <a:t>11/22/2022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41781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1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08032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1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8"/>
            <a:ext cx="483132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2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9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5"/>
            <a:ext cx="4830819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68834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08032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1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8"/>
            <a:ext cx="483132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2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9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5"/>
            <a:ext cx="4830819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62922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6463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AD98E80-6E27-4DB0-A8C6-94D281BD6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AD98E80-6E27-4DB0-A8C6-94D281BD6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B84-A885-483B-AB70-D639840F198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815E-1D34-4890-BC8B-139828C85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6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761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845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July 2017</a:t>
            </a:r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54785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3"/>
            <a:ext cx="108457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9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2017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39701156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2017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42579373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2" y="4308032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1" y="960123"/>
            <a:ext cx="9899747" cy="249107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1575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904129"/>
            <a:ext cx="4831323" cy="155877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13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121252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65"/>
            <a:ext cx="4870924" cy="121252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788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479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2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9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9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9" y="2795385"/>
            <a:ext cx="4830819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39977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11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22564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5560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08032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1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8"/>
            <a:ext cx="483132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2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9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5"/>
            <a:ext cx="4830819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54669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08538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5014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266E-7A66-4B85-ACAD-7AEF49AD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7467"/>
            <a:ext cx="9144000" cy="69249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5EDAF-13C5-4B0D-AF54-B3DD6560A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17D15-5715-4BA3-B661-02C0FCB0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3C8FE-0264-4C08-956B-8660E5BE9EA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D826-456E-41D0-B228-4EC0F27F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E6A4-9B95-49C1-A04C-F4B8696D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2A713-FF32-4D25-8EAD-2A19371D3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41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729189584"/>
      </p:ext>
    </p:extLst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80741794"/>
      </p:ext>
    </p:extLst>
  </p:cSld>
  <p:clrMapOvr>
    <a:masterClrMapping/>
  </p:clrMapOvr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72757958"/>
      </p:ext>
    </p:extLst>
  </p:cSld>
  <p:clrMapOvr>
    <a:masterClrMapping/>
  </p:clrMapOvr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31499313"/>
      </p:ext>
    </p:extLst>
  </p:cSld>
  <p:clrMapOvr>
    <a:masterClrMapping/>
  </p:clrMapOvr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64986059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61200"/>
            <a:ext cx="91477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C16BEE71-E793-4B80-B4EB-643097AC5DDF}" type="datetime1">
              <a:rPr lang="en-US" smtClean="0"/>
              <a:t>11/22/2022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6377084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11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F3BF4-8530-4D1A-9EFE-6F9A390B2470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91263CD7-895B-4506-ABC0-A1F01A98258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129489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D8B9B7-D821-49C7-BFAE-AABFBC45767A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7" name="Text Box 11" descr="&lt;COMPANY_NAME&gt;{18.70866,264.5669,509.3857,40.33535}">
            <a:extLst>
              <a:ext uri="{FF2B5EF4-FFF2-40B4-BE49-F238E27FC236}">
                <a16:creationId xmlns:a16="http://schemas.microsoft.com/office/drawing/2014/main" id="{23D7BDE4-C709-437C-97BC-A9DD30A75A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The Shell Pet Dev Co of Nig Ltd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26281296-178F-4B58-A8AE-592966DAED1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9758810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586207342"/>
      </p:ext>
    </p:extLst>
  </p:cSld>
  <p:clrMapOvr>
    <a:masterClrMapping/>
  </p:clrMapOvr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19864246"/>
      </p:ext>
    </p:extLst>
  </p:cSld>
  <p:clrMapOvr>
    <a:masterClrMapping/>
  </p:clrMapOvr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0937840"/>
      </p:ext>
    </p:extLst>
  </p:cSld>
  <p:clrMapOvr>
    <a:masterClrMapping/>
  </p:clrMapOvr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4977520"/>
      </p:ext>
    </p:extLst>
  </p:cSld>
  <p:clrMapOvr>
    <a:masterClrMapping/>
  </p:clrMapOvr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829665894"/>
      </p:ext>
    </p:extLst>
  </p:cSld>
  <p:clrMapOvr>
    <a:masterClrMapping/>
  </p:clrMapOvr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3402280"/>
      </p:ext>
    </p:extLst>
  </p:cSld>
  <p:clrMapOvr>
    <a:masterClrMapping/>
  </p:clrMapOvr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277953031"/>
      </p:ext>
    </p:extLst>
  </p:cSld>
  <p:clrMapOvr>
    <a:masterClrMapping/>
  </p:clrMapOvr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25135901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08032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1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8"/>
            <a:ext cx="483132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2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9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5"/>
            <a:ext cx="4830819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67385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80043799"/>
      </p:ext>
    </p:extLst>
  </p:cSld>
  <p:clrMapOvr>
    <a:masterClrMapping/>
  </p:clrMapOvr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4" y="3688500"/>
            <a:ext cx="1953649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BB5A30F6-7D17-4BAD-917D-BE9802CFB091}" type="datetime1">
              <a:rPr lang="en-US" smtClean="0">
                <a:solidFill>
                  <a:srgbClr val="595959"/>
                </a:solidFill>
              </a:rPr>
              <a:t>11/22/2022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047829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4" pos="597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Fa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A965F04-D5B4-064C-B267-E743B79E8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6" name="Text Box 11" descr="&lt;COMPANY_NAME&gt;&#10;">
            <a:extLst>
              <a:ext uri="{FF2B5EF4-FFF2-40B4-BE49-F238E27FC236}">
                <a16:creationId xmlns:a16="http://schemas.microsoft.com/office/drawing/2014/main" id="{3A45BAA3-DBDB-5343-8FBD-12C1973CC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90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THE SHELL PET. DEV. CO. OF NIG. LTD.</a:t>
            </a:r>
            <a:endParaRPr lang="en-GB" sz="900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B207B55-0BDF-1243-B6E8-CBA861545F6B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0147106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977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The Shell Pet Dev Co of Nig Ltd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E1FAFAC-4578-48C1-B8BC-F4707614952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7443720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The Shell Pet Dev Co of Nig Ltd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F158F4D-15C4-4D80-AEDC-8F8B073E3766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3C916A97-7763-462E-AA5A-34300FCE7322}"/>
              </a:ext>
            </a:extLst>
          </p:cNvPr>
          <p:cNvSpPr txBox="1"/>
          <p:nvPr userDrawn="1"/>
        </p:nvSpPr>
        <p:spPr>
          <a:xfrm>
            <a:off x="8590843" y="654704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773530822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The Shell Pet Dev Co of Nig Ltd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E4A0245-786C-42EC-B13D-9936E2D56B1F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274288FF-83D9-4605-B6A5-214FC28AB6D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0128983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The Shell Pet Dev Co of Nig Ltd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44D9938-D6BA-4543-B2EF-7AA36D3B6CD1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67EF2929-78BF-4605-9C77-194B28725BA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61942549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2ED0935-5997-4D83-846D-38764C76053F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4736F491-4BA2-46E1-8B64-11EFF02E4D0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92152342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6F75C94-DFA4-465B-B7FA-EABBEA2E24E6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BBAC2A09-6E76-44CC-9D7E-B243FD8D21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6083116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256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82597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F1306A9-E722-4D03-A60C-F21EAF04DAFE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48983093-AEC9-4173-9EAF-3D07813D983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6925172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AA94256-901E-47B3-A045-A0CC2CC2278E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67C2FF7F-73AC-4222-82C8-13356E9E20C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461710220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D5CA658-30B0-4049-841B-50B8F3E80EE4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28" name="TextBox 27" descr="CONFIDENTIAL_TAG_0xFFEE">
            <a:extLst>
              <a:ext uri="{FF2B5EF4-FFF2-40B4-BE49-F238E27FC236}">
                <a16:creationId xmlns:a16="http://schemas.microsoft.com/office/drawing/2014/main" id="{0E04441B-EF93-4DC0-BD58-FA7E0B45C1B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86961865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CCAC266-B3BE-439F-BD7F-3EC947F291F6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15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The Shell Pet Dev Co of Nig Ltd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AD02989E-D3C2-43F9-B2A8-44A2D4FE576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997761807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73D9CDF-8402-457E-A375-7D34B28132BF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6804522C-AD06-4C54-B235-1BD5A8496C6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47415585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D3F3BF4-8530-4D1A-9EFE-6F9A390B2470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7FC25DDF-1E67-4875-8681-A41595EB19B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972481290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45DA000-9C4C-4C0C-86D4-D879550E394D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B5DAF3CA-32DB-4EBA-A60D-EDB7AFF1B93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29367116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6F7A66B-E90F-413C-BF2F-374504AE646D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27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The Shell Pet Dev Co of Nig Ltd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65616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6D8B9B7-D821-49C7-BFAE-AABFBC45767A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The Shell Pet Dev Co of Nig Ltd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B7C2AFC8-5536-4CD4-9AFF-E1B7D7D4E5B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1392042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200068" y="357949"/>
            <a:ext cx="110343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12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271209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61200"/>
            <a:ext cx="91477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C16BEE71-E793-4B80-B4EB-643097AC5DDF}" type="datetime1">
              <a:rPr lang="en-US" smtClean="0"/>
              <a:t>11/22/2022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06752323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11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33.xml"/><Relationship Id="rId7" Type="http://schemas.openxmlformats.org/officeDocument/2006/relationships/vmlDrawing" Target="../drawings/vmlDrawing3.v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slideLayout" Target="../slideLayouts/slideLayout8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50.xml"/><Relationship Id="rId7" Type="http://schemas.openxmlformats.org/officeDocument/2006/relationships/slideLayout" Target="../slideLayouts/slideLayout15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slideLayout" Target="../slideLayouts/slideLayout12.xml"/><Relationship Id="rId9" Type="http://schemas.openxmlformats.org/officeDocument/2006/relationships/vmlDrawing" Target="../drawings/vmlDrawing6.v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oleObject" Target="../embeddings/oleObject6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3" Type="http://schemas.openxmlformats.org/officeDocument/2006/relationships/slideLayout" Target="../slideLayouts/slideLayout18.xml"/><Relationship Id="rId21" Type="http://schemas.openxmlformats.org/officeDocument/2006/relationships/tags" Target="../tags/tag73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slideLayout" Target="../slideLayouts/slideLayout17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1" Type="http://schemas.openxmlformats.org/officeDocument/2006/relationships/slideLayout" Target="../slideLayouts/slideLayout16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9.vml"/><Relationship Id="rId15" Type="http://schemas.openxmlformats.org/officeDocument/2006/relationships/tags" Target="../tags/tag67.xml"/><Relationship Id="rId23" Type="http://schemas.openxmlformats.org/officeDocument/2006/relationships/oleObject" Target="../embeddings/oleObject9.bin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4" Type="http://schemas.openxmlformats.org/officeDocument/2006/relationships/theme" Target="../theme/theme4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90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0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1" Type="http://schemas.openxmlformats.org/officeDocument/2006/relationships/slideLayout" Target="../slideLayouts/slideLayout19.xml"/><Relationship Id="rId6" Type="http://schemas.openxmlformats.org/officeDocument/2006/relationships/vmlDrawing" Target="../drawings/vmlDrawing11.vml"/><Relationship Id="rId11" Type="http://schemas.openxmlformats.org/officeDocument/2006/relationships/tags" Target="../tags/tag80.xml"/><Relationship Id="rId24" Type="http://schemas.openxmlformats.org/officeDocument/2006/relationships/oleObject" Target="../embeddings/oleObject11.bin"/><Relationship Id="rId5" Type="http://schemas.openxmlformats.org/officeDocument/2006/relationships/theme" Target="../theme/theme5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4" Type="http://schemas.openxmlformats.org/officeDocument/2006/relationships/slideLayout" Target="../slideLayouts/slideLayout22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108.xml"/><Relationship Id="rId7" Type="http://schemas.openxmlformats.org/officeDocument/2006/relationships/vmlDrawing" Target="../drawings/vmlDrawing14.v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6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4" Type="http://schemas.openxmlformats.org/officeDocument/2006/relationships/slideLayout" Target="../slideLayouts/slideLayout26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3" Type="http://schemas.openxmlformats.org/officeDocument/2006/relationships/slideLayout" Target="../slideLayouts/slideLayout30.xml"/><Relationship Id="rId21" Type="http://schemas.openxmlformats.org/officeDocument/2006/relationships/tags" Target="../tags/tag129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" Type="http://schemas.openxmlformats.org/officeDocument/2006/relationships/slideLayout" Target="../slideLayouts/slideLayout29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1" Type="http://schemas.openxmlformats.org/officeDocument/2006/relationships/slideLayout" Target="../slideLayouts/slideLayout28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7.vml"/><Relationship Id="rId15" Type="http://schemas.openxmlformats.org/officeDocument/2006/relationships/tags" Target="../tags/tag123.xml"/><Relationship Id="rId23" Type="http://schemas.openxmlformats.org/officeDocument/2006/relationships/oleObject" Target="../embeddings/oleObject17.bin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4" Type="http://schemas.openxmlformats.org/officeDocument/2006/relationships/theme" Target="../theme/theme7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tags" Target="../tags/tag13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3" Type="http://schemas.openxmlformats.org/officeDocument/2006/relationships/slideLayout" Target="../slideLayouts/slideLayout33.xml"/><Relationship Id="rId21" Type="http://schemas.openxmlformats.org/officeDocument/2006/relationships/tags" Target="../tags/tag146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19.vml"/><Relationship Id="rId11" Type="http://schemas.openxmlformats.org/officeDocument/2006/relationships/tags" Target="../tags/tag136.xml"/><Relationship Id="rId24" Type="http://schemas.openxmlformats.org/officeDocument/2006/relationships/oleObject" Target="../embeddings/oleObject19.bin"/><Relationship Id="rId5" Type="http://schemas.openxmlformats.org/officeDocument/2006/relationships/theme" Target="../theme/theme8.xml"/><Relationship Id="rId15" Type="http://schemas.openxmlformats.org/officeDocument/2006/relationships/tags" Target="../tags/tag140.xml"/><Relationship Id="rId23" Type="http://schemas.openxmlformats.org/officeDocument/2006/relationships/tags" Target="../tags/tag148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4" Type="http://schemas.openxmlformats.org/officeDocument/2006/relationships/slideLayout" Target="../slideLayouts/slideLayout34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9" Type="http://schemas.openxmlformats.org/officeDocument/2006/relationships/image" Target="../media/image8.emf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38" Type="http://schemas.openxmlformats.org/officeDocument/2006/relationships/oleObject" Target="../embeddings/oleObject21.bin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37" Type="http://schemas.openxmlformats.org/officeDocument/2006/relationships/tags" Target="../tags/tag150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vmlDrawing" Target="../drawings/vmlDrawing21.v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457297289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3840" r:id="rId2"/>
    <p:sldLayoutId id="2147483664" r:id="rId3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736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485086612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9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1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9" r:id="rId4"/>
    <p:sldLayoutId id="2147484101" r:id="rId5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9211252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11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4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646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8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62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8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9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6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3" r:id="rId4"/>
    <p:sldLayoutId id="2147484234" r:id="rId5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45"/>
            <a:endParaRPr lang="en-US" sz="6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3" y="623131"/>
            <a:ext cx="1118868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4"/>
            <a:ext cx="46647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3" y="993244"/>
            <a:ext cx="1118868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374721"/>
            <a:ext cx="5853024" cy="387119"/>
            <a:chOff x="915" y="791"/>
            <a:chExt cx="2686" cy="23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91"/>
              <a:ext cx="2686" cy="23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3" y="6502092"/>
            <a:ext cx="11188689" cy="270106"/>
            <a:chOff x="172517" y="5882833"/>
            <a:chExt cx="8796540" cy="270106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82833"/>
              <a:ext cx="8796540" cy="9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6675" indent="-66675">
                <a:defRPr/>
              </a:pPr>
              <a:r>
                <a:rPr lang="en-US" sz="6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60606"/>
              <a:ext cx="8252075" cy="9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260747" indent="-260747" defTabSz="671513">
                <a:tabLst>
                  <a:tab pos="259556" algn="l"/>
                </a:tabLst>
              </a:pPr>
              <a:r>
                <a:rPr lang="en-US" sz="6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600521" y="6679868"/>
            <a:ext cx="96180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600" smtClean="0"/>
              <a:pPr lvl="0" algn="r"/>
              <a:t>‹#›</a:t>
            </a:fld>
            <a:endParaRPr lang="en-US" sz="6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7"/>
            <a:ext cx="600249" cy="984251"/>
            <a:chOff x="7835905" y="279400"/>
            <a:chExt cx="600249" cy="984251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200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200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200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200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908224" cy="684600"/>
            <a:chOff x="7540629" y="279400"/>
            <a:chExt cx="908224" cy="684600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200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666924" cy="1306516"/>
            <a:chOff x="7769225" y="250825"/>
            <a:chExt cx="666924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2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94901" y="739934"/>
            <a:ext cx="301813" cy="120033"/>
            <a:chOff x="8438963" y="285750"/>
            <a:chExt cx="301812" cy="120033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438963" y="285750"/>
              <a:ext cx="301812" cy="1200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671513">
                <a:buClr>
                  <a:srgbClr val="002960"/>
                </a:buClr>
              </a:pPr>
              <a:r>
                <a:rPr lang="en-GB" sz="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438963" y="285750"/>
              <a:ext cx="0" cy="120033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438963" y="405783"/>
              <a:ext cx="301812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56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</p:sldLayoutIdLst>
  <p:hf hdr="0" ftr="0" dt="0"/>
  <p:txStyles>
    <p:titleStyle>
      <a:lvl1pPr algn="l" defTabSz="685145" rtl="0" eaLnBrk="1" fontAlgn="base" hangingPunct="1">
        <a:spcBef>
          <a:spcPct val="0"/>
        </a:spcBef>
        <a:spcAft>
          <a:spcPct val="0"/>
        </a:spcAft>
        <a:tabLst>
          <a:tab pos="206515" algn="l"/>
        </a:tabLst>
        <a:defRPr sz="165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2pPr>
      <a:lvl3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3pPr>
      <a:lvl4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4pPr>
      <a:lvl5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5pPr>
      <a:lvl6pPr marL="349861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6pPr>
      <a:lvl7pPr marL="699722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7pPr>
      <a:lvl8pPr marL="1049582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8pPr>
      <a:lvl9pPr marL="1399444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48205" indent="-14699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349861" indent="-200441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470126" indent="-11905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6pPr>
      <a:lvl7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7pPr>
      <a:lvl8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8pPr>
      <a:lvl9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861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722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582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4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9305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9165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9026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887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234">
          <p15:clr>
            <a:srgbClr val="F26B43"/>
          </p15:clr>
        </p15:guide>
        <p15:guide id="3" pos="5526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8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50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7" r:id="rId4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5641EA-80A8-42AF-AEE5-731EE068C70C}" type="datetime1">
              <a:rPr lang="en-US" noProof="1" smtClean="0"/>
              <a:t>11/22/2022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noProof="1"/>
              <a:t>Footer</a:t>
            </a:r>
            <a:endParaRPr lang="en-GB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graphicFrame>
        <p:nvGraphicFramePr>
          <p:cNvPr id="36" name="Object 35" hidden="1">
            <a:extLst>
              <a:ext uri="{FF2B5EF4-FFF2-40B4-BE49-F238E27FC236}">
                <a16:creationId xmlns:a16="http://schemas.microsoft.com/office/drawing/2014/main" id="{8BCA30CB-A900-4B22-832E-9BCC3440B8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3874027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think-cell Slide" r:id="rId38" imgW="415" imgH="416" progId="TCLayout.ActiveDocument.1">
                  <p:embed/>
                </p:oleObj>
              </mc:Choice>
              <mc:Fallback>
                <p:oleObj name="think-cell Slide" r:id="rId38" imgW="415" imgH="416" progId="TCLayout.ActiveDocument.1">
                  <p:embed/>
                  <p:pic>
                    <p:nvPicPr>
                      <p:cNvPr id="36" name="Object 35" hidden="1">
                        <a:extLst>
                          <a:ext uri="{FF2B5EF4-FFF2-40B4-BE49-F238E27FC236}">
                            <a16:creationId xmlns:a16="http://schemas.microsoft.com/office/drawing/2014/main" id="{8BCA30CB-A900-4B22-832E-9BCC3440B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 descr="&lt;Shell Yellow Bar&gt;" title="&lt;Shell Yellow Bar&gt;">
            <a:extLst>
              <a:ext uri="{FF2B5EF4-FFF2-40B4-BE49-F238E27FC236}">
                <a16:creationId xmlns:a16="http://schemas.microsoft.com/office/drawing/2014/main" id="{EAC04FEB-C905-4D2A-B0B2-AF3618FE93E6}"/>
              </a:ext>
            </a:extLst>
          </p:cNvPr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Text Box 11" descr="&lt;COMPANY_NAME&gt;{18.70866,264.5669,509.3857,40.33535}">
            <a:extLst>
              <a:ext uri="{FF2B5EF4-FFF2-40B4-BE49-F238E27FC236}">
                <a16:creationId xmlns:a16="http://schemas.microsoft.com/office/drawing/2014/main" id="{7A95E892-83F6-4229-9E07-7049B1F78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The Shell Pet Dev Co of Nig Ltd</a:t>
            </a:r>
          </a:p>
        </p:txBody>
      </p:sp>
    </p:spTree>
    <p:extLst>
      <p:ext uri="{BB962C8B-B14F-4D97-AF65-F5344CB8AC3E}">
        <p14:creationId xmlns:p14="http://schemas.microsoft.com/office/powerpoint/2010/main" val="13145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  <p:sldLayoutId id="2147484282" r:id="rId12"/>
    <p:sldLayoutId id="2147484283" r:id="rId13"/>
    <p:sldLayoutId id="2147484284" r:id="rId14"/>
    <p:sldLayoutId id="2147484285" r:id="rId15"/>
    <p:sldLayoutId id="2147484286" r:id="rId16"/>
    <p:sldLayoutId id="2147484287" r:id="rId17"/>
    <p:sldLayoutId id="2147484288" r:id="rId18"/>
    <p:sldLayoutId id="2147484289" r:id="rId19"/>
    <p:sldLayoutId id="2147484290" r:id="rId20"/>
    <p:sldLayoutId id="2147484291" r:id="rId21"/>
    <p:sldLayoutId id="2147484292" r:id="rId22"/>
    <p:sldLayoutId id="2147484293" r:id="rId23"/>
    <p:sldLayoutId id="2147484294" r:id="rId24"/>
    <p:sldLayoutId id="2147484295" r:id="rId25"/>
    <p:sldLayoutId id="2147484296" r:id="rId26"/>
    <p:sldLayoutId id="2147484297" r:id="rId27"/>
    <p:sldLayoutId id="2147484298" r:id="rId28"/>
    <p:sldLayoutId id="2147484299" r:id="rId29"/>
    <p:sldLayoutId id="2147484300" r:id="rId30"/>
    <p:sldLayoutId id="2147484301" r:id="rId31"/>
    <p:sldLayoutId id="2147484302" r:id="rId32"/>
    <p:sldLayoutId id="2147484303" r:id="rId33"/>
    <p:sldLayoutId id="2147484304" r:id="rId34"/>
  </p:sldLayoutIdLst>
  <p:transition>
    <p:fade/>
  </p:transition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tags" Target="../tags/tag15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023BC62-2409-484D-B077-43264C095B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023BC62-2409-484D-B077-43264C095B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CA" sz="8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ShellBook" pitchFamily="2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CA" sz="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hellBook" pitchFamily="2" charset="0"/>
              <a:ea typeface="+mn-ea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6E3537-EF58-4746-9847-1BDFAF477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58913"/>
              </p:ext>
            </p:extLst>
          </p:nvPr>
        </p:nvGraphicFramePr>
        <p:xfrm>
          <a:off x="141199" y="404037"/>
          <a:ext cx="11859211" cy="6202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252">
                  <a:extLst>
                    <a:ext uri="{9D8B030D-6E8A-4147-A177-3AD203B41FA5}">
                      <a16:colId xmlns:a16="http://schemas.microsoft.com/office/drawing/2014/main" val="4219098395"/>
                    </a:ext>
                  </a:extLst>
                </a:gridCol>
                <a:gridCol w="818606">
                  <a:extLst>
                    <a:ext uri="{9D8B030D-6E8A-4147-A177-3AD203B41FA5}">
                      <a16:colId xmlns:a16="http://schemas.microsoft.com/office/drawing/2014/main" val="3410549389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2144067072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964239196"/>
                    </a:ext>
                  </a:extLst>
                </a:gridCol>
                <a:gridCol w="1184366">
                  <a:extLst>
                    <a:ext uri="{9D8B030D-6E8A-4147-A177-3AD203B41FA5}">
                      <a16:colId xmlns:a16="http://schemas.microsoft.com/office/drawing/2014/main" val="2847994182"/>
                    </a:ext>
                  </a:extLst>
                </a:gridCol>
                <a:gridCol w="1236617">
                  <a:extLst>
                    <a:ext uri="{9D8B030D-6E8A-4147-A177-3AD203B41FA5}">
                      <a16:colId xmlns:a16="http://schemas.microsoft.com/office/drawing/2014/main" val="531684424"/>
                    </a:ext>
                  </a:extLst>
                </a:gridCol>
                <a:gridCol w="3106230">
                  <a:extLst>
                    <a:ext uri="{9D8B030D-6E8A-4147-A177-3AD203B41FA5}">
                      <a16:colId xmlns:a16="http://schemas.microsoft.com/office/drawing/2014/main" val="1711537870"/>
                    </a:ext>
                  </a:extLst>
                </a:gridCol>
                <a:gridCol w="2162454">
                  <a:extLst>
                    <a:ext uri="{9D8B030D-6E8A-4147-A177-3AD203B41FA5}">
                      <a16:colId xmlns:a16="http://schemas.microsoft.com/office/drawing/2014/main" val="2187757482"/>
                    </a:ext>
                  </a:extLst>
                </a:gridCol>
              </a:tblGrid>
              <a:tr h="4387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</a:rPr>
                        <a:t>Week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Futura Medium" panose="00000400000000000000" pitchFamily="2" charset="0"/>
                        </a:rPr>
                        <a:t>Well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Futura Medium" panose="00000400000000000000" pitchFamily="2" charset="0"/>
                        </a:rPr>
                        <a:t>Count</a:t>
                      </a:r>
                      <a:endParaRPr lang="en-US" sz="1600" dirty="0">
                        <a:effectLst/>
                        <a:latin typeface="Futura Medium" panose="000004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Futura Medium" panose="00000400000000000000" pitchFamily="2" charset="0"/>
                        </a:rPr>
                        <a:t>Well Name</a:t>
                      </a:r>
                      <a:endParaRPr lang="en-US" sz="1600" dirty="0">
                        <a:effectLst/>
                        <a:latin typeface="Futura Medium" panose="000004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effectLst/>
                        <a:latin typeface="Futura Medium" panose="000004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</a:rPr>
                        <a:t>Expected Gain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</a:rPr>
                        <a:t>Validated Gain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</a:rPr>
                        <a:t>Week 44 Summary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</a:rPr>
                        <a:t>Support Required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699364"/>
                  </a:ext>
                </a:extLst>
              </a:tr>
              <a:tr h="43872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Week 44 </a:t>
                      </a:r>
                      <a:r>
                        <a:rPr lang="en-US" sz="1600" kern="120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(04/11)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TUNU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TUNU014S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KANB006T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Futura Medium" panose="00000400000000000000" pitchFamily="2" charset="0"/>
                        </a:rPr>
                        <a:t>784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</a:rPr>
                        <a:t>1,519</a:t>
                      </a:r>
                    </a:p>
                  </a:txBody>
                  <a:tcPr marL="68580" marR="68580" marT="0" marB="0" anchor="ctr"/>
                </a:tc>
                <a:tc rowSpan="7"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week: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2.2Kbopd realized from 8oo39 bean-ups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ü"/>
                      </a:pP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Font typeface="Wingdings" panose="05000000000000000000" pitchFamily="2" charset="2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week: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ü"/>
                      </a:pP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Retest &amp; resample the 8oo39 wells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ü"/>
                      </a:pP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11oo39 bean-ups (3Kbopd), test &amp; sample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200" i="1" dirty="0">
                        <a:solidFill>
                          <a:schemeClr val="tx1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200" i="1" dirty="0">
                        <a:solidFill>
                          <a:schemeClr val="tx1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1603588"/>
                  </a:ext>
                </a:extLst>
              </a:tr>
              <a:tr h="74708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Week 45 (11/11)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TUNU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BENS017S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OGBO005T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OGBO008T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OGBO013T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  <a:cs typeface="+mn-cs"/>
                        </a:rPr>
                        <a:t>OPNO003L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  <a:cs typeface="+mn-cs"/>
                        </a:rPr>
                        <a:t>OTUMARA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ESCB001L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ESCB001S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  <a:cs typeface="+mn-cs"/>
                        </a:rPr>
                        <a:t>FORC046S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  <a:cs typeface="+mn-cs"/>
                        </a:rPr>
                        <a:t>1,808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  <a:cs typeface="+mn-cs"/>
                        </a:rPr>
                        <a:t>2,294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741"/>
                  </a:ext>
                </a:extLst>
              </a:tr>
              <a:tr h="98712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Week 46 (18/11)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  <a:cs typeface="+mn-cs"/>
                        </a:rPr>
                        <a:t>TUNU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KANB008T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FORC048S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FORC064T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FORC122S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FORC146T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FORC141L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1,486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59436"/>
                  </a:ext>
                </a:extLst>
              </a:tr>
              <a:tr h="61695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Week 47 (25/11)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FORC141S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FORC143T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FORC126L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  <a:cs typeface="+mn-cs"/>
                        </a:rPr>
                        <a:t>OTUMARA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AFRE004L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AFRE004S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OTUM012L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OTUM036L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1,673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B050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137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65571"/>
                  </a:ext>
                </a:extLst>
              </a:tr>
              <a:tr h="63833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Week 48 (02/12)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FORC131L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FORC133T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FORC065L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FORC073L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  <a:cs typeface="+mn-cs"/>
                        </a:rPr>
                        <a:t>OTUMARA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OTUM017T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OTUM057T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OTUM033L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ESCB015L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2,016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12812"/>
                  </a:ext>
                </a:extLst>
              </a:tr>
              <a:tr h="44734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Week 49 (09/12)</a:t>
                      </a:r>
                      <a:endParaRPr lang="en-US" sz="1600" i="1" kern="1200" dirty="0">
                        <a:solidFill>
                          <a:schemeClr val="bg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TUNU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OGBO009T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OPUK005S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TUNU008T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KANB004L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KANB009T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FORC084S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FORC142L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1,714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75286"/>
                  </a:ext>
                </a:extLst>
              </a:tr>
              <a:tr h="6943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To be determined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u="sng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TUNU PU</a:t>
                      </a:r>
                    </a:p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AJAT001L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374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24796"/>
                  </a:ext>
                </a:extLst>
              </a:tr>
              <a:tr h="41844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As listed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9,857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3,950</a:t>
                      </a: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7008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C5C2D89-888F-49DC-8174-439A1DB46A82}"/>
              </a:ext>
            </a:extLst>
          </p:cNvPr>
          <p:cNvSpPr/>
          <p:nvPr/>
        </p:nvSpPr>
        <p:spPr>
          <a:xfrm>
            <a:off x="-2" y="0"/>
            <a:ext cx="3788231" cy="404037"/>
          </a:xfrm>
          <a:prstGeom prst="rect">
            <a:avLst/>
          </a:prstGeom>
          <a:solidFill>
            <a:srgbClr val="003C8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West WOE Execution Plan</a:t>
            </a:r>
          </a:p>
        </p:txBody>
      </p:sp>
    </p:spTree>
    <p:extLst>
      <p:ext uri="{BB962C8B-B14F-4D97-AF65-F5344CB8AC3E}">
        <p14:creationId xmlns:p14="http://schemas.microsoft.com/office/powerpoint/2010/main" val="155156220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ACCENT" val="4"/>
  <p:tag name="LINE" val="2"/>
  <p:tag name="MTBTACCENT" val="Accent2"/>
  <p:tag name="ISNEWSLIDENUMBER" val="False"/>
  <p:tag name="PREVIOUSNAME" val="C:\Users\Dara Olufon\Box Sync\Nigeria - FFtF 2017\3. Presentations\LT cadence deck\LT cadence 6th March\20170302 LT cadence deck 6th March v7.pptx"/>
  <p:tag name="THINKCELLPRESENTATIONDONOTDELETE" val="&lt;?xml version=&quot;1.0&quot; encoding=&quot;UTF-16&quot; standalone=&quot;yes&quot;?&gt;&lt;root reqver=&quot;25060&quot;&gt;&lt;version val=&quot;2800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2147483647&quot;/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9.97230640022824843527E+00&quot;&gt;&lt;m_msothmcolidx val=&quot;0&quot;/&gt;&lt;m_rgb r=&quot;0E&quot; g=&quot;EB&quot; b=&quot;29&quot;/&gt;&lt;m_nBrightness endver=&quot;26206&quot; val=&quot;0&quot;/&gt;&lt;/elem&gt;&lt;elem m_fUsage=&quot;3.04325272217045731185E-03&quot;&gt;&lt;m_msothmcolidx val=&quot;0&quot;/&gt;&lt;m_rgb r=&quot;9C&quot; g=&quot;E7&quot; b=&quot;FC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3.xml><?xml version="1.0" encoding="utf-8"?>
<a:theme xmlns:a="http://schemas.openxmlformats.org/drawingml/2006/main" name="2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4.xml><?xml version="1.0" encoding="utf-8"?>
<a:theme xmlns:a="http://schemas.openxmlformats.org/drawingml/2006/main" name="3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5.xml><?xml version="1.0" encoding="utf-8"?>
<a:theme xmlns:a="http://schemas.openxmlformats.org/drawingml/2006/main" name="4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6.xml><?xml version="1.0" encoding="utf-8"?>
<a:theme xmlns:a="http://schemas.openxmlformats.org/drawingml/2006/main" name="16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7.xml><?xml version="1.0" encoding="utf-8"?>
<a:theme xmlns:a="http://schemas.openxmlformats.org/drawingml/2006/main" name="10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8.xml><?xml version="1.0" encoding="utf-8"?>
<a:theme xmlns:a="http://schemas.openxmlformats.org/drawingml/2006/main" name="1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9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EFAssetIdentifier xmlns="http://schemas.microsoft.com/sharepoint/v3" xsi:nil="true"/>
    <SAEFIsRecord xmlns="http://schemas.microsoft.com/sharepoint/v3" xsi:nil="true"/>
    <SAEFOwner xmlns="http://schemas.microsoft.com/sharepoint/v3" xsi:nil="true"/>
    <SAEFDeclarer xmlns="http://schemas.microsoft.com/sharepoint/v3" xsi:nil="true"/>
    <SAEF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AEFDocumentTypeTaxHTField0>
    <SAEF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AEFLanguageTaxHTField0>
    <SAEFFilePlanRecordType xmlns="http://schemas.microsoft.com/sharepoint/v3" xsi:nil="true"/>
    <IconOverlay xmlns="http://schemas.microsoft.com/sharepoint/v4" xsi:nil="true"/>
    <SAEFCollection xmlns="http://schemas.microsoft.com/sharepoint/v3">false</SAEFCollection>
    <SAEF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AEFDocumentStatusTaxHTField0>
    <SAEF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AEFBusinessProcessTaxHTField0>
    <SAEF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AEFLegalEntityTaxHTField0>
    <SAEFRecordStatus xmlns="http://schemas.microsoft.com/sharepoint/v3" xsi:nil="true"/>
    <SAEFTRIMRecordNumber xmlns="http://schemas.microsoft.com/sharepoint/v3" xsi:nil="true"/>
    <SAEF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AEFBusinessTaxHTField0>
    <SAEF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AEFExportControlClassificationTaxHTField0>
    <SAEF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AEFBusinessUnitRegionTaxHTField0>
    <SAEF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AEFGlobalFunctionTaxHTField0>
    <SAEF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AEFWorkgroupIDTaxHTField0>
    <SAEF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AEFCountryOfJurisdictionTaxHTField0>
    <SAEFKeepFileLocal xmlns="http://schemas.microsoft.com/sharepoint/v3">false</SAEFKeepFileLocal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AEFSecurityClassificationTaxHTField0>
    <SAEFSiteOwner xmlns="http://schemas.microsoft.com/sharepoint/v3">i:0#.w|africa-me\its-app-imnga-s</SAEFSiteOwner>
    <SAEFSiteCollectionName xmlns="http://schemas.microsoft.com/sharepoint/v3">SCiN Transformation Team</SAEFSiteCollectionName>
    <TaxCatchAll xmlns="42099b78-aeef-456d-b5fd-c8cc8be2b78d">
      <Value>10</Value>
      <Value>27</Value>
      <Value>8</Value>
      <Value>7</Value>
      <Value>9</Value>
      <Value>5</Value>
      <Value>4</Value>
      <Value>3</Value>
      <Value>2</Value>
      <Value>1</Value>
      <Value>6</Value>
    </TaxCatchAll>
    <_dlc_DocId xmlns="42099b78-aeef-456d-b5fd-c8cc8be2b78d">AFFAA0824-2060887869-1578</_dlc_DocId>
    <_dlc_DocIdUrl xmlns="42099b78-aeef-456d-b5fd-c8cc8be2b78d">
      <Url>https://nga001-sp.shell.com/sites/AFFAA0824/_layouts/15/DocIdRedir.aspx?ID=AFFAA0824-2060887869-1578</Url>
      <Description>AFFAA0824-2060887869-1578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7838DEC0B14A4B4F99BBDD45891623AC" ma:contentTypeVersion="11" ma:contentTypeDescription="Shell Document Content Type" ma:contentTypeScope="" ma:versionID="b00e7eede84f748e529ac0fca174f8c6">
  <xsd:schema xmlns:xsd="http://www.w3.org/2001/XMLSchema" xmlns:xs="http://www.w3.org/2001/XMLSchema" xmlns:p="http://schemas.microsoft.com/office/2006/metadata/properties" xmlns:ns1="http://schemas.microsoft.com/sharepoint/v3" xmlns:ns2="42099b78-aeef-456d-b5fd-c8cc8be2b78d" xmlns:ns4="http://schemas.microsoft.com/sharepoint/v4" targetNamespace="http://schemas.microsoft.com/office/2006/metadata/properties" ma:root="true" ma:fieldsID="75518a9031709c174f734b8c736d8c3c" ns1:_="" ns2:_="" ns4:_="">
    <xsd:import namespace="http://schemas.microsoft.com/sharepoint/v3"/>
    <xsd:import namespace="42099b78-aeef-456d-b5fd-c8cc8be2b78d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AEFSecurityClassificationTaxHTField0" minOccurs="0"/>
                <xsd:element ref="ns1:SAEFExportControlClassificationTaxHTField0" minOccurs="0"/>
                <xsd:element ref="ns1:SAEFDocumentStatusTaxHTField0" minOccurs="0"/>
                <xsd:element ref="ns1:SAEFDocumentTypeTaxHTField0" minOccurs="0"/>
                <xsd:element ref="ns1:SAEFOwner" minOccurs="0"/>
                <xsd:element ref="ns1:SAEFBusinessTaxHTField0" minOccurs="0"/>
                <xsd:element ref="ns1:SAEFBusinessUnitRegionTaxHTField0" minOccurs="0"/>
                <xsd:element ref="ns1:SAEFGlobalFunctionTaxHTField0" minOccurs="0"/>
                <xsd:element ref="ns1:SAEFBusinessProcessTaxHTField0" minOccurs="0"/>
                <xsd:element ref="ns1:SAEFLegalEntityTaxHTField0" minOccurs="0"/>
                <xsd:element ref="ns1:SAEFWorkgroupIDTaxHTField0" minOccurs="0"/>
                <xsd:element ref="ns1:SAEFSiteCollectionName"/>
                <xsd:element ref="ns1:SAEFSiteOwner"/>
                <xsd:element ref="ns1:SAEFLanguageTaxHTField0" minOccurs="0"/>
                <xsd:element ref="ns1:SAEFCountryOfJurisdictionTaxHTField0" minOccurs="0"/>
                <xsd:element ref="ns1:SAEFCollection"/>
                <xsd:element ref="ns1:SAEFKeepFileLocal"/>
                <xsd:element ref="ns1:SAEFAssetIdentifier" minOccurs="0"/>
                <xsd:element ref="ns2:TaxCatchAllLabel" minOccurs="0"/>
                <xsd:element ref="ns2:TaxCatchAll" minOccurs="0"/>
                <xsd:element ref="ns2:_dlc_DocId" minOccurs="0"/>
                <xsd:element ref="ns2:_dlc_DocIdPersistId" minOccurs="0"/>
                <xsd:element ref="ns1:SAEFFilePlanRecordType" minOccurs="0"/>
                <xsd:element ref="ns1:SAEFRecordStatus" minOccurs="0"/>
                <xsd:element ref="ns1:SAEFDeclarer" minOccurs="0"/>
                <xsd:element ref="ns1:SAEFIsRecord" minOccurs="0"/>
                <xsd:element ref="ns1:SAEFTRIMRecordNumber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3" ma:taxonomy="true" ma:internalName="SAEFSecurityClassificationTaxHTField0" ma:taxonomyFieldName="SAEFSecurityClassification" ma:displayName="Security Classification" ma:default="7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ExportControlClassificationTaxHTField0" ma:index="5" nillable="true" ma:taxonomy="true" ma:internalName="SAEFExportControlClassificationTaxHTField0" ma:taxonomyFieldName="SAEFExportControlClassification" ma:displayName="Export Control" ma:readOnly="false" ma:default="8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StatusTaxHTField0" ma:index="7" ma:taxonomy="true" ma:internalName="SAEFDocumentStatusTaxHTField0" ma:taxonomyFieldName="SAEFDocumentStatus" ma:displayName="Document Status" ma:default="10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TypeTaxHTField0" ma:index="9" ma:taxonomy="true" ma:internalName="SAEFDocumentTypeTaxHTField0" ma:taxonomyFieldName="SAEF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AEFOwner" ma:index="12" nillable="true" ma:displayName="Owner" ma:internalName="SAEFOwner">
      <xsd:simpleType>
        <xsd:restriction base="dms:Text"/>
      </xsd:simpleType>
    </xsd:element>
    <xsd:element name="SAEFBusinessTaxHTField0" ma:index="13" ma:taxonomy="true" ma:internalName="SAEFBusinessTaxHTField0" ma:taxonomyFieldName="SAEF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UnitRegionTaxHTField0" ma:index="15" ma:taxonomy="true" ma:internalName="SAEFBusinessUnitRegionTaxHTField0" ma:taxonomyFieldName="SAEFBusinessUnitRegion" ma:displayName="Business Unit/Region" ma:default="1;#Upstream International|dabf15d9-4f75-4ed1-b8a1-a0c3e2a85888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GlobalFunctionTaxHTField0" ma:index="17" ma:taxonomy="true" ma:internalName="SAEFGlobalFunctionTaxHTField0" ma:taxonomyFieldName="SAEFGlobalFunction" ma:displayName="Business Function" ma:default="2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ProcessTaxHTField0" ma:index="19" nillable="true" ma:taxonomy="true" ma:internalName="SAEFBusinessProcessTaxHTField0" ma:taxonomyFieldName="SAEFBusinessProcess" ma:displayName="Business Process" ma:default="9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egalEntityTaxHTField0" ma:index="21" ma:taxonomy="true" ma:internalName="SAEFLegalEntityTaxHTField0" ma:taxonomyFieldName="SAEFLegalEntity" ma:displayName="Legal Entity" ma:default="3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WorkgroupIDTaxHTField0" ma:index="23" ma:taxonomy="true" ma:internalName="SAEFWorkgroupIDTaxHTField0" ma:taxonomyFieldName="SAEFWorkgroupID" ma:displayName="TRIM Workgroup" ma:default="4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SiteCollectionName" ma:index="25" ma:displayName="Site Collection Name" ma:default="SCiN Transformation Team" ma:hidden="true" ma:internalName="SAEFSiteCollectionName">
      <xsd:simpleType>
        <xsd:restriction base="dms:Text"/>
      </xsd:simpleType>
    </xsd:element>
    <xsd:element name="SAEFSiteOwner" ma:index="26" ma:displayName="Site Owner" ma:default="i:0#.w|africa-me\its-app-imnga-s" ma:hidden="true" ma:internalName="SAEFSiteOwner">
      <xsd:simpleType>
        <xsd:restriction base="dms:Text"/>
      </xsd:simpleType>
    </xsd:element>
    <xsd:element name="SAEFLanguageTaxHTField0" ma:index="27" ma:taxonomy="true" ma:internalName="SAEFLanguageTaxHTField0" ma:taxonomyFieldName="SAEFLanguage" ma:displayName="Language" ma:default="5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untryOfJurisdictionTaxHTField0" ma:index="29" ma:taxonomy="true" ma:internalName="SAEFCountryOfJurisdictionTaxHTField0" ma:taxonomyFieldName="SAEFCountryOfJurisdiction" ma:displayName="Country of Jurisdiction" ma:default="6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llection" ma:index="31" ma:displayName="Collection" ma:default="0" ma:hidden="true" ma:internalName="SAEFCollection">
      <xsd:simpleType>
        <xsd:restriction base="dms:Boolean"/>
      </xsd:simpleType>
    </xsd:element>
    <xsd:element name="SAEFKeepFileLocal" ma:index="32" ma:displayName="Keep File Local" ma:default="0" ma:hidden="true" ma:internalName="SAEFKeepFileLocal">
      <xsd:simpleType>
        <xsd:restriction base="dms:Boolean"/>
      </xsd:simpleType>
    </xsd:element>
    <xsd:element name="SAEFAssetIdentifier" ma:index="33" nillable="true" ma:displayName="Asset Identifier" ma:hidden="true" ma:internalName="SAEFAssetIdentifier">
      <xsd:simpleType>
        <xsd:restriction base="dms:Text"/>
      </xsd:simpleType>
    </xsd:element>
    <xsd:element name="SAEFFilePlanRecordType" ma:index="44" nillable="true" ma:displayName="File Plan Record Type" ma:hidden="true" ma:internalName="SAEFFilePlanRecordType">
      <xsd:simpleType>
        <xsd:restriction base="dms:Text"/>
      </xsd:simpleType>
    </xsd:element>
    <xsd:element name="SAEFRecordStatus" ma:index="45" nillable="true" ma:displayName="Record Status" ma:hidden="true" ma:internalName="SAEFRecordStatus">
      <xsd:simpleType>
        <xsd:restriction base="dms:Text"/>
      </xsd:simpleType>
    </xsd:element>
    <xsd:element name="SAEFDeclarer" ma:index="46" nillable="true" ma:displayName="Declarer" ma:hidden="true" ma:internalName="SAEFDeclarer">
      <xsd:simpleType>
        <xsd:restriction base="dms:Text"/>
      </xsd:simpleType>
    </xsd:element>
    <xsd:element name="SAEFIsRecord" ma:index="47" nillable="true" ma:displayName="Is Record" ma:hidden="true" ma:internalName="SAEFIsRecord">
      <xsd:simpleType>
        <xsd:restriction base="dms:Text"/>
      </xsd:simpleType>
    </xsd:element>
    <xsd:element name="SAEFTRIMRecordNumber" ma:index="48" nillable="true" ma:displayName="TRIM Record Number" ma:hidden="true" ma:internalName="SAEFTRIMRecordNumber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99b78-aeef-456d-b5fd-c8cc8be2b78d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Label" ma:index="34" nillable="true" ma:displayName="Taxonomy Catch All Column1" ma:hidden="true" ma:list="{d33939a8-5322-485e-b35d-d8f22c69cb4d}" ma:internalName="TaxCatchAllLabel" ma:readOnly="true" ma:showField="CatchAllDataLabel" ma:web="42099b78-aeef-456d-b5fd-c8cc8be2b7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35" nillable="true" ma:displayName="Taxonomy Catch All Column" ma:hidden="true" ma:list="{d33939a8-5322-485e-b35d-d8f22c69cb4d}" ma:internalName="TaxCatchAll" ma:showField="CatchAllData" ma:web="42099b78-aeef-456d-b5fd-c8cc8be2b7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4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9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EC08BF-1585-4E0B-9226-AC13BE5F95C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6DB46B4-BD66-4B39-8B39-ADA122B1F5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CB44B5-B142-4053-9CB3-74948987C586}">
  <ds:schemaRefs>
    <ds:schemaRef ds:uri="http://purl.org/dc/elements/1.1/"/>
    <ds:schemaRef ds:uri="http://schemas.microsoft.com/office/2006/metadata/properties"/>
    <ds:schemaRef ds:uri="http://schemas.microsoft.com/sharepoint/v3"/>
    <ds:schemaRef ds:uri="42099b78-aeef-456d-b5fd-c8cc8be2b78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E9747E8-D415-461F-B399-6EF8F00A9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2099b78-aeef-456d-b5fd-c8cc8be2b78d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b1e96a8-a3da-442a-930b-235cac24cd5c}" enabled="0" method="" siteId="{db1e96a8-a3da-442a-930b-235cac24cd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223492</TotalTime>
  <Words>168</Words>
  <Application>Microsoft Office PowerPoint</Application>
  <PresentationFormat>Widescreen</PresentationFormat>
  <Paragraphs>102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Arial</vt:lpstr>
      <vt:lpstr>Calibri</vt:lpstr>
      <vt:lpstr>Century Gothic</vt:lpstr>
      <vt:lpstr>Futura Bold</vt:lpstr>
      <vt:lpstr>Futura Medium</vt:lpstr>
      <vt:lpstr>ShellBook</vt:lpstr>
      <vt:lpstr>Wingdings</vt:lpstr>
      <vt:lpstr>Wingdings 3</vt:lpstr>
      <vt:lpstr>Shell_CF_RDS598</vt:lpstr>
      <vt:lpstr>1_Shell_CF_RDS598</vt:lpstr>
      <vt:lpstr>2_Shell_CF_RDS598</vt:lpstr>
      <vt:lpstr>3_Shell_CF_RDS598</vt:lpstr>
      <vt:lpstr>4_Shell_CF_RDS598</vt:lpstr>
      <vt:lpstr>16_Shell_CF_RDS598</vt:lpstr>
      <vt:lpstr>10_Shell_CF_RDS598</vt:lpstr>
      <vt:lpstr>11_Shell_CF_RDS598</vt:lpstr>
      <vt:lpstr>Wisp</vt:lpstr>
      <vt:lpstr>think-cell Slide</vt:lpstr>
      <vt:lpstr>PowerPoint Presentation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Abiodun Busari</dc:creator>
  <cp:lastModifiedBy>Mark, Enyo SPDC-UPC/G/UW</cp:lastModifiedBy>
  <cp:revision>6371</cp:revision>
  <cp:lastPrinted>2021-03-18T16:57:06Z</cp:lastPrinted>
  <dcterms:created xsi:type="dcterms:W3CDTF">2017-02-15T05:40:51Z</dcterms:created>
  <dcterms:modified xsi:type="dcterms:W3CDTF">2022-11-22T15:38:01Z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VGCompatibilityCheck Run By">
    <vt:lpwstr>Chandrasekar N</vt:lpwstr>
  </property>
  <property fmtid="{D5CDD505-2E9C-101B-9397-08002B2CF9AE}" pid="12" name="VGCompatibilityCheck Run On ">
    <vt:lpwstr>7/28/2016 11:54:17 PM</vt:lpwstr>
  </property>
  <property fmtid="{D5CDD505-2E9C-101B-9397-08002B2CF9AE}" pid="13" name="ContentTypeId">
    <vt:lpwstr>0x0101006F0A470EEB1140E7AA14F4CE8A50B54C0001CB1477F4DD432AA86DD56CC3887AF4007838DEC0B14A4B4F99BBDD45891623AC</vt:lpwstr>
  </property>
  <property fmtid="{D5CDD505-2E9C-101B-9397-08002B2CF9AE}" pid="14" name="VGCompatibilityCheck Run On">
    <vt:lpwstr>7/28/2016 11:54:17 PM</vt:lpwstr>
  </property>
  <property fmtid="{D5CDD505-2E9C-101B-9397-08002B2CF9AE}" pid="15" name="_dlc_DocIdItemGuid">
    <vt:lpwstr>f9cfcce0-2e52-4feb-bdc9-a0e302db9b51</vt:lpwstr>
  </property>
  <property fmtid="{D5CDD505-2E9C-101B-9397-08002B2CF9AE}" pid="16" name="SAEFExportControlClassification">
    <vt:lpwstr>8;#Non-US content - Non Controlled|2ac8835e-0587-4096-a6e2-1f68da1e6cb3</vt:lpwstr>
  </property>
  <property fmtid="{D5CDD505-2E9C-101B-9397-08002B2CF9AE}" pid="17" name="SAEFDocumentStatus">
    <vt:lpwstr>10;#Draft|1c86f377-7d91-4c95-bd5b-c18c83fe0aa5</vt:lpwstr>
  </property>
  <property fmtid="{D5CDD505-2E9C-101B-9397-08002B2CF9AE}" pid="18" name="SAEFWorkgroupID">
    <vt:lpwstr>4;#Upstream _ Single File Plan - 22022|d3ed65c1-761d-4a84-a678-924ffd6ed182</vt:lpwstr>
  </property>
  <property fmtid="{D5CDD505-2E9C-101B-9397-08002B2CF9AE}" pid="19" name="SAEFBusinessUnitRegion">
    <vt:lpwstr>1;#Upstream International|dabf15d9-4f75-4ed1-b8a1-a0c3e2a85888</vt:lpwstr>
  </property>
  <property fmtid="{D5CDD505-2E9C-101B-9397-08002B2CF9AE}" pid="20" name="SAEFCountryOfJurisdiction">
    <vt:lpwstr>6;#NIGERIA|973e3eb3-a5f9-4712-a628-787e048af9f3</vt:lpwstr>
  </property>
  <property fmtid="{D5CDD505-2E9C-101B-9397-08002B2CF9AE}" pid="21" name="SAEFDocumentType">
    <vt:lpwstr>27;#Business Plans [ARM]|59d2480a-ae43-41cf-ab8c-fb8985b4f788</vt:lpwstr>
  </property>
  <property fmtid="{D5CDD505-2E9C-101B-9397-08002B2CF9AE}" pid="22" name="SAEFLanguage">
    <vt:lpwstr>5;#English|bd3ad5ee-f0c3-40aa-8cc8-36ef09940af3</vt:lpwstr>
  </property>
  <property fmtid="{D5CDD505-2E9C-101B-9397-08002B2CF9AE}" pid="23" name="SAEFSecurityClassification">
    <vt:lpwstr>7;#Restricted|21aa7f98-4035-4019-a764-107acb7269af</vt:lpwstr>
  </property>
  <property fmtid="{D5CDD505-2E9C-101B-9397-08002B2CF9AE}" pid="24" name="SAEFBusiness">
    <vt:lpwstr>1;#Upstream International|dabf15d9-4f75-4ed1-b8a1-a0c3e2a85888</vt:lpwstr>
  </property>
  <property fmtid="{D5CDD505-2E9C-101B-9397-08002B2CF9AE}" pid="25" name="SAEFBusinessProcess">
    <vt:lpwstr>9;#All - Records Management|1f68a0f2-47ab-4887-8df5-7c0616d5ad90</vt:lpwstr>
  </property>
  <property fmtid="{D5CDD505-2E9C-101B-9397-08002B2CF9AE}" pid="26" name="SAEFGlobalFunction">
    <vt:lpwstr>2;#Not Applicable|ddce64fb-3cb8-4cd9-8e3d-0fe554247fd1</vt:lpwstr>
  </property>
  <property fmtid="{D5CDD505-2E9C-101B-9397-08002B2CF9AE}" pid="27" name="SAEFLegalEntity">
    <vt:lpwstr>3;#The Shell Petroleum Development Company Of Nigeria Limited|b482a97d-f8dd-41c8-ab1c-99b8408fd22e</vt:lpwstr>
  </property>
</Properties>
</file>