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1" autoAdjust="0"/>
    <p:restoredTop sz="94660"/>
  </p:normalViewPr>
  <p:slideViewPr>
    <p:cSldViewPr>
      <p:cViewPr varScale="1">
        <p:scale>
          <a:sx n="117" d="100"/>
          <a:sy n="117" d="100"/>
        </p:scale>
        <p:origin x="169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11/11/2018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12985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11/11/2018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96548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11/11/2018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760573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11/11/2018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84969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64961-91B0-450C-B89A-F54E73FD2CE2}" type="datetimeFigureOut">
              <a:rPr lang="en-GB" smtClean="0"/>
              <a:t>11/11/2018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13963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F564961-91B0-450C-B89A-F54E73FD2CE2}" type="datetimeFigureOut">
              <a:rPr lang="en-GB" smtClean="0"/>
              <a:t>11/11/2018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12594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F564961-91B0-450C-B89A-F54E73FD2CE2}" type="datetimeFigureOut">
              <a:rPr lang="en-GB" smtClean="0"/>
              <a:t>11/11/2018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304355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F564961-91B0-450C-B89A-F54E73FD2CE2}" type="datetimeFigureOut">
              <a:rPr lang="en-GB" smtClean="0"/>
              <a:t>11/11/2018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40173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64961-91B0-450C-B89A-F54E73FD2CE2}" type="datetimeFigureOut">
              <a:rPr lang="en-GB" smtClean="0"/>
              <a:t>11/11/2018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715829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64961-91B0-450C-B89A-F54E73FD2CE2}" type="datetimeFigureOut">
              <a:rPr lang="en-GB" smtClean="0"/>
              <a:t>11/11/2018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6013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64961-91B0-450C-B89A-F54E73FD2CE2}" type="datetimeFigureOut">
              <a:rPr lang="en-GB" smtClean="0"/>
              <a:t>11/11/2018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120642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64961-91B0-450C-B89A-F54E73FD2CE2}" type="datetimeFigureOut">
              <a:rPr lang="en-GB" smtClean="0"/>
              <a:t>11/11/2018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24113-02A1-454D-B814-D6FE4A7CFAE7}" type="slidenum">
              <a:rPr lang="en-GB" smtClean="0"/>
              <a:t>‹#›</a:t>
            </a:fld>
            <a:endParaRPr lang="en-GB"/>
          </a:p>
        </p:txBody>
      </p:sp>
    </p:spTree>
    <p:extLst>
      <p:ext uri="{BB962C8B-B14F-4D97-AF65-F5344CB8AC3E}">
        <p14:creationId xmlns:p14="http://schemas.microsoft.com/office/powerpoint/2010/main" val="100924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7117"/>
            <a:ext cx="8686800" cy="398683"/>
          </a:xfrm>
          <a:solidFill>
            <a:srgbClr val="FFFF00"/>
          </a:solidFill>
          <a:ln>
            <a:solidFill>
              <a:schemeClr val="tx1"/>
            </a:solidFill>
          </a:ln>
        </p:spPr>
        <p:txBody>
          <a:bodyPr>
            <a:normAutofit/>
          </a:bodyPr>
          <a:lstStyle/>
          <a:p>
            <a:pPr algn="l"/>
            <a:r>
              <a:rPr lang="en-US" sz="1800" b="1" dirty="0">
                <a:solidFill>
                  <a:prstClr val="black"/>
                </a:solidFill>
                <a:latin typeface="Futura Medium" panose="00000400000000000000" pitchFamily="2" charset="0"/>
              </a:rPr>
              <a:t>Upgrade of FOT Field Logistics Base Accommodation (Block 1)</a:t>
            </a:r>
            <a:endParaRPr lang="en-GB" sz="2000" dirty="0"/>
          </a:p>
        </p:txBody>
      </p:sp>
      <p:sp>
        <p:nvSpPr>
          <p:cNvPr id="4" name="Rectangle 3"/>
          <p:cNvSpPr/>
          <p:nvPr/>
        </p:nvSpPr>
        <p:spPr>
          <a:xfrm>
            <a:off x="228600" y="762000"/>
            <a:ext cx="8686800" cy="3108543"/>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r>
              <a:rPr lang="en-GB" sz="1400" dirty="0">
                <a:solidFill>
                  <a:schemeClr val="tx1"/>
                </a:solidFill>
                <a:latin typeface="Futura Medium" panose="00000400000000000000" pitchFamily="2" charset="0"/>
              </a:rPr>
              <a:t>Forcados Terminal Accommodation </a:t>
            </a:r>
            <a:r>
              <a:rPr lang="en-US" sz="1400" dirty="0">
                <a:solidFill>
                  <a:schemeClr val="tx1"/>
                </a:solidFill>
                <a:latin typeface="Futura Medium" panose="00000400000000000000" pitchFamily="2" charset="0"/>
              </a:rPr>
              <a:t>facility was originally conceived as a temporary construction camp for FTIP project but was converted as permanent accommodation at project completion, therefore current building lacks some basic and enduring features.  The current number of rooms in the facility are 245 out of which 177 numbers are currently in various stages of dilapidation hence the proposal for upgrade of Blocks 1, 2, 8 and 10. In addition to dilapidation state there are also health hazards due to use of asbestos and unpleasant odor on the corridor because the toilet facilities in the rooms are on the side of the corridor by design of the accommodation blocks. </a:t>
            </a:r>
          </a:p>
          <a:p>
            <a:r>
              <a:rPr lang="en-US" sz="1400" dirty="0">
                <a:solidFill>
                  <a:schemeClr val="tx1"/>
                </a:solidFill>
                <a:latin typeface="Futura Medium" panose="00000400000000000000" pitchFamily="2" charset="0"/>
              </a:rPr>
              <a:t> </a:t>
            </a:r>
          </a:p>
          <a:p>
            <a:r>
              <a:rPr lang="en-US" sz="1400" dirty="0">
                <a:solidFill>
                  <a:schemeClr val="tx1"/>
                </a:solidFill>
                <a:latin typeface="Futura Medium" panose="00000400000000000000" pitchFamily="2" charset="0"/>
              </a:rPr>
              <a:t>Reference to Block 1, 20 rooms will be rehabilitated to state-of-the-art level thereby enhancing staff morale and state of leaving condition at FOT. </a:t>
            </a:r>
          </a:p>
          <a:p>
            <a:endParaRPr lang="en-US" sz="1400" dirty="0">
              <a:solidFill>
                <a:schemeClr val="tx1"/>
              </a:solidFill>
              <a:latin typeface="Futura Medium" panose="00000400000000000000" pitchFamily="2" charset="0"/>
            </a:endParaRPr>
          </a:p>
          <a:p>
            <a:r>
              <a:rPr lang="en-US" sz="1400" dirty="0">
                <a:solidFill>
                  <a:schemeClr val="tx1"/>
                </a:solidFill>
                <a:latin typeface="Futura Medium" panose="00000400000000000000" pitchFamily="2" charset="0"/>
              </a:rPr>
              <a:t>The project is an employee value proposition that aims at:</a:t>
            </a:r>
          </a:p>
          <a:p>
            <a:r>
              <a:rPr lang="en-US" sz="1400" dirty="0">
                <a:solidFill>
                  <a:schemeClr val="tx1"/>
                </a:solidFill>
                <a:latin typeface="Futura Medium" panose="00000400000000000000" pitchFamily="2" charset="0"/>
              </a:rPr>
              <a:t>• Providing conducive living environment for field staff to optimally treat, produce oil and gas safely. </a:t>
            </a:r>
          </a:p>
          <a:p>
            <a:r>
              <a:rPr lang="en-US" sz="1400" dirty="0">
                <a:solidFill>
                  <a:schemeClr val="tx1"/>
                </a:solidFill>
                <a:latin typeface="Futura Medium" panose="00000400000000000000" pitchFamily="2" charset="0"/>
              </a:rPr>
              <a:t>• Accommodate more personnel to support production activities</a:t>
            </a:r>
            <a:endParaRPr lang="en-GB" sz="1400" dirty="0">
              <a:solidFill>
                <a:schemeClr val="tx1"/>
              </a:solidFill>
              <a:latin typeface="Futura Medium" panose="00000400000000000000" pitchFamily="2" charset="0"/>
            </a:endParaRPr>
          </a:p>
        </p:txBody>
      </p:sp>
      <p:sp>
        <p:nvSpPr>
          <p:cNvPr id="6" name="Rectangle 5"/>
          <p:cNvSpPr/>
          <p:nvPr/>
        </p:nvSpPr>
        <p:spPr>
          <a:xfrm>
            <a:off x="222918" y="3962400"/>
            <a:ext cx="2855626" cy="941283"/>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spcAft>
                <a:spcPts val="500"/>
              </a:spcAft>
              <a:defRPr/>
            </a:pPr>
            <a:r>
              <a:rPr lang="en-US" sz="1200" b="1" u="sng" dirty="0">
                <a:solidFill>
                  <a:schemeClr val="tx1"/>
                </a:solidFill>
                <a:latin typeface="Futura Medium" panose="00000400000000000000" pitchFamily="2" charset="0"/>
              </a:rPr>
              <a:t>Potential Benefits &amp; Measurement:</a:t>
            </a:r>
            <a:endParaRPr lang="en-GB" sz="1200" b="1" dirty="0">
              <a:solidFill>
                <a:schemeClr val="tx1"/>
              </a:solidFill>
              <a:latin typeface="Futura Medium" panose="00000400000000000000" pitchFamily="2" charset="0"/>
            </a:endParaRPr>
          </a:p>
          <a:p>
            <a:pPr fontAlgn="base">
              <a:tabLst>
                <a:tab pos="85725" algn="l"/>
              </a:tabLst>
              <a:defRPr/>
            </a:pPr>
            <a:r>
              <a:rPr lang="en-US" sz="1300" dirty="0">
                <a:solidFill>
                  <a:schemeClr val="tx1"/>
                </a:solidFill>
                <a:latin typeface="Futura Medium" panose="00000400000000000000" pitchFamily="2" charset="0"/>
              </a:rPr>
              <a:t>• Improve Condition of Living Quarters</a:t>
            </a:r>
          </a:p>
          <a:p>
            <a:pPr fontAlgn="base">
              <a:tabLst>
                <a:tab pos="85725" algn="l"/>
              </a:tabLst>
              <a:defRPr/>
            </a:pPr>
            <a:r>
              <a:rPr lang="en-US" sz="1300" dirty="0">
                <a:solidFill>
                  <a:schemeClr val="tx1"/>
                </a:solidFill>
                <a:latin typeface="Futura Medium" panose="00000400000000000000" pitchFamily="2" charset="0"/>
              </a:rPr>
              <a:t>• Improvement of Staff  morale.</a:t>
            </a:r>
            <a:endParaRPr lang="en-GB" sz="1300" dirty="0">
              <a:solidFill>
                <a:prstClr val="black"/>
              </a:solidFill>
              <a:latin typeface="Futura Light" panose="00000400000000000000" pitchFamily="2" charset="0"/>
            </a:endParaRPr>
          </a:p>
        </p:txBody>
      </p:sp>
      <p:sp>
        <p:nvSpPr>
          <p:cNvPr id="8" name="Rectangle 7"/>
          <p:cNvSpPr/>
          <p:nvPr/>
        </p:nvSpPr>
        <p:spPr>
          <a:xfrm>
            <a:off x="3154742" y="3962400"/>
            <a:ext cx="3093658" cy="2710999"/>
          </a:xfrm>
          <a:prstGeom prst="rect">
            <a:avLst/>
          </a:prstGeom>
          <a:ln w="9525">
            <a:solidFill>
              <a:schemeClr val="tx1"/>
            </a:solidFill>
          </a:ln>
        </p:spPr>
        <p:txBody>
          <a:bodyPr wrap="square">
            <a:spAutoFit/>
          </a:bodyPr>
          <a:lstStyle/>
          <a:p>
            <a:pPr lvl="0" algn="just">
              <a:spcAft>
                <a:spcPts val="500"/>
              </a:spcAft>
              <a:defRPr/>
            </a:pPr>
            <a:r>
              <a:rPr lang="en-US" sz="1200" b="1" u="sng" dirty="0">
                <a:latin typeface="Futura Medium" panose="00000400000000000000" pitchFamily="2" charset="0"/>
              </a:rPr>
              <a:t>Project Scope/Actions : </a:t>
            </a:r>
          </a:p>
          <a:p>
            <a:pPr marL="171450" indent="-171450" fontAlgn="base">
              <a:buFont typeface="Wingdings" pitchFamily="2" charset="2"/>
              <a:buChar char="§"/>
              <a:tabLst>
                <a:tab pos="85725" algn="l"/>
              </a:tabLst>
              <a:defRPr/>
            </a:pPr>
            <a:r>
              <a:rPr lang="en-US" sz="1100" dirty="0">
                <a:latin typeface="Futura Medium" panose="00000400000000000000" pitchFamily="2" charset="0"/>
              </a:rPr>
              <a:t>Remobilization Activities</a:t>
            </a:r>
          </a:p>
          <a:p>
            <a:pPr marL="171450" indent="-171450" fontAlgn="base">
              <a:buFont typeface="Wingdings" pitchFamily="2" charset="2"/>
              <a:buChar char="§"/>
              <a:tabLst>
                <a:tab pos="85725" algn="l"/>
              </a:tabLst>
              <a:defRPr/>
            </a:pPr>
            <a:r>
              <a:rPr lang="en-US" sz="1100" dirty="0">
                <a:latin typeface="Futura Medium" panose="00000400000000000000" pitchFamily="2" charset="0"/>
              </a:rPr>
              <a:t>Mobilize To Site</a:t>
            </a:r>
          </a:p>
          <a:p>
            <a:pPr marL="171450" indent="-171450" fontAlgn="base">
              <a:buFont typeface="Wingdings" pitchFamily="2" charset="2"/>
              <a:buChar char="§"/>
              <a:tabLst>
                <a:tab pos="85725" algn="l"/>
              </a:tabLst>
              <a:defRPr/>
            </a:pPr>
            <a:r>
              <a:rPr lang="en-US" sz="1100" dirty="0">
                <a:latin typeface="Futura Medium" panose="00000400000000000000" pitchFamily="2" charset="0"/>
              </a:rPr>
              <a:t>Stripping Works – Ceilings, Floors &amp; Wall Tiles, Plumbing, </a:t>
            </a:r>
            <a:r>
              <a:rPr lang="en-US" sz="1100" dirty="0" err="1">
                <a:latin typeface="Futura Medium" panose="00000400000000000000" pitchFamily="2" charset="0"/>
              </a:rPr>
              <a:t>Etc</a:t>
            </a:r>
            <a:endParaRPr lang="en-US" sz="1100" dirty="0">
              <a:latin typeface="Futura Medium" panose="00000400000000000000" pitchFamily="2" charset="0"/>
            </a:endParaRPr>
          </a:p>
          <a:p>
            <a:pPr marL="171450" indent="-171450" fontAlgn="base">
              <a:buFont typeface="Wingdings" pitchFamily="2" charset="2"/>
              <a:buChar char="§"/>
              <a:tabLst>
                <a:tab pos="85725" algn="l"/>
              </a:tabLst>
              <a:defRPr/>
            </a:pPr>
            <a:r>
              <a:rPr lang="en-US" sz="1100" dirty="0">
                <a:latin typeface="Futura Medium" panose="00000400000000000000" pitchFamily="2" charset="0"/>
              </a:rPr>
              <a:t>Block Walling – Demolition, </a:t>
            </a:r>
          </a:p>
          <a:p>
            <a:pPr marL="171450" indent="-171450" fontAlgn="base">
              <a:buFont typeface="Wingdings" pitchFamily="2" charset="2"/>
              <a:buChar char="§"/>
              <a:tabLst>
                <a:tab pos="85725" algn="l"/>
              </a:tabLst>
              <a:defRPr/>
            </a:pPr>
            <a:r>
              <a:rPr lang="en-US" sz="1100" dirty="0">
                <a:latin typeface="Futura Medium" panose="00000400000000000000" pitchFamily="2" charset="0"/>
              </a:rPr>
              <a:t>Installation of Doors And Windows</a:t>
            </a:r>
          </a:p>
          <a:p>
            <a:pPr marL="171450" indent="-171450" fontAlgn="base">
              <a:buFont typeface="Wingdings" pitchFamily="2" charset="2"/>
              <a:buChar char="§"/>
              <a:tabLst>
                <a:tab pos="85725" algn="l"/>
              </a:tabLst>
              <a:defRPr/>
            </a:pPr>
            <a:r>
              <a:rPr lang="en-US" sz="1100" dirty="0" err="1">
                <a:latin typeface="Futura Medium" panose="00000400000000000000" pitchFamily="2" charset="0"/>
              </a:rPr>
              <a:t>Finishings</a:t>
            </a:r>
            <a:r>
              <a:rPr lang="en-US" sz="1100" dirty="0">
                <a:latin typeface="Futura Medium" panose="00000400000000000000" pitchFamily="2" charset="0"/>
              </a:rPr>
              <a:t> – Wall Rendering, </a:t>
            </a:r>
            <a:r>
              <a:rPr lang="en-US" sz="1100" dirty="0" err="1">
                <a:latin typeface="Futura Medium" panose="00000400000000000000" pitchFamily="2" charset="0"/>
              </a:rPr>
              <a:t>Screeding</a:t>
            </a:r>
            <a:r>
              <a:rPr lang="en-US" sz="1100" dirty="0">
                <a:latin typeface="Futura Medium" panose="00000400000000000000" pitchFamily="2" charset="0"/>
              </a:rPr>
              <a:t>, </a:t>
            </a:r>
            <a:r>
              <a:rPr lang="en-US" sz="1100" dirty="0" err="1">
                <a:latin typeface="Futura Medium" panose="00000400000000000000" pitchFamily="2" charset="0"/>
              </a:rPr>
              <a:t>Etc</a:t>
            </a:r>
            <a:endParaRPr lang="en-US" sz="1100" dirty="0">
              <a:latin typeface="Futura Medium" panose="00000400000000000000" pitchFamily="2" charset="0"/>
            </a:endParaRPr>
          </a:p>
          <a:p>
            <a:pPr marL="171450" indent="-171450" fontAlgn="base">
              <a:buFont typeface="Wingdings" pitchFamily="2" charset="2"/>
              <a:buChar char="§"/>
              <a:tabLst>
                <a:tab pos="85725" algn="l"/>
              </a:tabLst>
              <a:defRPr/>
            </a:pPr>
            <a:r>
              <a:rPr lang="en-US" sz="1100" dirty="0">
                <a:latin typeface="Futura Medium" panose="00000400000000000000" pitchFamily="2" charset="0"/>
              </a:rPr>
              <a:t>Plumbing Works</a:t>
            </a:r>
          </a:p>
          <a:p>
            <a:pPr marL="171450" indent="-171450" fontAlgn="base">
              <a:buFont typeface="Wingdings" pitchFamily="2" charset="2"/>
              <a:buChar char="§"/>
              <a:tabLst>
                <a:tab pos="85725" algn="l"/>
              </a:tabLst>
              <a:defRPr/>
            </a:pPr>
            <a:r>
              <a:rPr lang="en-US" sz="1100" dirty="0">
                <a:latin typeface="Futura Medium" panose="00000400000000000000" pitchFamily="2" charset="0"/>
              </a:rPr>
              <a:t>Electrical Works</a:t>
            </a:r>
          </a:p>
          <a:p>
            <a:pPr marL="171450" indent="-171450" fontAlgn="base">
              <a:buFont typeface="Wingdings" pitchFamily="2" charset="2"/>
              <a:buChar char="§"/>
              <a:tabLst>
                <a:tab pos="85725" algn="l"/>
              </a:tabLst>
              <a:defRPr/>
            </a:pPr>
            <a:r>
              <a:rPr lang="en-US" sz="1100" dirty="0">
                <a:latin typeface="Futura Medium" panose="00000400000000000000" pitchFamily="2" charset="0"/>
              </a:rPr>
              <a:t>FDAS Works</a:t>
            </a:r>
          </a:p>
          <a:p>
            <a:pPr marL="171450" indent="-171450" fontAlgn="base">
              <a:buFont typeface="Wingdings" pitchFamily="2" charset="2"/>
              <a:buChar char="§"/>
              <a:tabLst>
                <a:tab pos="85725" algn="l"/>
              </a:tabLst>
              <a:defRPr/>
            </a:pPr>
            <a:r>
              <a:rPr lang="en-US" sz="1100" dirty="0">
                <a:latin typeface="Futura Medium" panose="00000400000000000000" pitchFamily="2" charset="0"/>
              </a:rPr>
              <a:t>IT Works, Air Conditioning</a:t>
            </a:r>
          </a:p>
          <a:p>
            <a:pPr marL="171450" indent="-171450" fontAlgn="base">
              <a:buFont typeface="Wingdings" pitchFamily="2" charset="2"/>
              <a:buChar char="§"/>
              <a:tabLst>
                <a:tab pos="85725" algn="l"/>
              </a:tabLst>
              <a:defRPr/>
            </a:pPr>
            <a:r>
              <a:rPr lang="en-US" sz="1100" dirty="0">
                <a:latin typeface="Futura Medium" panose="00000400000000000000" pitchFamily="2" charset="0"/>
              </a:rPr>
              <a:t>External Works</a:t>
            </a:r>
          </a:p>
          <a:p>
            <a:pPr marL="171450" indent="-171450" fontAlgn="base">
              <a:buFont typeface="Wingdings" pitchFamily="2" charset="2"/>
              <a:buChar char="§"/>
              <a:tabLst>
                <a:tab pos="85725" algn="l"/>
              </a:tabLst>
              <a:defRPr/>
            </a:pPr>
            <a:r>
              <a:rPr lang="en-US" sz="1100" dirty="0">
                <a:latin typeface="Futura Medium" panose="00000400000000000000" pitchFamily="2" charset="0"/>
              </a:rPr>
              <a:t>Furnishings</a:t>
            </a:r>
          </a:p>
          <a:p>
            <a:pPr marL="171450" indent="-171450" fontAlgn="base">
              <a:buFont typeface="Wingdings" pitchFamily="2" charset="2"/>
              <a:buChar char="§"/>
              <a:tabLst>
                <a:tab pos="85725" algn="l"/>
              </a:tabLst>
              <a:defRPr/>
            </a:pPr>
            <a:r>
              <a:rPr lang="en-US" sz="1100" dirty="0">
                <a:latin typeface="Futura Medium" panose="00000400000000000000" pitchFamily="2" charset="0"/>
              </a:rPr>
              <a:t>Demobilization From Site</a:t>
            </a:r>
            <a:endParaRPr lang="en-US" sz="1400" dirty="0">
              <a:solidFill>
                <a:srgbClr val="EEECE1">
                  <a:lumMod val="50000"/>
                </a:srgbClr>
              </a:solidFill>
              <a:latin typeface="Futura Medium" panose="00000400000000000000" pitchFamily="2" charset="0"/>
            </a:endParaRPr>
          </a:p>
        </p:txBody>
      </p:sp>
      <p:sp>
        <p:nvSpPr>
          <p:cNvPr id="10" name="Rectangle 9"/>
          <p:cNvSpPr/>
          <p:nvPr/>
        </p:nvSpPr>
        <p:spPr>
          <a:xfrm>
            <a:off x="237058" y="4953000"/>
            <a:ext cx="2841486" cy="1533753"/>
          </a:xfrm>
          <a:prstGeom prst="rect">
            <a:avLst/>
          </a:prstGeom>
          <a:ln w="9525">
            <a:solidFill>
              <a:schemeClr val="tx1"/>
            </a:solidFill>
          </a:ln>
        </p:spPr>
        <p:txBody>
          <a:bodyPr wrap="square">
            <a:spAutoFit/>
          </a:bodyPr>
          <a:lstStyle/>
          <a:p>
            <a:pPr lvl="0" algn="just">
              <a:spcAft>
                <a:spcPts val="500"/>
              </a:spcAft>
              <a:defRPr/>
            </a:pPr>
            <a:r>
              <a:rPr lang="en-GB" sz="1200" b="1" u="sng" dirty="0">
                <a:latin typeface="Futura Medium" panose="00000400000000000000" pitchFamily="2" charset="0"/>
              </a:rPr>
              <a:t>High-level Timeline:</a:t>
            </a:r>
          </a:p>
          <a:p>
            <a:pPr marL="0" lvl="1" indent="-171450">
              <a:spcBef>
                <a:spcPts val="300"/>
              </a:spcBef>
              <a:spcAft>
                <a:spcPct val="0"/>
              </a:spcAft>
              <a:buFont typeface="Wingdings" pitchFamily="2" charset="2"/>
              <a:buChar char="§"/>
              <a:defRPr/>
            </a:pPr>
            <a:r>
              <a:rPr lang="en-GB" sz="1300" dirty="0">
                <a:latin typeface="Futura Medium" panose="00000400000000000000" pitchFamily="2" charset="0"/>
              </a:rPr>
              <a:t>L0-L1- Nov 15 2018</a:t>
            </a:r>
          </a:p>
          <a:p>
            <a:pPr marL="0" lvl="1" indent="-171450">
              <a:spcBef>
                <a:spcPts val="300"/>
              </a:spcBef>
              <a:spcAft>
                <a:spcPct val="0"/>
              </a:spcAft>
              <a:buFont typeface="Wingdings" pitchFamily="2" charset="2"/>
              <a:buChar char="§"/>
              <a:defRPr/>
            </a:pPr>
            <a:r>
              <a:rPr lang="en-GB" sz="1300" dirty="0">
                <a:latin typeface="Futura Medium" panose="00000400000000000000" pitchFamily="2" charset="0"/>
              </a:rPr>
              <a:t>L2  - Nov 30 2018</a:t>
            </a:r>
          </a:p>
          <a:p>
            <a:pPr marL="0" lvl="1" indent="-171450">
              <a:spcBef>
                <a:spcPts val="300"/>
              </a:spcBef>
              <a:spcAft>
                <a:spcPct val="0"/>
              </a:spcAft>
              <a:buFont typeface="Wingdings" pitchFamily="2" charset="2"/>
              <a:buChar char="§"/>
              <a:defRPr/>
            </a:pPr>
            <a:r>
              <a:rPr lang="en-GB" sz="1300" dirty="0">
                <a:latin typeface="Futura Medium" panose="00000400000000000000" pitchFamily="2" charset="0"/>
              </a:rPr>
              <a:t>L3  - Dec 15 2018</a:t>
            </a:r>
          </a:p>
          <a:p>
            <a:pPr marL="0" lvl="1" indent="-171450">
              <a:spcBef>
                <a:spcPts val="300"/>
              </a:spcBef>
              <a:spcAft>
                <a:spcPct val="0"/>
              </a:spcAft>
              <a:buFont typeface="Wingdings" pitchFamily="2" charset="2"/>
              <a:buChar char="§"/>
              <a:defRPr/>
            </a:pPr>
            <a:r>
              <a:rPr lang="en-GB" sz="1300" dirty="0">
                <a:latin typeface="Futura Medium" panose="00000400000000000000" pitchFamily="2" charset="0"/>
              </a:rPr>
              <a:t>L4  - Jan 15 2018</a:t>
            </a:r>
          </a:p>
          <a:p>
            <a:pPr marL="0" lvl="1" indent="-171450">
              <a:spcBef>
                <a:spcPts val="300"/>
              </a:spcBef>
              <a:spcAft>
                <a:spcPct val="0"/>
              </a:spcAft>
              <a:buFont typeface="Wingdings" pitchFamily="2" charset="2"/>
              <a:buChar char="§"/>
              <a:defRPr/>
            </a:pPr>
            <a:r>
              <a:rPr lang="en-GB" sz="1300" dirty="0">
                <a:latin typeface="Futura Medium" panose="00000400000000000000" pitchFamily="2" charset="0"/>
              </a:rPr>
              <a:t>L5 -  Jan 31 2018</a:t>
            </a:r>
          </a:p>
        </p:txBody>
      </p:sp>
      <p:sp>
        <p:nvSpPr>
          <p:cNvPr id="12" name="Rectangle 11"/>
          <p:cNvSpPr/>
          <p:nvPr/>
        </p:nvSpPr>
        <p:spPr>
          <a:xfrm>
            <a:off x="6273255" y="3942898"/>
            <a:ext cx="2592255" cy="1372171"/>
          </a:xfrm>
          <a:prstGeom prst="rect">
            <a:avLst/>
          </a:prstGeom>
          <a:ln>
            <a:solidFill>
              <a:schemeClr val="tx1"/>
            </a:solidFill>
          </a:ln>
        </p:spPr>
        <p:txBody>
          <a:bodyPr wrap="square">
            <a:spAutoFit/>
          </a:bodyPr>
          <a:lstStyle/>
          <a:p>
            <a:pPr lvl="0" algn="just">
              <a:spcAft>
                <a:spcPts val="500"/>
              </a:spcAft>
              <a:defRPr/>
            </a:pPr>
            <a:r>
              <a:rPr lang="en-US" sz="1300" b="1" u="sng" dirty="0">
                <a:latin typeface="Futura Medium" panose="00000400000000000000" pitchFamily="2" charset="0"/>
              </a:rPr>
              <a:t>Critical Success Factors:</a:t>
            </a:r>
            <a:endParaRPr lang="en-GB" sz="1300" b="1" dirty="0">
              <a:latin typeface="Futura Medium" panose="00000400000000000000" pitchFamily="2" charset="0"/>
            </a:endParaRPr>
          </a:p>
          <a:p>
            <a:pPr marL="171450" lvl="0" indent="-171450" fontAlgn="base">
              <a:buFont typeface="Wingdings" pitchFamily="2" charset="2"/>
              <a:buChar char="§"/>
              <a:tabLst>
                <a:tab pos="85725" algn="l"/>
              </a:tabLst>
              <a:defRPr/>
            </a:pPr>
            <a:r>
              <a:rPr lang="en-GB" sz="1300" dirty="0">
                <a:latin typeface="Futura Medium" panose="00000400000000000000" pitchFamily="2" charset="0"/>
              </a:rPr>
              <a:t>Availability of Marine Equipment to move construction materials</a:t>
            </a:r>
          </a:p>
          <a:p>
            <a:pPr marL="171450" lvl="0" indent="-171450" fontAlgn="base">
              <a:buFont typeface="Wingdings" pitchFamily="2" charset="2"/>
              <a:buChar char="§"/>
              <a:tabLst>
                <a:tab pos="85725" algn="l"/>
              </a:tabLst>
              <a:defRPr/>
            </a:pPr>
            <a:r>
              <a:rPr lang="en-GB" sz="1300" dirty="0">
                <a:latin typeface="Futura Medium" panose="00000400000000000000" pitchFamily="2" charset="0"/>
              </a:rPr>
              <a:t>Competent workers</a:t>
            </a:r>
          </a:p>
          <a:p>
            <a:pPr marL="171450" lvl="0" indent="-171450" fontAlgn="base">
              <a:buFont typeface="Wingdings" pitchFamily="2" charset="2"/>
              <a:buChar char="§"/>
              <a:tabLst>
                <a:tab pos="85725" algn="l"/>
              </a:tabLst>
              <a:defRPr/>
            </a:pPr>
            <a:r>
              <a:rPr lang="en-GB" sz="1300" dirty="0">
                <a:latin typeface="Futura Medium" panose="00000400000000000000" pitchFamily="2" charset="0"/>
              </a:rPr>
              <a:t>Quality of Materials</a:t>
            </a:r>
            <a:endParaRPr lang="en-US" sz="1300" dirty="0">
              <a:latin typeface="Futura Medium" panose="00000400000000000000" pitchFamily="2" charset="0"/>
            </a:endParaRPr>
          </a:p>
        </p:txBody>
      </p:sp>
      <p:sp>
        <p:nvSpPr>
          <p:cNvPr id="14" name="Rectangle 13"/>
          <p:cNvSpPr/>
          <p:nvPr/>
        </p:nvSpPr>
        <p:spPr>
          <a:xfrm>
            <a:off x="6281713" y="5352036"/>
            <a:ext cx="2592255" cy="1184940"/>
          </a:xfrm>
          <a:prstGeom prst="rect">
            <a:avLst/>
          </a:prstGeom>
          <a:ln>
            <a:solidFill>
              <a:schemeClr val="tx1"/>
            </a:solidFill>
          </a:ln>
        </p:spPr>
        <p:txBody>
          <a:bodyPr wrap="square">
            <a:spAutoFit/>
          </a:bodyPr>
          <a:lstStyle/>
          <a:p>
            <a:pPr marL="0" lvl="1">
              <a:spcBef>
                <a:spcPts val="300"/>
              </a:spcBef>
              <a:spcAft>
                <a:spcPct val="0"/>
              </a:spcAft>
            </a:pPr>
            <a:r>
              <a:rPr lang="en-US" altLang="en-US" sz="1300" b="1" dirty="0">
                <a:solidFill>
                  <a:prstClr val="black"/>
                </a:solidFill>
                <a:latin typeface="Futura Medium" panose="00000400000000000000" pitchFamily="2" charset="0"/>
              </a:rPr>
              <a:t>Project Sponsor: </a:t>
            </a:r>
            <a:r>
              <a:rPr lang="en-US" altLang="en-US" sz="1300" dirty="0">
                <a:solidFill>
                  <a:prstClr val="black"/>
                </a:solidFill>
                <a:latin typeface="Futura Medium" panose="00000400000000000000" pitchFamily="2" charset="0"/>
              </a:rPr>
              <a:t>Ojabo Victor / Ovwagbedia Arthur</a:t>
            </a:r>
          </a:p>
          <a:p>
            <a:pPr marL="0" lvl="1">
              <a:spcBef>
                <a:spcPts val="300"/>
              </a:spcBef>
              <a:spcAft>
                <a:spcPct val="0"/>
              </a:spcAft>
            </a:pPr>
            <a:r>
              <a:rPr lang="en-US" altLang="en-US" sz="1300" b="1" dirty="0">
                <a:solidFill>
                  <a:prstClr val="black"/>
                </a:solidFill>
                <a:latin typeface="Futura Medium" panose="00000400000000000000" pitchFamily="2" charset="0"/>
              </a:rPr>
              <a:t>Implementation Lead: </a:t>
            </a:r>
            <a:r>
              <a:rPr lang="en-US" altLang="en-US" sz="1300" dirty="0">
                <a:solidFill>
                  <a:prstClr val="black"/>
                </a:solidFill>
                <a:latin typeface="Futura Medium" panose="00000400000000000000" pitchFamily="2" charset="0"/>
              </a:rPr>
              <a:t>Paul Iyawe</a:t>
            </a:r>
          </a:p>
          <a:p>
            <a:pPr marL="0" lvl="1">
              <a:spcBef>
                <a:spcPts val="300"/>
              </a:spcBef>
              <a:spcAft>
                <a:spcPct val="0"/>
              </a:spcAft>
            </a:pPr>
            <a:r>
              <a:rPr lang="en-US" altLang="en-US" sz="1300" b="1" dirty="0">
                <a:solidFill>
                  <a:prstClr val="black"/>
                </a:solidFill>
                <a:latin typeface="Futura Medium" panose="00000400000000000000" pitchFamily="2" charset="0"/>
              </a:rPr>
              <a:t>Project Team: </a:t>
            </a:r>
            <a:r>
              <a:rPr lang="en-US" altLang="en-US" sz="1300" dirty="0">
                <a:solidFill>
                  <a:prstClr val="black"/>
                </a:solidFill>
                <a:latin typeface="Futura Medium" panose="00000400000000000000" pitchFamily="2" charset="0"/>
              </a:rPr>
              <a:t>Nwosu Ikechukwu, Ogun Patrick, Atu Chibuike, </a:t>
            </a:r>
          </a:p>
        </p:txBody>
      </p:sp>
    </p:spTree>
    <p:extLst>
      <p:ext uri="{BB962C8B-B14F-4D97-AF65-F5344CB8AC3E}">
        <p14:creationId xmlns:p14="http://schemas.microsoft.com/office/powerpoint/2010/main" val="256852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2188</TotalTime>
  <Words>332</Words>
  <Application>Microsoft Office PowerPoint</Application>
  <PresentationFormat>On-screen Show (4:3)</PresentationFormat>
  <Paragraphs>38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Futura Light</vt:lpstr>
      <vt:lpstr>Futura Medium</vt:lpstr>
      <vt:lpstr>Wingdings</vt:lpstr>
      <vt:lpstr>Office Theme</vt:lpstr>
      <vt:lpstr>Upgrade of FOT Field Logistics Base Accommodation (Block 1)</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Elizabeth.Arowolo</dc:creator>
  <cp:lastModifiedBy>Adepoju, Akeem A SPDC-UPO/G/UWT</cp:lastModifiedBy>
  <cp:revision>62</cp:revision>
  <dcterms:created xsi:type="dcterms:W3CDTF">2017-05-03T18:36:11Z</dcterms:created>
  <dcterms:modified xsi:type="dcterms:W3CDTF">2018-11-11T12:57:27Z</dcterms:modified>
</cp:coreProperties>
</file>