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
  </p:handoutMasterIdLst>
  <p:sldIdLst>
    <p:sldId id="397" r:id="rId2"/>
    <p:sldId id="395" r:id="rId3"/>
  </p:sldIdLst>
  <p:sldSz cx="12192000" cy="6858000"/>
  <p:notesSz cx="6797675" cy="9926638"/>
  <p:embeddedFontLst>
    <p:embeddedFont>
      <p:font typeface="Futura Medium" panose="00000400000000000000" pitchFamily="2" charset="0"/>
      <p:regular r:id="rId6"/>
      <p:bold r:id="rId7"/>
      <p:italic r:id="rId8"/>
      <p:boldItalic r:id="rId9"/>
    </p:embeddedFont>
    <p:embeddedFont>
      <p:font typeface="Futura Bold" panose="00000900000000000000" pitchFamily="2" charset="0"/>
      <p:regular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uro-Oni, Simisola SPDC-UPO/G/PSTO" initials="DSS" lastIdx="2" clrIdx="0">
    <p:extLst>
      <p:ext uri="{19B8F6BF-5375-455C-9EA6-DF929625EA0E}">
        <p15:presenceInfo xmlns:p15="http://schemas.microsoft.com/office/powerpoint/2012/main" userId="S-1-5-21-1202660629-507921405-682003330-5145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FFFFFF"/>
    <a:srgbClr val="CCE9DB"/>
    <a:srgbClr val="99CDB7"/>
    <a:srgbClr val="66B492"/>
    <a:srgbClr val="339B6E"/>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45" autoAdjust="0"/>
    <p:restoredTop sz="95382" autoAdjust="0"/>
  </p:normalViewPr>
  <p:slideViewPr>
    <p:cSldViewPr snapToGrid="0" snapToObjects="1" showGuides="1">
      <p:cViewPr varScale="1">
        <p:scale>
          <a:sx n="86" d="100"/>
          <a:sy n="86" d="100"/>
        </p:scale>
        <p:origin x="102" y="2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handoutMaster" Target="handoutMasters/handoutMaster1.xml"/><Relationship Id="rId15" Type="http://schemas.openxmlformats.org/officeDocument/2006/relationships/theme" Target="theme/theme1.xml"/><Relationship Id="rId10" Type="http://schemas.openxmlformats.org/officeDocument/2006/relationships/font" Target="fonts/font5.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5" Type="http://schemas.openxmlformats.org/officeDocument/2006/relationships/image" Target="../media/image8.wmf"/><Relationship Id="rId4"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07/12/2018</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07/12/2018</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073A8-9681-4555-BE25-E8917FFC9BFF}" type="slidenum">
              <a:rPr lang="en-US" smtClean="0">
                <a:latin typeface="Futura Medium"/>
              </a:rPr>
              <a:pPr/>
              <a:t>1</a:t>
            </a:fld>
            <a:endParaRPr lang="en-US">
              <a:latin typeface="Futura Medium"/>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latin typeface="Futura Medium"/>
            </a:endParaRPr>
          </a:p>
        </p:txBody>
      </p:sp>
    </p:spTree>
    <p:extLst>
      <p:ext uri="{BB962C8B-B14F-4D97-AF65-F5344CB8AC3E}">
        <p14:creationId xmlns:p14="http://schemas.microsoft.com/office/powerpoint/2010/main" val="1540837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fld id="{C8F0AEDB-E0E2-454F-A2FA-6BB80EB65149}" type="slidenum">
              <a:rPr lang="en-GB" altLang="en-US" smtClean="0"/>
              <a:pPr/>
              <a:t>2</a:t>
            </a:fld>
            <a:endParaRPr lang="en-GB" altLang="en-US" dirty="0"/>
          </a:p>
        </p:txBody>
      </p:sp>
      <p:sp>
        <p:nvSpPr>
          <p:cNvPr id="3" name="Slide Image Placeholder 2"/>
          <p:cNvSpPr>
            <a:spLocks noGrp="1" noRot="1" noChangeAspect="1"/>
          </p:cNvSpPr>
          <p:nvPr>
            <p:ph type="sldImg"/>
          </p:nvPr>
        </p:nvSpPr>
        <p:spPr>
          <a:xfrm>
            <a:off x="-93663" y="493713"/>
            <a:ext cx="6159501" cy="3465512"/>
          </a:xfrm>
        </p:spPr>
      </p:sp>
      <p:sp>
        <p:nvSpPr>
          <p:cNvPr id="4" name="Notes Placeholder 3"/>
          <p:cNvSpPr>
            <a:spLocks noGrp="1"/>
          </p:cNvSpPr>
          <p:nvPr>
            <p:ph type="body" idx="1"/>
          </p:nvPr>
        </p:nvSpPr>
        <p:spPr/>
        <p:txBody>
          <a:bodyPr/>
          <a:lstStyle/>
          <a:p>
            <a:endParaRPr lang="en-US" dirty="0"/>
          </a:p>
        </p:txBody>
      </p:sp>
      <p:sp>
        <p:nvSpPr>
          <p:cNvPr id="8" name="TextBox 7"/>
          <p:cNvSpPr txBox="1"/>
          <p:nvPr/>
        </p:nvSpPr>
        <p:spPr>
          <a:xfrm>
            <a:off x="5482928" y="781957"/>
            <a:ext cx="1013121" cy="338554"/>
          </a:xfrm>
          <a:prstGeom prst="rect">
            <a:avLst/>
          </a:prstGeom>
          <a:noFill/>
        </p:spPr>
        <p:txBody>
          <a:bodyPr wrap="square" rtlCol="0">
            <a:spAutoFit/>
          </a:bodyPr>
          <a:lstStyle/>
          <a:p>
            <a:r>
              <a:rPr lang="en-US" sz="1600" dirty="0">
                <a:solidFill>
                  <a:srgbClr val="595959"/>
                </a:solidFill>
                <a:latin typeface="Futura Medium" panose="00000400000000000000" pitchFamily="2" charset="0"/>
              </a:rPr>
              <a:t>  mins</a:t>
            </a:r>
            <a:endParaRPr lang="en-GB" sz="1600" dirty="0">
              <a:solidFill>
                <a:srgbClr val="595959"/>
              </a:solidFill>
              <a:latin typeface="Futura Medium" panose="00000400000000000000" pitchFamily="2" charset="0"/>
            </a:endParaRPr>
          </a:p>
        </p:txBody>
      </p:sp>
    </p:spTree>
    <p:extLst>
      <p:ext uri="{BB962C8B-B14F-4D97-AF65-F5344CB8AC3E}">
        <p14:creationId xmlns:p14="http://schemas.microsoft.com/office/powerpoint/2010/main" val="18837441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5.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2.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5"/>
          <p:cNvSpPr/>
          <p:nvPr>
            <p:custDataLst>
              <p:tags r:id="rId1"/>
            </p:custDataLst>
          </p:nvPr>
        </p:nvSpPr>
        <p:spPr bwMode="gray">
          <a:xfrm>
            <a:off x="460842" y="990114"/>
            <a:ext cx="5866767" cy="3570869"/>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r>
              <a:rPr lang="en-US" sz="1100" dirty="0">
                <a:latin typeface="Arial" panose="020B0604020202020204" pitchFamily="34" charset="0"/>
                <a:cs typeface="Arial" panose="020B0604020202020204" pitchFamily="34" charset="0"/>
              </a:rPr>
              <a:t>The Impressed Current Cathodic Protection (ICCP) system on the Sea Eagle FPSO is to provide secondary protection to the hull of the FPSO thereby preventing corrosion. The primary protection for the hull of the FPSO is the coating.</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The ICCP had been isolated and locked off since around 2010/2011. It is presumed that this is because the hull potentials were at acceptable levels with the ICCP turned off; as it was found that the Galvanic Anode Cathodic Protection (GACP) on the SYMP was protecting the hull of the FPSO (this was reported by the OEM FSR after his visit in 2016).</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The way in which the FPSO is moored to the SYMP means that the Sacrificial Anodes at SYMP are providing protective current to the FPSO Hull.</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Reinstatement of the ICCP system on the Sea Eagle FPSO would cost approximately 2,000,000 GBP (as reported by the OEM in 2012).</a:t>
            </a:r>
          </a:p>
          <a:p>
            <a:endParaRPr lang="en-US" sz="1100" dirty="0">
              <a:latin typeface="Arial" panose="020B0604020202020204" pitchFamily="34" charset="0"/>
              <a:cs typeface="Arial" panose="020B0604020202020204" pitchFamily="34" charset="0"/>
            </a:endParaRPr>
          </a:p>
          <a:p>
            <a:r>
              <a:rPr lang="en-US" sz="1100" dirty="0">
                <a:latin typeface="Arial" panose="020B0604020202020204" pitchFamily="34" charset="0"/>
                <a:cs typeface="Arial" panose="020B0604020202020204" pitchFamily="34" charset="0"/>
              </a:rPr>
              <a:t>The recommendation from the TA is to continue with the current arrangement (SYMP Sacrificial Anodes protecting the FPSO) but to ensure </a:t>
            </a:r>
            <a:r>
              <a:rPr lang="en-US" sz="1100" b="1" u="sng" dirty="0">
                <a:latin typeface="Arial" panose="020B0604020202020204" pitchFamily="34" charset="0"/>
                <a:cs typeface="Arial" panose="020B0604020202020204" pitchFamily="34" charset="0"/>
              </a:rPr>
              <a:t>regular CP Potential measurement</a:t>
            </a:r>
            <a:r>
              <a:rPr lang="en-US" sz="1100" dirty="0">
                <a:latin typeface="Arial" panose="020B0604020202020204" pitchFamily="34" charset="0"/>
                <a:cs typeface="Arial" panose="020B0604020202020204" pitchFamily="34" charset="0"/>
              </a:rPr>
              <a:t> is carried out around the FPSO to monitor the status of the Sacrificial Anodes at SYMP so as to ensure that the FPSO Hull is protected. This will also help avoid the huge spend on a the proposed ICCP system revamp.</a:t>
            </a:r>
            <a:endParaRPr lang="en-GB" sz="1200" dirty="0">
              <a:latin typeface="Arial" panose="020B0604020202020204" pitchFamily="34" charset="0"/>
              <a:cs typeface="Arial" panose="020B0604020202020204" pitchFamily="34" charset="0"/>
            </a:endParaRPr>
          </a:p>
        </p:txBody>
      </p:sp>
      <p:sp>
        <p:nvSpPr>
          <p:cNvPr id="21" name="Rechteck 15"/>
          <p:cNvSpPr/>
          <p:nvPr>
            <p:custDataLst>
              <p:tags r:id="rId2"/>
            </p:custDataLst>
          </p:nvPr>
        </p:nvSpPr>
        <p:spPr bwMode="gray">
          <a:xfrm>
            <a:off x="6340064" y="981566"/>
            <a:ext cx="5306203" cy="2359014"/>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Potential readings taken during OEM’s visit in 2016 are all within acceptable limits (i.e. between -850mV to -1100mV).</a:t>
            </a:r>
          </a:p>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Potential readings taken during 2017 IWS activity also show that the FPSO is protected and within acceptable limits.</a:t>
            </a:r>
          </a:p>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The Galvanic Anode Cathodic Protection (GACP) at the SYMP was inspected during the 2017 IWS and found to be in good condition.</a:t>
            </a:r>
          </a:p>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MoC </a:t>
            </a:r>
            <a:r>
              <a:rPr lang="en-GB" sz="1100" dirty="0">
                <a:latin typeface="Arial" panose="020B0604020202020204" pitchFamily="34" charset="0"/>
                <a:cs typeface="Arial" panose="020B0604020202020204" pitchFamily="34" charset="0"/>
              </a:rPr>
              <a:t>33375</a:t>
            </a:r>
            <a:r>
              <a:rPr lang="en-US" altLang="en-US" sz="1100" dirty="0">
                <a:latin typeface="Arial" panose="020B0604020202020204" pitchFamily="34" charset="0"/>
                <a:cs typeface="Arial" panose="020B0604020202020204" pitchFamily="34" charset="0"/>
              </a:rPr>
              <a:t> raised and approved for continued isolation of the ICCP system on the FPSO.</a:t>
            </a:r>
          </a:p>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Approved tasklist/procedure to carry out CP checks at regular intervals has been implemented in SAP (though yet to be activated).</a:t>
            </a:r>
          </a:p>
          <a:p>
            <a:pPr marL="171450" indent="-171450">
              <a:lnSpc>
                <a:spcPct val="90000"/>
              </a:lnSpc>
              <a:spcBef>
                <a:spcPct val="30000"/>
              </a:spcBef>
              <a:buSzPct val="100000"/>
              <a:buFont typeface="Wingdings" panose="05000000000000000000" pitchFamily="2" charset="2"/>
              <a:buChar char="§"/>
            </a:pPr>
            <a:r>
              <a:rPr lang="en-US" altLang="en-US" sz="1100" dirty="0">
                <a:latin typeface="Arial" panose="020B0604020202020204" pitchFamily="34" charset="0"/>
                <a:cs typeface="Arial" panose="020B0604020202020204" pitchFamily="34" charset="0"/>
              </a:rPr>
              <a:t>Requirement for CP2 certified personnel to carry out CP checks.</a:t>
            </a:r>
          </a:p>
          <a:p>
            <a:pPr marL="171450" indent="-171450">
              <a:lnSpc>
                <a:spcPct val="90000"/>
              </a:lnSpc>
              <a:spcBef>
                <a:spcPct val="30000"/>
              </a:spcBef>
              <a:buSzPct val="100000"/>
              <a:buFont typeface="Wingdings" panose="05000000000000000000" pitchFamily="2" charset="2"/>
              <a:buChar char="§"/>
            </a:pPr>
            <a:r>
              <a:rPr lang="en-GB" altLang="en-US" sz="1100" dirty="0">
                <a:solidFill>
                  <a:srgbClr val="595959"/>
                </a:solidFill>
                <a:latin typeface="Arial" panose="020B0604020202020204" pitchFamily="34" charset="0"/>
                <a:cs typeface="Arial" panose="020B0604020202020204" pitchFamily="34" charset="0"/>
              </a:rPr>
              <a:t>FPSO external hull coating damage / breakdown recorded during 2017 IWS.</a:t>
            </a:r>
            <a:endParaRPr lang="en-US" altLang="en-US" sz="1100" dirty="0">
              <a:latin typeface="Arial" panose="020B0604020202020204" pitchFamily="34" charset="0"/>
              <a:cs typeface="Arial" panose="020B0604020202020204" pitchFamily="34" charset="0"/>
            </a:endParaRPr>
          </a:p>
        </p:txBody>
      </p:sp>
      <p:sp>
        <p:nvSpPr>
          <p:cNvPr id="14" name="Rechteck 13"/>
          <p:cNvSpPr/>
          <p:nvPr>
            <p:custDataLst>
              <p:tags r:id="rId3"/>
            </p:custDataLst>
          </p:nvPr>
        </p:nvSpPr>
        <p:spPr bwMode="gray">
          <a:xfrm>
            <a:off x="460842" y="679171"/>
            <a:ext cx="5866767" cy="31094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Background / Business Case</a:t>
            </a:r>
          </a:p>
        </p:txBody>
      </p:sp>
      <p:sp>
        <p:nvSpPr>
          <p:cNvPr id="22" name="Rechteck 16"/>
          <p:cNvSpPr/>
          <p:nvPr>
            <p:custDataLst>
              <p:tags r:id="rId4"/>
            </p:custDataLst>
          </p:nvPr>
        </p:nvSpPr>
        <p:spPr bwMode="gray">
          <a:xfrm>
            <a:off x="6333837" y="679171"/>
            <a:ext cx="5312430"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Current Condition</a:t>
            </a:r>
            <a:endParaRPr lang="en-GB" sz="1400" kern="0" dirty="0">
              <a:solidFill>
                <a:schemeClr val="bg2"/>
              </a:solidFill>
              <a:latin typeface="Arial" panose="020B0604020202020204" pitchFamily="34" charset="0"/>
              <a:cs typeface="Arial" panose="020B0604020202020204" pitchFamily="34" charset="0"/>
            </a:endParaRPr>
          </a:p>
        </p:txBody>
      </p:sp>
      <p:sp>
        <p:nvSpPr>
          <p:cNvPr id="19" name="Rectangle 2">
            <a:extLst>
              <a:ext uri="{FF2B5EF4-FFF2-40B4-BE49-F238E27FC236}">
                <a16:creationId xmlns:a16="http://schemas.microsoft.com/office/drawing/2014/main" id="{57C2E372-2AAF-4CA7-942A-9768EE205AE0}"/>
              </a:ext>
            </a:extLst>
          </p:cNvPr>
          <p:cNvSpPr txBox="1">
            <a:spLocks noChangeArrowheads="1"/>
          </p:cNvSpPr>
          <p:nvPr/>
        </p:nvSpPr>
        <p:spPr bwMode="auto">
          <a:xfrm>
            <a:off x="477018" y="208235"/>
            <a:ext cx="8134630" cy="246221"/>
          </a:xfrm>
          <a:prstGeom prst="rect">
            <a:avLst/>
          </a:prstGeom>
          <a:noFill/>
          <a:ln w="9525" algn="ctr">
            <a:noFill/>
            <a:miter lim="800000"/>
            <a:headEnd/>
            <a:tailEnd/>
          </a:ln>
        </p:spPr>
        <p:txBody>
          <a:bodyPr vert="horz" wrap="square" lIns="0" tIns="0" rIns="0" bIns="0" numCol="1" anchor="t" anchorCtr="0" compatLnSpc="1">
            <a:prstTxWarp prst="textNoShape">
              <a:avLst/>
            </a:prstTxWarp>
            <a:spAutoFit/>
          </a:bodyPr>
          <a:lst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a:lstStyle>
          <a:p>
            <a:r>
              <a:rPr lang="en-US" altLang="en-US" sz="1600" b="1" dirty="0">
                <a:latin typeface="Arial" panose="020B0604020202020204" pitchFamily="34" charset="0"/>
                <a:cs typeface="Arial" panose="020B0604020202020204" pitchFamily="34" charset="0"/>
              </a:rPr>
              <a:t>Sea Eagle Impressed Current Cathodic Protection System</a:t>
            </a:r>
          </a:p>
        </p:txBody>
      </p:sp>
      <p:sp>
        <p:nvSpPr>
          <p:cNvPr id="23" name="Rechteck 13">
            <a:extLst>
              <a:ext uri="{FF2B5EF4-FFF2-40B4-BE49-F238E27FC236}">
                <a16:creationId xmlns:a16="http://schemas.microsoft.com/office/drawing/2014/main" id="{B21AAD6B-19C2-42B6-9449-C0972CD04337}"/>
              </a:ext>
            </a:extLst>
          </p:cNvPr>
          <p:cNvSpPr/>
          <p:nvPr>
            <p:custDataLst>
              <p:tags r:id="rId5"/>
            </p:custDataLst>
          </p:nvPr>
        </p:nvSpPr>
        <p:spPr bwMode="gray">
          <a:xfrm>
            <a:off x="460842" y="4560983"/>
            <a:ext cx="5866767" cy="36196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Potential Benefits</a:t>
            </a:r>
          </a:p>
        </p:txBody>
      </p:sp>
      <p:sp>
        <p:nvSpPr>
          <p:cNvPr id="24" name="Rechteck 15">
            <a:extLst>
              <a:ext uri="{FF2B5EF4-FFF2-40B4-BE49-F238E27FC236}">
                <a16:creationId xmlns:a16="http://schemas.microsoft.com/office/drawing/2014/main" id="{A1348530-DA95-4808-9898-493303605CA9}"/>
              </a:ext>
            </a:extLst>
          </p:cNvPr>
          <p:cNvSpPr/>
          <p:nvPr>
            <p:custDataLst>
              <p:tags r:id="rId6"/>
            </p:custDataLst>
          </p:nvPr>
        </p:nvSpPr>
        <p:spPr bwMode="gray">
          <a:xfrm>
            <a:off x="460841" y="4913117"/>
            <a:ext cx="5879222" cy="1501167"/>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lvl="0" indent="-171450">
              <a:spcBef>
                <a:spcPts val="600"/>
              </a:spcBef>
              <a:buFont typeface="Wingdings" panose="05000000000000000000" pitchFamily="2" charset="2"/>
              <a:buChar char="§"/>
            </a:pPr>
            <a:r>
              <a:rPr lang="en-US" sz="1100" dirty="0">
                <a:latin typeface="Arial" panose="020B0604020202020204" pitchFamily="34" charset="0"/>
                <a:cs typeface="Arial" panose="020B0604020202020204" pitchFamily="34" charset="0"/>
              </a:rPr>
              <a:t>Avoid the likelihood of damage to the risers and sub-sea pipework by stray current interference when the ICCP is energized due to the fact that the FPSO &amp; SYMP cannot be isolated to operate independently.</a:t>
            </a:r>
          </a:p>
          <a:p>
            <a:pPr marL="171450" lvl="0" indent="-171450">
              <a:spcBef>
                <a:spcPts val="600"/>
              </a:spcBef>
              <a:buFont typeface="Wingdings" panose="05000000000000000000" pitchFamily="2" charset="2"/>
              <a:buChar char="§"/>
            </a:pPr>
            <a:r>
              <a:rPr lang="en-US" sz="1100" dirty="0">
                <a:latin typeface="Arial" panose="020B0604020202020204" pitchFamily="34" charset="0"/>
                <a:cs typeface="Arial" panose="020B0604020202020204" pitchFamily="34" charset="0"/>
              </a:rPr>
              <a:t>Cost avoidance of circa 2,000,000 GBP (Quote received .</a:t>
            </a:r>
          </a:p>
          <a:p>
            <a:pPr marL="171450" lvl="0" indent="-171450">
              <a:spcBef>
                <a:spcPts val="600"/>
              </a:spcBef>
              <a:buFont typeface="Wingdings" panose="05000000000000000000" pitchFamily="2" charset="2"/>
              <a:buChar char="§"/>
            </a:pPr>
            <a:r>
              <a:rPr lang="en-US" sz="1100" dirty="0">
                <a:latin typeface="Arial" panose="020B0604020202020204" pitchFamily="34" charset="0"/>
                <a:cs typeface="Arial" panose="020B0604020202020204" pitchFamily="34" charset="0"/>
              </a:rPr>
              <a:t>In-house capability development for potential monitoring.</a:t>
            </a:r>
          </a:p>
          <a:p>
            <a:pPr marL="171450" lvl="0" indent="-171450">
              <a:buFont typeface="Wingdings" panose="05000000000000000000" pitchFamily="2" charset="2"/>
              <a:buChar char="§"/>
            </a:pPr>
            <a:endParaRPr lang="en-US" sz="1100" dirty="0">
              <a:latin typeface="Arial" panose="020B0604020202020204" pitchFamily="34" charset="0"/>
              <a:cs typeface="Arial" panose="020B0604020202020204" pitchFamily="34" charset="0"/>
            </a:endParaRPr>
          </a:p>
        </p:txBody>
      </p:sp>
      <p:sp>
        <p:nvSpPr>
          <p:cNvPr id="25" name="Rechteck 16">
            <a:extLst>
              <a:ext uri="{FF2B5EF4-FFF2-40B4-BE49-F238E27FC236}">
                <a16:creationId xmlns:a16="http://schemas.microsoft.com/office/drawing/2014/main" id="{03D51808-AC8A-4696-B419-2AE750865BE9}"/>
              </a:ext>
            </a:extLst>
          </p:cNvPr>
          <p:cNvSpPr/>
          <p:nvPr>
            <p:custDataLst>
              <p:tags r:id="rId7"/>
            </p:custDataLst>
          </p:nvPr>
        </p:nvSpPr>
        <p:spPr bwMode="gray">
          <a:xfrm>
            <a:off x="6340064" y="4888248"/>
            <a:ext cx="5318658"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Sign Off</a:t>
            </a:r>
            <a:endParaRPr lang="en-GB" sz="1400" kern="0" dirty="0">
              <a:solidFill>
                <a:schemeClr val="bg2"/>
              </a:solidFill>
              <a:latin typeface="Arial" panose="020B0604020202020204" pitchFamily="34" charset="0"/>
              <a:cs typeface="Arial" panose="020B0604020202020204" pitchFamily="34" charset="0"/>
            </a:endParaRPr>
          </a:p>
        </p:txBody>
      </p:sp>
      <p:sp>
        <p:nvSpPr>
          <p:cNvPr id="26" name="Rechteck 15">
            <a:extLst>
              <a:ext uri="{FF2B5EF4-FFF2-40B4-BE49-F238E27FC236}">
                <a16:creationId xmlns:a16="http://schemas.microsoft.com/office/drawing/2014/main" id="{6E354EB7-AFCA-459F-A4FD-87A800331055}"/>
              </a:ext>
            </a:extLst>
          </p:cNvPr>
          <p:cNvSpPr/>
          <p:nvPr>
            <p:custDataLst>
              <p:tags r:id="rId8"/>
            </p:custDataLst>
          </p:nvPr>
        </p:nvSpPr>
        <p:spPr bwMode="gray">
          <a:xfrm>
            <a:off x="6340065" y="5191250"/>
            <a:ext cx="5318658" cy="1223035"/>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Sponsor:	Dele Adigun</a:t>
            </a: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Implementation:	</a:t>
            </a:r>
            <a:r>
              <a:rPr lang="en-GB" sz="1050" dirty="0" err="1">
                <a:latin typeface="Arial" panose="020B0604020202020204" pitchFamily="34" charset="0"/>
                <a:cs typeface="Arial" panose="020B0604020202020204" pitchFamily="34" charset="0"/>
              </a:rPr>
              <a:t>Aford</a:t>
            </a:r>
            <a:r>
              <a:rPr lang="en-GB" sz="1050" dirty="0">
                <a:latin typeface="Arial" panose="020B0604020202020204" pitchFamily="34" charset="0"/>
                <a:cs typeface="Arial" panose="020B0604020202020204" pitchFamily="34" charset="0"/>
              </a:rPr>
              <a:t> </a:t>
            </a:r>
            <a:r>
              <a:rPr lang="en-GB" sz="1050" dirty="0" err="1">
                <a:latin typeface="Arial" panose="020B0604020202020204" pitchFamily="34" charset="0"/>
                <a:cs typeface="Arial" panose="020B0604020202020204" pitchFamily="34" charset="0"/>
              </a:rPr>
              <a:t>Afode</a:t>
            </a:r>
            <a:endParaRPr lang="en-GB" sz="1050" dirty="0">
              <a:latin typeface="Arial" panose="020B0604020202020204" pitchFamily="34" charset="0"/>
              <a:cs typeface="Arial" panose="020B0604020202020204" pitchFamily="34" charset="0"/>
            </a:endParaRPr>
          </a:p>
          <a:p>
            <a:pPr indent="-95250">
              <a:lnSpc>
                <a:spcPct val="90000"/>
              </a:lnSpc>
              <a:spcBef>
                <a:spcPct val="30000"/>
              </a:spcBef>
              <a:buSzPct val="100000"/>
              <a:buFontTx/>
              <a:buChar char="•"/>
            </a:pPr>
            <a:r>
              <a:rPr lang="en-GB" sz="1050" dirty="0">
                <a:latin typeface="Arial" panose="020B0604020202020204" pitchFamily="34" charset="0"/>
                <a:cs typeface="Arial" panose="020B0604020202020204" pitchFamily="34" charset="0"/>
              </a:rPr>
              <a:t>Project Members:	Eyitayo Balogun</a:t>
            </a: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Simisola Duro-Oni</a:t>
            </a: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Joseph </a:t>
            </a:r>
            <a:r>
              <a:rPr lang="en-GB" sz="1050" dirty="0" err="1">
                <a:latin typeface="Arial" panose="020B0604020202020204" pitchFamily="34" charset="0"/>
                <a:cs typeface="Arial" panose="020B0604020202020204" pitchFamily="34" charset="0"/>
              </a:rPr>
              <a:t>Akanni</a:t>
            </a:r>
            <a:endParaRPr lang="en-GB" sz="1050" dirty="0">
              <a:latin typeface="Arial" panose="020B0604020202020204" pitchFamily="34" charset="0"/>
              <a:cs typeface="Arial" panose="020B0604020202020204" pitchFamily="34" charset="0"/>
            </a:endParaRP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Michael Abu</a:t>
            </a:r>
          </a:p>
          <a:p>
            <a:pPr marL="1123920" lvl="2">
              <a:lnSpc>
                <a:spcPct val="90000"/>
              </a:lnSpc>
              <a:spcBef>
                <a:spcPct val="30000"/>
              </a:spcBef>
              <a:buSzPct val="100000"/>
            </a:pPr>
            <a:r>
              <a:rPr lang="en-GB" sz="1050" dirty="0">
                <a:latin typeface="Arial" panose="020B0604020202020204" pitchFamily="34" charset="0"/>
                <a:cs typeface="Arial" panose="020B0604020202020204" pitchFamily="34" charset="0"/>
              </a:rPr>
              <a:t>		</a:t>
            </a:r>
          </a:p>
        </p:txBody>
      </p:sp>
      <p:sp>
        <p:nvSpPr>
          <p:cNvPr id="28" name="Rechteck 16">
            <a:extLst>
              <a:ext uri="{FF2B5EF4-FFF2-40B4-BE49-F238E27FC236}">
                <a16:creationId xmlns:a16="http://schemas.microsoft.com/office/drawing/2014/main" id="{D60DBBB3-3849-4ECA-988F-7B708387A650}"/>
              </a:ext>
            </a:extLst>
          </p:cNvPr>
          <p:cNvSpPr/>
          <p:nvPr>
            <p:custDataLst>
              <p:tags r:id="rId9"/>
            </p:custDataLst>
          </p:nvPr>
        </p:nvSpPr>
        <p:spPr bwMode="gray">
          <a:xfrm>
            <a:off x="6327609" y="3329396"/>
            <a:ext cx="5331113"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Milestone Deliverables</a:t>
            </a:r>
            <a:endParaRPr lang="en-GB" sz="1400" kern="0" dirty="0">
              <a:solidFill>
                <a:schemeClr val="bg2"/>
              </a:solidFill>
              <a:latin typeface="Arial" panose="020B0604020202020204" pitchFamily="34" charset="0"/>
              <a:cs typeface="Arial" panose="020B0604020202020204" pitchFamily="34" charset="0"/>
            </a:endParaRPr>
          </a:p>
        </p:txBody>
      </p:sp>
      <p:sp>
        <p:nvSpPr>
          <p:cNvPr id="30" name="Rechteck 15">
            <a:extLst>
              <a:ext uri="{FF2B5EF4-FFF2-40B4-BE49-F238E27FC236}">
                <a16:creationId xmlns:a16="http://schemas.microsoft.com/office/drawing/2014/main" id="{71BA1962-37FA-4946-B33A-D19F0D568BFD}"/>
              </a:ext>
            </a:extLst>
          </p:cNvPr>
          <p:cNvSpPr/>
          <p:nvPr>
            <p:custDataLst>
              <p:tags r:id="rId10"/>
            </p:custDataLst>
          </p:nvPr>
        </p:nvSpPr>
        <p:spPr bwMode="gray">
          <a:xfrm>
            <a:off x="6340064" y="3618712"/>
            <a:ext cx="5318658" cy="1304235"/>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spcBef>
                <a:spcPts val="600"/>
              </a:spcBef>
            </a:pPr>
            <a:r>
              <a:rPr lang="en-US" sz="1050" b="1" i="1" dirty="0">
                <a:solidFill>
                  <a:srgbClr val="595959"/>
                </a:solidFill>
                <a:latin typeface="Arial" panose="020B0604020202020204" pitchFamily="34" charset="0"/>
                <a:cs typeface="Arial" panose="020B0604020202020204" pitchFamily="34" charset="0"/>
              </a:rPr>
              <a:t>Key milestones: 			                       Date</a:t>
            </a:r>
            <a:endParaRPr lang="en-GB" sz="1050" dirty="0">
              <a:latin typeface="Arial" panose="020B0604020202020204" pitchFamily="34" charset="0"/>
              <a:cs typeface="Arial" panose="020B0604020202020204" pitchFamily="34" charset="0"/>
            </a:endParaRP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FPSO External Hull Coating repairs		                    Q2 2019</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CP2 Training for In-house personnel	       	                    Q1 2019</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Monitoring of status of GACP at the SYMP during IWS                            Q2 2019</a:t>
            </a:r>
          </a:p>
          <a:p>
            <a:pPr marL="171450" indent="-171450">
              <a:spcBef>
                <a:spcPts val="600"/>
              </a:spcBef>
              <a:buFont typeface="Wingdings" panose="05000000000000000000" pitchFamily="2" charset="2"/>
              <a:buChar char="§"/>
            </a:pPr>
            <a:r>
              <a:rPr lang="en-GB" sz="1050" dirty="0">
                <a:latin typeface="Arial" panose="020B0604020202020204" pitchFamily="34" charset="0"/>
                <a:cs typeface="Arial" panose="020B0604020202020204" pitchFamily="34" charset="0"/>
              </a:rPr>
              <a:t>Routine monitoring of potential readings around the FPSO                    Continuous</a:t>
            </a:r>
          </a:p>
        </p:txBody>
      </p:sp>
    </p:spTree>
    <p:extLst>
      <p:ext uri="{BB962C8B-B14F-4D97-AF65-F5344CB8AC3E}">
        <p14:creationId xmlns:p14="http://schemas.microsoft.com/office/powerpoint/2010/main" val="370859547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77018" y="208235"/>
            <a:ext cx="8134630" cy="215444"/>
          </a:xfrm>
        </p:spPr>
        <p:txBody>
          <a:bodyPr>
            <a:spAutoFit/>
          </a:bodyPr>
          <a:lstStyle/>
          <a:p>
            <a:pPr eaLnBrk="1" hangingPunct="1"/>
            <a:r>
              <a:rPr lang="en-US" altLang="en-US" sz="1400" b="1" dirty="0">
                <a:latin typeface="Arial" panose="020B0604020202020204" pitchFamily="34" charset="0"/>
                <a:cs typeface="Arial" panose="020B0604020202020204" pitchFamily="34" charset="0"/>
              </a:rPr>
              <a:t>Supporting documentation</a:t>
            </a:r>
            <a:endParaRPr lang="en-US" altLang="en-US" b="1" dirty="0">
              <a:latin typeface="Arial" panose="020B0604020202020204" pitchFamily="34" charset="0"/>
              <a:cs typeface="Arial" panose="020B0604020202020204" pitchFamily="34" charset="0"/>
            </a:endParaRPr>
          </a:p>
        </p:txBody>
      </p:sp>
      <p:graphicFrame>
        <p:nvGraphicFramePr>
          <p:cNvPr id="11" name="Object 10">
            <a:extLst>
              <a:ext uri="{FF2B5EF4-FFF2-40B4-BE49-F238E27FC236}">
                <a16:creationId xmlns:a16="http://schemas.microsoft.com/office/drawing/2014/main" id="{570B0027-AB46-4704-96C6-F00936CD2CDC}"/>
              </a:ext>
            </a:extLst>
          </p:cNvPr>
          <p:cNvGraphicFramePr>
            <a:graphicFrameLocks noChangeAspect="1"/>
          </p:cNvGraphicFramePr>
          <p:nvPr>
            <p:extLst>
              <p:ext uri="{D42A27DB-BD31-4B8C-83A1-F6EECF244321}">
                <p14:modId xmlns:p14="http://schemas.microsoft.com/office/powerpoint/2010/main" val="348381609"/>
              </p:ext>
            </p:extLst>
          </p:nvPr>
        </p:nvGraphicFramePr>
        <p:xfrm>
          <a:off x="752819" y="879321"/>
          <a:ext cx="914400" cy="771525"/>
        </p:xfrm>
        <a:graphic>
          <a:graphicData uri="http://schemas.openxmlformats.org/presentationml/2006/ole">
            <mc:AlternateContent xmlns:mc="http://schemas.openxmlformats.org/markup-compatibility/2006">
              <mc:Choice xmlns:v="urn:schemas-microsoft-com:vml" Requires="v">
                <p:oleObj spid="_x0000_s1158" name="Document" showAsIcon="1" r:id="rId4" imgW="914400" imgH="771480" progId="Word.Document.12">
                  <p:embed/>
                </p:oleObj>
              </mc:Choice>
              <mc:Fallback>
                <p:oleObj name="Document" showAsIcon="1" r:id="rId4" imgW="914400" imgH="771480" progId="Word.Document.12">
                  <p:embed/>
                  <p:pic>
                    <p:nvPicPr>
                      <p:cNvPr id="0" name=""/>
                      <p:cNvPicPr/>
                      <p:nvPr/>
                    </p:nvPicPr>
                    <p:blipFill>
                      <a:blip r:embed="rId5"/>
                      <a:stretch>
                        <a:fillRect/>
                      </a:stretch>
                    </p:blipFill>
                    <p:spPr>
                      <a:xfrm>
                        <a:off x="752819" y="879321"/>
                        <a:ext cx="914400" cy="771525"/>
                      </a:xfrm>
                      <a:prstGeom prst="rect">
                        <a:avLst/>
                      </a:prstGeom>
                    </p:spPr>
                  </p:pic>
                </p:oleObj>
              </mc:Fallback>
            </mc:AlternateContent>
          </a:graphicData>
        </a:graphic>
      </p:graphicFrame>
      <p:graphicFrame>
        <p:nvGraphicFramePr>
          <p:cNvPr id="12" name="Object 11">
            <a:extLst>
              <a:ext uri="{FF2B5EF4-FFF2-40B4-BE49-F238E27FC236}">
                <a16:creationId xmlns:a16="http://schemas.microsoft.com/office/drawing/2014/main" id="{784DAA55-E3DC-4977-899D-28EE2B9C6E14}"/>
              </a:ext>
            </a:extLst>
          </p:cNvPr>
          <p:cNvGraphicFramePr>
            <a:graphicFrameLocks noChangeAspect="1"/>
          </p:cNvGraphicFramePr>
          <p:nvPr>
            <p:extLst>
              <p:ext uri="{D42A27DB-BD31-4B8C-83A1-F6EECF244321}">
                <p14:modId xmlns:p14="http://schemas.microsoft.com/office/powerpoint/2010/main" val="2454421827"/>
              </p:ext>
            </p:extLst>
          </p:nvPr>
        </p:nvGraphicFramePr>
        <p:xfrm>
          <a:off x="752819" y="1908530"/>
          <a:ext cx="914400" cy="771525"/>
        </p:xfrm>
        <a:graphic>
          <a:graphicData uri="http://schemas.openxmlformats.org/presentationml/2006/ole">
            <mc:AlternateContent xmlns:mc="http://schemas.openxmlformats.org/markup-compatibility/2006">
              <mc:Choice xmlns:v="urn:schemas-microsoft-com:vml" Requires="v">
                <p:oleObj spid="_x0000_s1159" name="Acrobat Document" showAsIcon="1" r:id="rId6" imgW="914400" imgH="771480" progId="AcroExch.Document.2017">
                  <p:embed/>
                </p:oleObj>
              </mc:Choice>
              <mc:Fallback>
                <p:oleObj name="Acrobat Document" showAsIcon="1" r:id="rId6" imgW="914400" imgH="771480" progId="AcroExch.Document.2017">
                  <p:embed/>
                  <p:pic>
                    <p:nvPicPr>
                      <p:cNvPr id="0" name=""/>
                      <p:cNvPicPr/>
                      <p:nvPr/>
                    </p:nvPicPr>
                    <p:blipFill>
                      <a:blip r:embed="rId7"/>
                      <a:stretch>
                        <a:fillRect/>
                      </a:stretch>
                    </p:blipFill>
                    <p:spPr>
                      <a:xfrm>
                        <a:off x="752819" y="1908530"/>
                        <a:ext cx="914400" cy="771525"/>
                      </a:xfrm>
                      <a:prstGeom prst="rect">
                        <a:avLst/>
                      </a:prstGeom>
                    </p:spPr>
                  </p:pic>
                </p:oleObj>
              </mc:Fallback>
            </mc:AlternateContent>
          </a:graphicData>
        </a:graphic>
      </p:graphicFrame>
      <p:sp>
        <p:nvSpPr>
          <p:cNvPr id="13" name="TextBox 12">
            <a:extLst>
              <a:ext uri="{FF2B5EF4-FFF2-40B4-BE49-F238E27FC236}">
                <a16:creationId xmlns:a16="http://schemas.microsoft.com/office/drawing/2014/main" id="{4426F9D9-BA32-4A98-865D-8F4E42B95698}"/>
              </a:ext>
            </a:extLst>
          </p:cNvPr>
          <p:cNvSpPr txBox="1"/>
          <p:nvPr/>
        </p:nvSpPr>
        <p:spPr bwMode="auto">
          <a:xfrm>
            <a:off x="1854914" y="1036838"/>
            <a:ext cx="4450814" cy="2585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solidFill>
                  <a:srgbClr val="595959"/>
                </a:solidFill>
              </a:rPr>
              <a:t>Tasklist for regular monitoring of CP values</a:t>
            </a:r>
          </a:p>
        </p:txBody>
      </p:sp>
      <p:sp>
        <p:nvSpPr>
          <p:cNvPr id="27" name="TextBox 26">
            <a:extLst>
              <a:ext uri="{FF2B5EF4-FFF2-40B4-BE49-F238E27FC236}">
                <a16:creationId xmlns:a16="http://schemas.microsoft.com/office/drawing/2014/main" id="{D20035A6-261B-421E-B38D-FCFF5B512FA5}"/>
              </a:ext>
            </a:extLst>
          </p:cNvPr>
          <p:cNvSpPr txBox="1"/>
          <p:nvPr/>
        </p:nvSpPr>
        <p:spPr bwMode="auto">
          <a:xfrm>
            <a:off x="1854914" y="2031380"/>
            <a:ext cx="4450814" cy="2585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solidFill>
                  <a:srgbClr val="595959"/>
                </a:solidFill>
              </a:rPr>
              <a:t>Cathelco Quote for reinstatement of ICCP system</a:t>
            </a:r>
          </a:p>
        </p:txBody>
      </p:sp>
      <p:graphicFrame>
        <p:nvGraphicFramePr>
          <p:cNvPr id="14" name="Object 13">
            <a:extLst>
              <a:ext uri="{FF2B5EF4-FFF2-40B4-BE49-F238E27FC236}">
                <a16:creationId xmlns:a16="http://schemas.microsoft.com/office/drawing/2014/main" id="{B0845782-DECA-42F1-9FCB-0FCA860CCDAD}"/>
              </a:ext>
            </a:extLst>
          </p:cNvPr>
          <p:cNvGraphicFramePr>
            <a:graphicFrameLocks noChangeAspect="1"/>
          </p:cNvGraphicFramePr>
          <p:nvPr>
            <p:extLst>
              <p:ext uri="{D42A27DB-BD31-4B8C-83A1-F6EECF244321}">
                <p14:modId xmlns:p14="http://schemas.microsoft.com/office/powerpoint/2010/main" val="2007747233"/>
              </p:ext>
            </p:extLst>
          </p:nvPr>
        </p:nvGraphicFramePr>
        <p:xfrm>
          <a:off x="752819" y="2937739"/>
          <a:ext cx="914400" cy="771525"/>
        </p:xfrm>
        <a:graphic>
          <a:graphicData uri="http://schemas.openxmlformats.org/presentationml/2006/ole">
            <mc:AlternateContent xmlns:mc="http://schemas.openxmlformats.org/markup-compatibility/2006">
              <mc:Choice xmlns:v="urn:schemas-microsoft-com:vml" Requires="v">
                <p:oleObj spid="_x0000_s1160" name="Document" showAsIcon="1" r:id="rId8" imgW="914400" imgH="771480" progId="Word.Document.12">
                  <p:embed/>
                </p:oleObj>
              </mc:Choice>
              <mc:Fallback>
                <p:oleObj name="Document" showAsIcon="1" r:id="rId8" imgW="914400" imgH="771480" progId="Word.Document.12">
                  <p:embed/>
                  <p:pic>
                    <p:nvPicPr>
                      <p:cNvPr id="0" name=""/>
                      <p:cNvPicPr/>
                      <p:nvPr/>
                    </p:nvPicPr>
                    <p:blipFill>
                      <a:blip r:embed="rId9"/>
                      <a:stretch>
                        <a:fillRect/>
                      </a:stretch>
                    </p:blipFill>
                    <p:spPr>
                      <a:xfrm>
                        <a:off x="752819" y="2937739"/>
                        <a:ext cx="914400" cy="771525"/>
                      </a:xfrm>
                      <a:prstGeom prst="rect">
                        <a:avLst/>
                      </a:prstGeom>
                    </p:spPr>
                  </p:pic>
                </p:oleObj>
              </mc:Fallback>
            </mc:AlternateContent>
          </a:graphicData>
        </a:graphic>
      </p:graphicFrame>
      <p:sp>
        <p:nvSpPr>
          <p:cNvPr id="32" name="TextBox 31">
            <a:extLst>
              <a:ext uri="{FF2B5EF4-FFF2-40B4-BE49-F238E27FC236}">
                <a16:creationId xmlns:a16="http://schemas.microsoft.com/office/drawing/2014/main" id="{D31FA7C0-D423-4B4C-B707-A3560FFCC139}"/>
              </a:ext>
            </a:extLst>
          </p:cNvPr>
          <p:cNvSpPr txBox="1"/>
          <p:nvPr/>
        </p:nvSpPr>
        <p:spPr bwMode="auto">
          <a:xfrm>
            <a:off x="1854914" y="3086898"/>
            <a:ext cx="4450814" cy="258532"/>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solidFill>
                  <a:srgbClr val="595959"/>
                </a:solidFill>
              </a:rPr>
              <a:t>2017 IWS CP reading</a:t>
            </a:r>
          </a:p>
        </p:txBody>
      </p:sp>
      <p:graphicFrame>
        <p:nvGraphicFramePr>
          <p:cNvPr id="17" name="Object 16">
            <a:extLst>
              <a:ext uri="{FF2B5EF4-FFF2-40B4-BE49-F238E27FC236}">
                <a16:creationId xmlns:a16="http://schemas.microsoft.com/office/drawing/2014/main" id="{262A09A6-12F4-4042-9F9B-15481D302EEA}"/>
              </a:ext>
            </a:extLst>
          </p:cNvPr>
          <p:cNvGraphicFramePr>
            <a:graphicFrameLocks noChangeAspect="1"/>
          </p:cNvGraphicFramePr>
          <p:nvPr>
            <p:extLst>
              <p:ext uri="{D42A27DB-BD31-4B8C-83A1-F6EECF244321}">
                <p14:modId xmlns:p14="http://schemas.microsoft.com/office/powerpoint/2010/main" val="3994656866"/>
              </p:ext>
            </p:extLst>
          </p:nvPr>
        </p:nvGraphicFramePr>
        <p:xfrm>
          <a:off x="225253" y="5182341"/>
          <a:ext cx="7027862" cy="685800"/>
        </p:xfrm>
        <a:graphic>
          <a:graphicData uri="http://schemas.openxmlformats.org/presentationml/2006/ole">
            <mc:AlternateContent xmlns:mc="http://schemas.openxmlformats.org/markup-compatibility/2006">
              <mc:Choice xmlns:v="urn:schemas-microsoft-com:vml" Requires="v">
                <p:oleObj spid="_x0000_s1161" name="Packager Shell Object" showAsIcon="1" r:id="rId10" imgW="7027200" imgH="685080" progId="Package">
                  <p:embed/>
                </p:oleObj>
              </mc:Choice>
              <mc:Fallback>
                <p:oleObj name="Packager Shell Object" showAsIcon="1" r:id="rId10" imgW="7027200" imgH="685080" progId="Package">
                  <p:embed/>
                  <p:pic>
                    <p:nvPicPr>
                      <p:cNvPr id="0" name=""/>
                      <p:cNvPicPr/>
                      <p:nvPr/>
                    </p:nvPicPr>
                    <p:blipFill>
                      <a:blip r:embed="rId11"/>
                      <a:stretch>
                        <a:fillRect/>
                      </a:stretch>
                    </p:blipFill>
                    <p:spPr>
                      <a:xfrm>
                        <a:off x="225253" y="5182341"/>
                        <a:ext cx="7027862" cy="685800"/>
                      </a:xfrm>
                      <a:prstGeom prst="rect">
                        <a:avLst/>
                      </a:prstGeom>
                    </p:spPr>
                  </p:pic>
                </p:oleObj>
              </mc:Fallback>
            </mc:AlternateContent>
          </a:graphicData>
        </a:graphic>
      </p:graphicFrame>
      <p:graphicFrame>
        <p:nvGraphicFramePr>
          <p:cNvPr id="20" name="Object 19">
            <a:extLst>
              <a:ext uri="{FF2B5EF4-FFF2-40B4-BE49-F238E27FC236}">
                <a16:creationId xmlns:a16="http://schemas.microsoft.com/office/drawing/2014/main" id="{E4BB1F6A-F671-4389-8B23-59FE7BE5DE61}"/>
              </a:ext>
            </a:extLst>
          </p:cNvPr>
          <p:cNvGraphicFramePr>
            <a:graphicFrameLocks noChangeAspect="1"/>
          </p:cNvGraphicFramePr>
          <p:nvPr>
            <p:extLst>
              <p:ext uri="{D42A27DB-BD31-4B8C-83A1-F6EECF244321}">
                <p14:modId xmlns:p14="http://schemas.microsoft.com/office/powerpoint/2010/main" val="2604749631"/>
              </p:ext>
            </p:extLst>
          </p:nvPr>
        </p:nvGraphicFramePr>
        <p:xfrm>
          <a:off x="752819" y="3966948"/>
          <a:ext cx="914400" cy="771525"/>
        </p:xfrm>
        <a:graphic>
          <a:graphicData uri="http://schemas.openxmlformats.org/presentationml/2006/ole">
            <mc:AlternateContent xmlns:mc="http://schemas.openxmlformats.org/markup-compatibility/2006">
              <mc:Choice xmlns:v="urn:schemas-microsoft-com:vml" Requires="v">
                <p:oleObj spid="_x0000_s1162" name="Acrobat Document" showAsIcon="1" r:id="rId12" imgW="914400" imgH="771480" progId="AcroExch.Document.2017">
                  <p:embed/>
                </p:oleObj>
              </mc:Choice>
              <mc:Fallback>
                <p:oleObj name="Acrobat Document" showAsIcon="1" r:id="rId12" imgW="914400" imgH="771480" progId="AcroExch.Document.2017">
                  <p:embed/>
                  <p:pic>
                    <p:nvPicPr>
                      <p:cNvPr id="0" name=""/>
                      <p:cNvPicPr/>
                      <p:nvPr/>
                    </p:nvPicPr>
                    <p:blipFill>
                      <a:blip r:embed="rId13"/>
                      <a:stretch>
                        <a:fillRect/>
                      </a:stretch>
                    </p:blipFill>
                    <p:spPr>
                      <a:xfrm>
                        <a:off x="752819" y="3966948"/>
                        <a:ext cx="914400" cy="771525"/>
                      </a:xfrm>
                      <a:prstGeom prst="rect">
                        <a:avLst/>
                      </a:prstGeom>
                    </p:spPr>
                  </p:pic>
                </p:oleObj>
              </mc:Fallback>
            </mc:AlternateContent>
          </a:graphicData>
        </a:graphic>
      </p:graphicFrame>
      <p:sp>
        <p:nvSpPr>
          <p:cNvPr id="33" name="TextBox 32">
            <a:extLst>
              <a:ext uri="{FF2B5EF4-FFF2-40B4-BE49-F238E27FC236}">
                <a16:creationId xmlns:a16="http://schemas.microsoft.com/office/drawing/2014/main" id="{083B27B0-ED5B-4B9D-ABEF-F90D1A52009C}"/>
              </a:ext>
            </a:extLst>
          </p:cNvPr>
          <p:cNvSpPr txBox="1"/>
          <p:nvPr/>
        </p:nvSpPr>
        <p:spPr bwMode="auto">
          <a:xfrm>
            <a:off x="1854914" y="4142416"/>
            <a:ext cx="4450814" cy="23307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GB" sz="1200" dirty="0">
                <a:solidFill>
                  <a:srgbClr val="595959"/>
                </a:solidFill>
              </a:rPr>
              <a:t>ICCP Troubleshooting / inspection report 2016</a:t>
            </a:r>
          </a:p>
        </p:txBody>
      </p:sp>
    </p:spTree>
    <p:extLst>
      <p:ext uri="{BB962C8B-B14F-4D97-AF65-F5344CB8AC3E}">
        <p14:creationId xmlns:p14="http://schemas.microsoft.com/office/powerpoint/2010/main" val="374964098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V3_Template_Widescreen_06July2016</Template>
  <TotalTime>12829</TotalTime>
  <Words>472</Words>
  <Application>Microsoft Office PowerPoint</Application>
  <PresentationFormat>Widescreen</PresentationFormat>
  <Paragraphs>45</Paragraphs>
  <Slides>2</Slides>
  <Notes>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3</vt:i4>
      </vt:variant>
      <vt:variant>
        <vt:lpstr>Slide Titles</vt:lpstr>
      </vt:variant>
      <vt:variant>
        <vt:i4>2</vt:i4>
      </vt:variant>
    </vt:vector>
  </HeadingPairs>
  <TitlesOfParts>
    <vt:vector size="10" baseType="lpstr">
      <vt:lpstr>Wingdings</vt:lpstr>
      <vt:lpstr>Arial</vt:lpstr>
      <vt:lpstr>Futura Medium</vt:lpstr>
      <vt:lpstr>Futura Bold</vt:lpstr>
      <vt:lpstr>Shell WizKit V3_Template_Widescreen_06July2016</vt:lpstr>
      <vt:lpstr>Document</vt:lpstr>
      <vt:lpstr>Acrobat Document</vt:lpstr>
      <vt:lpstr>Packager Shell Object</vt:lpstr>
      <vt:lpstr>PowerPoint Presentation</vt:lpstr>
      <vt:lpstr>Supporting documentation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c.leblanc</dc:creator>
  <cp:lastModifiedBy>Duro-Oni, Simisola SPDC-UPO/G/USTN</cp:lastModifiedBy>
  <cp:revision>208</cp:revision>
  <cp:lastPrinted>2017-01-26T15:49:21Z</cp:lastPrinted>
  <dcterms:created xsi:type="dcterms:W3CDTF">2017-01-12T13:28:51Z</dcterms:created>
  <dcterms:modified xsi:type="dcterms:W3CDTF">2018-12-07T08:15:57Z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