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2.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48" r:id="rId1"/>
    <p:sldMasterId id="2147483706" r:id="rId2"/>
  </p:sldMasterIdLst>
  <p:notesMasterIdLst>
    <p:notesMasterId r:id="rId6"/>
  </p:notesMasterIdLst>
  <p:handoutMasterIdLst>
    <p:handoutMasterId r:id="rId7"/>
  </p:handoutMasterIdLst>
  <p:sldIdLst>
    <p:sldId id="6182" r:id="rId3"/>
    <p:sldId id="6183" r:id="rId4"/>
    <p:sldId id="6184" r:id="rId5"/>
  </p:sldIdLst>
  <p:sldSz cx="12192000" cy="6858000"/>
  <p:notesSz cx="6811963" cy="9942513"/>
  <p:custDataLst>
    <p:tags r:id="rId8"/>
  </p:custDataLst>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66481" algn="l" rtl="0" fontAlgn="base">
      <a:spcBef>
        <a:spcPct val="0"/>
      </a:spcBef>
      <a:spcAft>
        <a:spcPct val="0"/>
      </a:spcAft>
      <a:defRPr sz="1600" kern="1200">
        <a:solidFill>
          <a:schemeClr val="tx1"/>
        </a:solidFill>
        <a:latin typeface="Arial" charset="0"/>
        <a:ea typeface="+mn-ea"/>
        <a:cs typeface="+mn-cs"/>
      </a:defRPr>
    </a:lvl2pPr>
    <a:lvl3pPr marL="932962" algn="l" rtl="0" fontAlgn="base">
      <a:spcBef>
        <a:spcPct val="0"/>
      </a:spcBef>
      <a:spcAft>
        <a:spcPct val="0"/>
      </a:spcAft>
      <a:defRPr sz="1600" kern="1200">
        <a:solidFill>
          <a:schemeClr val="tx1"/>
        </a:solidFill>
        <a:latin typeface="Arial" charset="0"/>
        <a:ea typeface="+mn-ea"/>
        <a:cs typeface="+mn-cs"/>
      </a:defRPr>
    </a:lvl3pPr>
    <a:lvl4pPr marL="1399443" algn="l" rtl="0" fontAlgn="base">
      <a:spcBef>
        <a:spcPct val="0"/>
      </a:spcBef>
      <a:spcAft>
        <a:spcPct val="0"/>
      </a:spcAft>
      <a:defRPr sz="1600" kern="1200">
        <a:solidFill>
          <a:schemeClr val="tx1"/>
        </a:solidFill>
        <a:latin typeface="Arial" charset="0"/>
        <a:ea typeface="+mn-ea"/>
        <a:cs typeface="+mn-cs"/>
      </a:defRPr>
    </a:lvl4pPr>
    <a:lvl5pPr marL="1865925" algn="l" rtl="0" fontAlgn="base">
      <a:spcBef>
        <a:spcPct val="0"/>
      </a:spcBef>
      <a:spcAft>
        <a:spcPct val="0"/>
      </a:spcAft>
      <a:defRPr sz="1600" kern="1200">
        <a:solidFill>
          <a:schemeClr val="tx1"/>
        </a:solidFill>
        <a:latin typeface="Arial" charset="0"/>
        <a:ea typeface="+mn-ea"/>
        <a:cs typeface="+mn-cs"/>
      </a:defRPr>
    </a:lvl5pPr>
    <a:lvl6pPr marL="2332406" algn="l" defTabSz="932962" rtl="0" eaLnBrk="1" latinLnBrk="0" hangingPunct="1">
      <a:defRPr sz="1600" kern="1200">
        <a:solidFill>
          <a:schemeClr val="tx1"/>
        </a:solidFill>
        <a:latin typeface="Arial" charset="0"/>
        <a:ea typeface="+mn-ea"/>
        <a:cs typeface="+mn-cs"/>
      </a:defRPr>
    </a:lvl6pPr>
    <a:lvl7pPr marL="2798887" algn="l" defTabSz="932962" rtl="0" eaLnBrk="1" latinLnBrk="0" hangingPunct="1">
      <a:defRPr sz="1600" kern="1200">
        <a:solidFill>
          <a:schemeClr val="tx1"/>
        </a:solidFill>
        <a:latin typeface="Arial" charset="0"/>
        <a:ea typeface="+mn-ea"/>
        <a:cs typeface="+mn-cs"/>
      </a:defRPr>
    </a:lvl7pPr>
    <a:lvl8pPr marL="3265368" algn="l" defTabSz="932962" rtl="0" eaLnBrk="1" latinLnBrk="0" hangingPunct="1">
      <a:defRPr sz="1600" kern="1200">
        <a:solidFill>
          <a:schemeClr val="tx1"/>
        </a:solidFill>
        <a:latin typeface="Arial" charset="0"/>
        <a:ea typeface="+mn-ea"/>
        <a:cs typeface="+mn-cs"/>
      </a:defRPr>
    </a:lvl8pPr>
    <a:lvl9pPr marL="3731849" algn="l" defTabSz="932962"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pos="384" userDrawn="1">
          <p15:clr>
            <a:srgbClr val="A4A3A4"/>
          </p15:clr>
        </p15:guide>
        <p15:guide id="2" orient="horz" pos="2112" userDrawn="1">
          <p15:clr>
            <a:srgbClr val="A4A3A4"/>
          </p15:clr>
        </p15:guide>
        <p15:guide id="3" orient="horz" pos="3498" userDrawn="1">
          <p15:clr>
            <a:srgbClr val="A4A3A4"/>
          </p15:clr>
        </p15:guide>
      </p15:sldGuideLst>
    </p:ext>
    <p:ext uri="{2D200454-40CA-4A62-9FC3-DE9A4176ACB9}">
      <p15:notesGuideLst xmlns:p15="http://schemas.microsoft.com/office/powerpoint/2012/main">
        <p15:guide id="1" orient="horz" pos="3132" userDrawn="1">
          <p15:clr>
            <a:srgbClr val="A4A3A4"/>
          </p15:clr>
        </p15:guide>
        <p15:guide id="2" pos="214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EB29"/>
    <a:srgbClr val="000000"/>
    <a:srgbClr val="FFFFFF"/>
    <a:srgbClr val="0065CC"/>
    <a:srgbClr val="808080"/>
    <a:srgbClr val="91AFFF"/>
    <a:srgbClr val="00296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695" autoAdjust="0"/>
    <p:restoredTop sz="94644" autoAdjust="0"/>
  </p:normalViewPr>
  <p:slideViewPr>
    <p:cSldViewPr snapToGrid="0">
      <p:cViewPr varScale="1">
        <p:scale>
          <a:sx n="67" d="100"/>
          <a:sy n="67" d="100"/>
        </p:scale>
        <p:origin x="1000" y="48"/>
      </p:cViewPr>
      <p:guideLst>
        <p:guide pos="384"/>
        <p:guide orient="horz" pos="2112"/>
        <p:guide orient="horz" pos="349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90" d="100"/>
          <a:sy n="90" d="100"/>
        </p:scale>
        <p:origin x="3726" y="108"/>
      </p:cViewPr>
      <p:guideLst>
        <p:guide orient="horz" pos="3132"/>
        <p:guide pos="214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1.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0"/>
          <c:tx>
            <c:strRef>
              <c:f>Sheet1!$B$1</c:f>
              <c:strCache>
                <c:ptCount val="1"/>
                <c:pt idx="0">
                  <c:v>Demurrage Cost ($'000)
Open </c:v>
                </c:pt>
              </c:strCache>
            </c:strRef>
          </c:tx>
          <c:spPr>
            <a:solidFill>
              <a:schemeClr val="accent1"/>
            </a:solidFill>
            <a:ln w="12700">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2016</c:v>
                </c:pt>
                <c:pt idx="1">
                  <c:v>2017</c:v>
                </c:pt>
                <c:pt idx="2">
                  <c:v>2018</c:v>
                </c:pt>
                <c:pt idx="3">
                  <c:v>2019</c:v>
                </c:pt>
                <c:pt idx="4">
                  <c:v>2020</c:v>
                </c:pt>
              </c:numCache>
            </c:numRef>
          </c:cat>
          <c:val>
            <c:numRef>
              <c:f>Sheet1!$B$2:$B$6</c:f>
              <c:numCache>
                <c:formatCode>#,##0_);\(#,##0\)</c:formatCode>
                <c:ptCount val="5"/>
                <c:pt idx="0">
                  <c:v>1646.0550000000001</c:v>
                </c:pt>
                <c:pt idx="1">
                  <c:v>1933.231</c:v>
                </c:pt>
                <c:pt idx="2">
                  <c:v>2712.92</c:v>
                </c:pt>
                <c:pt idx="3">
                  <c:v>2880.3240000000001</c:v>
                </c:pt>
                <c:pt idx="4">
                  <c:v>1107.152</c:v>
                </c:pt>
              </c:numCache>
            </c:numRef>
          </c:val>
          <c:extLst>
            <c:ext xmlns:c16="http://schemas.microsoft.com/office/drawing/2014/chart" uri="{C3380CC4-5D6E-409C-BE32-E72D297353CC}">
              <c16:uniqueId val="{00000000-F94F-4A75-928F-0875CB8D2A42}"/>
            </c:ext>
          </c:extLst>
        </c:ser>
        <c:ser>
          <c:idx val="1"/>
          <c:order val="1"/>
          <c:tx>
            <c:strRef>
              <c:f>Sheet1!$C$1</c:f>
              <c:strCache>
                <c:ptCount val="1"/>
                <c:pt idx="0">
                  <c:v>Demurrage Cost ($'000)
Closed</c:v>
                </c:pt>
              </c:strCache>
            </c:strRef>
          </c:tx>
          <c:spPr>
            <a:solidFill>
              <a:srgbClr val="FFFF00"/>
            </a:solidFill>
            <a:ln w="12700">
              <a:solidFill>
                <a:sysClr val="windowText" lastClr="000000"/>
              </a:solidFill>
            </a:ln>
            <a:effectLst/>
          </c:spPr>
          <c:invertIfNegative val="0"/>
          <c:dLbls>
            <c:dLbl>
              <c:idx val="4"/>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94F-4A75-928F-0875CB8D2A42}"/>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2016</c:v>
                </c:pt>
                <c:pt idx="1">
                  <c:v>2017</c:v>
                </c:pt>
                <c:pt idx="2">
                  <c:v>2018</c:v>
                </c:pt>
                <c:pt idx="3">
                  <c:v>2019</c:v>
                </c:pt>
                <c:pt idx="4">
                  <c:v>2020</c:v>
                </c:pt>
              </c:numCache>
            </c:numRef>
          </c:cat>
          <c:val>
            <c:numRef>
              <c:f>Sheet1!$C$2:$C$6</c:f>
              <c:numCache>
                <c:formatCode>#,##0_);\(#,##0\)</c:formatCode>
                <c:ptCount val="5"/>
                <c:pt idx="0">
                  <c:v>0</c:v>
                </c:pt>
                <c:pt idx="1">
                  <c:v>0</c:v>
                </c:pt>
                <c:pt idx="2">
                  <c:v>0</c:v>
                </c:pt>
                <c:pt idx="3">
                  <c:v>0</c:v>
                </c:pt>
                <c:pt idx="4">
                  <c:v>289.35000000000002</c:v>
                </c:pt>
              </c:numCache>
            </c:numRef>
          </c:val>
          <c:extLst>
            <c:ext xmlns:c16="http://schemas.microsoft.com/office/drawing/2014/chart" uri="{C3380CC4-5D6E-409C-BE32-E72D297353CC}">
              <c16:uniqueId val="{00000002-F94F-4A75-928F-0875CB8D2A42}"/>
            </c:ext>
          </c:extLst>
        </c:ser>
        <c:dLbls>
          <c:showLegendKey val="0"/>
          <c:showVal val="0"/>
          <c:showCatName val="0"/>
          <c:showSerName val="0"/>
          <c:showPercent val="0"/>
          <c:showBubbleSize val="0"/>
        </c:dLbls>
        <c:gapWidth val="150"/>
        <c:overlap val="100"/>
        <c:axId val="440172136"/>
        <c:axId val="440178696"/>
      </c:barChart>
      <c:catAx>
        <c:axId val="440172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40178696"/>
        <c:crosses val="autoZero"/>
        <c:auto val="1"/>
        <c:lblAlgn val="ctr"/>
        <c:lblOffset val="100"/>
        <c:noMultiLvlLbl val="0"/>
      </c:catAx>
      <c:valAx>
        <c:axId val="440178696"/>
        <c:scaling>
          <c:orientation val="minMax"/>
        </c:scaling>
        <c:delete val="1"/>
        <c:axPos val="l"/>
        <c:numFmt formatCode="#,##0_);\(#,##0\)" sourceLinked="1"/>
        <c:majorTickMark val="none"/>
        <c:minorTickMark val="none"/>
        <c:tickLblPos val="nextTo"/>
        <c:crossAx val="440172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1562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idx="2"/>
          </p:nvPr>
        </p:nvSpPr>
        <p:spPr bwMode="auto">
          <a:xfrm>
            <a:off x="414338" y="1125538"/>
            <a:ext cx="5991225" cy="3370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p:cNvSpPr>
            <a:spLocks noGrp="1" noChangeArrowheads="1"/>
          </p:cNvSpPr>
          <p:nvPr>
            <p:ph type="body" sz="quarter" idx="3"/>
          </p:nvPr>
        </p:nvSpPr>
        <p:spPr bwMode="auto">
          <a:xfrm>
            <a:off x="395747" y="4773682"/>
            <a:ext cx="6026886" cy="1239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7" name="Rectangle 7"/>
          <p:cNvSpPr>
            <a:spLocks noGrp="1" noChangeArrowheads="1"/>
          </p:cNvSpPr>
          <p:nvPr>
            <p:ph type="sldNum" sz="quarter" idx="5"/>
          </p:nvPr>
        </p:nvSpPr>
        <p:spPr bwMode="auto">
          <a:xfrm>
            <a:off x="6231063" y="9561570"/>
            <a:ext cx="191570" cy="184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defRPr sz="1200"/>
            </a:lvl1pPr>
          </a:lstStyle>
          <a:p>
            <a:pPr>
              <a:defRPr/>
            </a:pPr>
            <a:fld id="{3C3A632B-FBDE-46D4-BF6F-6D14421E6342}" type="slidenum">
              <a:rPr lang="en-US"/>
              <a:pPr>
                <a:defRPr/>
              </a:pPr>
              <a:t>‹#›</a:t>
            </a:fld>
            <a:endParaRPr lang="en-US" dirty="0"/>
          </a:p>
        </p:txBody>
      </p:sp>
      <p:sp>
        <p:nvSpPr>
          <p:cNvPr id="5128" name="doc id"/>
          <p:cNvSpPr>
            <a:spLocks noGrp="1" noChangeArrowheads="1"/>
          </p:cNvSpPr>
          <p:nvPr>
            <p:ph type="ftr" sz="quarter" idx="4"/>
          </p:nvPr>
        </p:nvSpPr>
        <p:spPr bwMode="auto">
          <a:xfrm>
            <a:off x="6422567" y="110661"/>
            <a:ext cx="66" cy="12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defRPr sz="800"/>
            </a:lvl1pPr>
          </a:lstStyle>
          <a:p>
            <a:pPr>
              <a:defRPr/>
            </a:pPr>
            <a:endParaRPr lang="en-US" dirty="0"/>
          </a:p>
        </p:txBody>
      </p:sp>
    </p:spTree>
    <p:extLst>
      <p:ext uri="{BB962C8B-B14F-4D97-AF65-F5344CB8AC3E}">
        <p14:creationId xmlns:p14="http://schemas.microsoft.com/office/powerpoint/2010/main" val="3303025599"/>
      </p:ext>
    </p:extLst>
  </p:cSld>
  <p:clrMap bg1="lt1" tx1="dk1" bg2="lt2" tx2="dk2" accent1="accent1" accent2="accent2" accent3="accent3" accent4="accent4" accent5="accent5" accent6="accent6" hlink="hlink" folHlink="folHlink"/>
  <p:notesStyle>
    <a:lvl1pPr algn="l" defTabSz="913526" rtl="0" eaLnBrk="0" fontAlgn="base" hangingPunct="0">
      <a:spcBef>
        <a:spcPct val="0"/>
      </a:spcBef>
      <a:spcAft>
        <a:spcPct val="0"/>
      </a:spcAft>
      <a:buClr>
        <a:schemeClr val="tx2"/>
      </a:buClr>
      <a:defRPr sz="1600" kern="1200">
        <a:solidFill>
          <a:schemeClr val="tx1"/>
        </a:solidFill>
        <a:latin typeface="Arial" charset="0"/>
        <a:ea typeface="+mn-ea"/>
        <a:cs typeface="+mn-cs"/>
      </a:defRPr>
    </a:lvl1pPr>
    <a:lvl2pPr marL="119860" indent="-118241" algn="l" defTabSz="913526"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2pPr>
    <a:lvl3pPr marL="306129" indent="-184649" algn="l" defTabSz="913526"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3pPr>
    <a:lvl4pPr marL="435707" indent="-127959" algn="l" defTabSz="913526" rtl="0" eaLnBrk="0" fontAlgn="base" hangingPunct="0">
      <a:spcBef>
        <a:spcPct val="0"/>
      </a:spcBef>
      <a:spcAft>
        <a:spcPct val="0"/>
      </a:spcAft>
      <a:buClr>
        <a:schemeClr val="tx2"/>
      </a:buClr>
      <a:buFont typeface="Arial" charset="0"/>
      <a:buChar char="▫"/>
      <a:defRPr sz="1600" kern="1200">
        <a:solidFill>
          <a:schemeClr val="tx1"/>
        </a:solidFill>
        <a:latin typeface="Arial" charset="0"/>
        <a:ea typeface="+mn-ea"/>
        <a:cs typeface="+mn-cs"/>
      </a:defRPr>
    </a:lvl4pPr>
    <a:lvl5pPr marL="553946" indent="-116620" algn="l" defTabSz="913526" rtl="0" eaLnBrk="0" fontAlgn="base" hangingPunct="0">
      <a:spcBef>
        <a:spcPct val="0"/>
      </a:spcBef>
      <a:spcAft>
        <a:spcPct val="0"/>
      </a:spcAft>
      <a:buClr>
        <a:schemeClr val="tx2"/>
      </a:buClr>
      <a:buSzPct val="89000"/>
      <a:buFont typeface="Arial" charset="0"/>
      <a:buChar char="-"/>
      <a:defRPr sz="1600" kern="1200">
        <a:solidFill>
          <a:schemeClr val="tx1"/>
        </a:solidFill>
        <a:latin typeface="Arial" charset="0"/>
        <a:ea typeface="+mn-ea"/>
        <a:cs typeface="+mn-cs"/>
      </a:defRPr>
    </a:lvl5pPr>
    <a:lvl6pPr marL="2332406" algn="l" defTabSz="932962" rtl="0" eaLnBrk="1" latinLnBrk="0" hangingPunct="1">
      <a:defRPr sz="1200" kern="1200">
        <a:solidFill>
          <a:schemeClr val="tx1"/>
        </a:solidFill>
        <a:latin typeface="+mn-lt"/>
        <a:ea typeface="+mn-ea"/>
        <a:cs typeface="+mn-cs"/>
      </a:defRPr>
    </a:lvl6pPr>
    <a:lvl7pPr marL="2798887" algn="l" defTabSz="932962" rtl="0" eaLnBrk="1" latinLnBrk="0" hangingPunct="1">
      <a:defRPr sz="1200" kern="1200">
        <a:solidFill>
          <a:schemeClr val="tx1"/>
        </a:solidFill>
        <a:latin typeface="+mn-lt"/>
        <a:ea typeface="+mn-ea"/>
        <a:cs typeface="+mn-cs"/>
      </a:defRPr>
    </a:lvl7pPr>
    <a:lvl8pPr marL="3265368" algn="l" defTabSz="932962" rtl="0" eaLnBrk="1" latinLnBrk="0" hangingPunct="1">
      <a:defRPr sz="1200" kern="1200">
        <a:solidFill>
          <a:schemeClr val="tx1"/>
        </a:solidFill>
        <a:latin typeface="+mn-lt"/>
        <a:ea typeface="+mn-ea"/>
        <a:cs typeface="+mn-cs"/>
      </a:defRPr>
    </a:lvl8pPr>
    <a:lvl9pPr marL="3731849" algn="l" defTabSz="93296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g num"/>
          <p:cNvSpPr>
            <a:spLocks noGrp="1" noChangeArrowheads="1"/>
          </p:cNvSpPr>
          <p:nvPr>
            <p:ph type="sldNum" sz="quarter" idx="5"/>
          </p:nvPr>
        </p:nvSpPr>
        <p:spPr>
          <a:xfrm>
            <a:off x="5505553" y="9407650"/>
            <a:ext cx="158827" cy="369332"/>
          </a:xfrm>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BA328F3-BF94-4B98-A5D6-6221A58CA9F6}" type="slidenum">
              <a:rPr kumimoji="0" lang="en-US" sz="1200" b="0" i="0" u="none" strike="noStrike" kern="1200" cap="none" spc="0" normalizeH="0" baseline="0" noProof="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0</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5" name="doc id"/>
          <p:cNvSpPr>
            <a:spLocks noGrp="1" noChangeArrowheads="1"/>
          </p:cNvSpPr>
          <p:nvPr>
            <p:ph type="ftr" sz="quarter" idx="4"/>
          </p:nvPr>
        </p:nvSpPr>
        <p:spPr>
          <a:xfrm>
            <a:off x="2946949" y="111850"/>
            <a:ext cx="2720296" cy="123111"/>
          </a:xfrm>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charset="0"/>
                <a:ea typeface="+mn-ea"/>
                <a:cs typeface="+mn-cs"/>
              </a:rPr>
              <a:t>BVA-041302-364-20080625-GE1-v6(DTM_13_2008-06-11)</a:t>
            </a:r>
          </a:p>
        </p:txBody>
      </p:sp>
      <p:sp>
        <p:nvSpPr>
          <p:cNvPr id="1744898" name="Rectangle 2"/>
          <p:cNvSpPr>
            <a:spLocks noGrp="1" noRot="1" noChangeAspect="1" noChangeArrowheads="1" noTextEdit="1"/>
          </p:cNvSpPr>
          <p:nvPr>
            <p:ph type="sldImg"/>
          </p:nvPr>
        </p:nvSpPr>
        <p:spPr>
          <a:xfrm>
            <a:off x="-280988" y="747713"/>
            <a:ext cx="6646863" cy="3740150"/>
          </a:xfrm>
          <a:ln/>
        </p:spPr>
      </p:sp>
      <p:sp>
        <p:nvSpPr>
          <p:cNvPr id="1744899" name="Rectangle 3"/>
          <p:cNvSpPr>
            <a:spLocks noGrp="1" noChangeArrowheads="1"/>
          </p:cNvSpPr>
          <p:nvPr>
            <p:ph type="body" idx="1"/>
          </p:nvPr>
        </p:nvSpPr>
        <p:spPr>
          <a:xfrm>
            <a:off x="610962" y="4735581"/>
            <a:ext cx="4864937" cy="255060"/>
          </a:xfrm>
        </p:spPr>
        <p:txBody>
          <a:bodyPr/>
          <a:lstStyle/>
          <a:p>
            <a:endParaRPr lang="en-US" dirty="0"/>
          </a:p>
        </p:txBody>
      </p:sp>
    </p:spTree>
    <p:extLst>
      <p:ext uri="{BB962C8B-B14F-4D97-AF65-F5344CB8AC3E}">
        <p14:creationId xmlns:p14="http://schemas.microsoft.com/office/powerpoint/2010/main" val="2253632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24456" y="5139339"/>
            <a:ext cx="5518958" cy="246094"/>
          </a:xfrm>
        </p:spPr>
        <p:txBody>
          <a:bodyPr/>
          <a:lstStyle/>
          <a:p>
            <a:endParaRPr lang="en-US"/>
          </a:p>
        </p:txBody>
      </p:sp>
      <p:sp>
        <p:nvSpPr>
          <p:cNvPr id="4" name="Slide Number Placeholder 3"/>
          <p:cNvSpPr>
            <a:spLocks noGrp="1"/>
          </p:cNvSpPr>
          <p:nvPr>
            <p:ph type="sldNum" sz="quarter" idx="10"/>
          </p:nvPr>
        </p:nvSpPr>
        <p:spPr>
          <a:xfrm>
            <a:off x="6385024" y="8869447"/>
            <a:ext cx="172317" cy="184571"/>
          </a:xfrm>
        </p:spPr>
        <p:txBody>
          <a:bodyPr/>
          <a:lstStyle/>
          <a:p>
            <a:pPr>
              <a:defRPr/>
            </a:pPr>
            <a:fld id="{3C3A632B-FBDE-46D4-BF6F-6D14421E6342}" type="slidenum">
              <a:rPr lang="en-US" smtClean="0"/>
              <a:pPr>
                <a:defRPr/>
              </a:pPr>
              <a:t>1</a:t>
            </a:fld>
            <a:endParaRPr lang="en-US" dirty="0"/>
          </a:p>
        </p:txBody>
      </p:sp>
    </p:spTree>
    <p:extLst>
      <p:ext uri="{BB962C8B-B14F-4D97-AF65-F5344CB8AC3E}">
        <p14:creationId xmlns:p14="http://schemas.microsoft.com/office/powerpoint/2010/main" val="3553495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24456" y="5139339"/>
            <a:ext cx="5518958" cy="246094"/>
          </a:xfrm>
        </p:spPr>
        <p:txBody>
          <a:bodyPr/>
          <a:lstStyle/>
          <a:p>
            <a:endParaRPr lang="en-US"/>
          </a:p>
        </p:txBody>
      </p:sp>
      <p:sp>
        <p:nvSpPr>
          <p:cNvPr id="4" name="Slide Number Placeholder 3"/>
          <p:cNvSpPr>
            <a:spLocks noGrp="1"/>
          </p:cNvSpPr>
          <p:nvPr>
            <p:ph type="sldNum" sz="quarter" idx="10"/>
          </p:nvPr>
        </p:nvSpPr>
        <p:spPr>
          <a:xfrm>
            <a:off x="6385024" y="8869447"/>
            <a:ext cx="172317" cy="184571"/>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C3A632B-FBDE-46D4-BF6F-6D14421E6342}"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4707930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8.xml"/><Relationship Id="rId1" Type="http://schemas.openxmlformats.org/officeDocument/2006/relationships/vmlDrawing" Target="../drawings/vmlDrawing5.v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6.vml"/><Relationship Id="rId5" Type="http://schemas.openxmlformats.org/officeDocument/2006/relationships/image" Target="../media/image4.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440914619"/>
              </p:ex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106266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211667" cy="158750"/>
                      </a:xfrm>
                      <a:prstGeom prst="rect">
                        <a:avLst/>
                      </a:prstGeom>
                    </p:spPr>
                  </p:pic>
                </p:oleObj>
              </mc:Fallback>
            </mc:AlternateContent>
          </a:graphicData>
        </a:graphic>
      </p:graphicFrame>
      <p:sp>
        <p:nvSpPr>
          <p:cNvPr id="16" name="Rectangle 15"/>
          <p:cNvSpPr/>
          <p:nvPr userDrawn="1"/>
        </p:nvSpPr>
        <p:spPr bwMode="auto">
          <a:xfrm>
            <a:off x="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7" name="Rectangle 16" descr="&lt;Shell Yellow Bar&gt;" title="&lt;Shell Yellow Bar&gt;"/>
          <p:cNvSpPr/>
          <p:nvPr userDrawn="1"/>
        </p:nvSpPr>
        <p:spPr bwMode="auto">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8" name="Picture 17" descr="PECTEN.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127000" y="645968"/>
            <a:ext cx="1524000" cy="1524000"/>
          </a:xfrm>
          <a:prstGeom prst="rect">
            <a:avLst/>
          </a:prstGeom>
        </p:spPr>
      </p:pic>
      <p:sp>
        <p:nvSpPr>
          <p:cNvPr id="9" name="Document type" hidden="1"/>
          <p:cNvSpPr txBox="1">
            <a:spLocks noChangeArrowheads="1"/>
          </p:cNvSpPr>
          <p:nvPr/>
        </p:nvSpPr>
        <p:spPr bwMode="auto">
          <a:xfrm>
            <a:off x="1778011" y="3765268"/>
            <a:ext cx="6694609" cy="2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baseline="0" noProof="0" dirty="0">
                <a:solidFill>
                  <a:schemeClr val="accent6"/>
                </a:solidFill>
                <a:latin typeface="+mn-lt"/>
              </a:rPr>
              <a:t>Document type | </a:t>
            </a:r>
            <a:r>
              <a:rPr lang="en-US" sz="1400" kern="1200" baseline="0" noProof="0" dirty="0">
                <a:solidFill>
                  <a:schemeClr val="accent6"/>
                </a:solidFill>
                <a:latin typeface="+mn-lt"/>
                <a:ea typeface="+mn-ea"/>
                <a:cs typeface="+mn-cs"/>
              </a:rPr>
              <a:t>Date</a:t>
            </a:r>
            <a:endParaRPr lang="en-US" sz="1400" baseline="0" noProof="0" dirty="0">
              <a:solidFill>
                <a:schemeClr val="accent6"/>
              </a:solidFill>
              <a:latin typeface="+mn-lt"/>
            </a:endParaRPr>
          </a:p>
        </p:txBody>
      </p:sp>
      <p:sp>
        <p:nvSpPr>
          <p:cNvPr id="13314" name="Rectangle 1026"/>
          <p:cNvSpPr>
            <a:spLocks noGrp="1" noChangeArrowheads="1"/>
          </p:cNvSpPr>
          <p:nvPr>
            <p:ph type="ctrTitle"/>
          </p:nvPr>
        </p:nvSpPr>
        <p:spPr bwMode="auto">
          <a:xfrm>
            <a:off x="1778011" y="1161746"/>
            <a:ext cx="6694609" cy="492443"/>
          </a:xfrm>
          <a:prstGeom prst="rect">
            <a:avLst/>
          </a:prstGeom>
        </p:spPr>
        <p:txBody>
          <a:bodyPr wrap="square">
            <a:spAutoFit/>
          </a:bodyPr>
          <a:lstStyle>
            <a:lvl1pPr algn="l">
              <a:defRPr sz="3200" b="0" cap="none"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778011" y="2602007"/>
            <a:ext cx="6694609" cy="215444"/>
          </a:xfrm>
        </p:spPr>
        <p:txBody>
          <a:bodyPr>
            <a:spAutoFit/>
          </a:bodyPr>
          <a:lstStyle>
            <a:lvl1pPr algn="l">
              <a:defRPr sz="1400" cap="all" baseline="0">
                <a:solidFill>
                  <a:schemeClr val="accent6"/>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1106135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chemeClr val="accent6"/>
              </a:solidFill>
              <a:latin typeface="+mn-lt"/>
              <a:ea typeface="+mn-ea"/>
            </a:endParaRPr>
          </a:p>
        </p:txBody>
      </p:sp>
    </p:spTree>
    <p:extLst>
      <p:ext uri="{BB962C8B-B14F-4D97-AF65-F5344CB8AC3E}">
        <p14:creationId xmlns:p14="http://schemas.microsoft.com/office/powerpoint/2010/main" val="78031976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5884275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94291"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1806393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110356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211667" cy="158750"/>
                      </a:xfrm>
                      <a:prstGeom prst="rect">
                        <a:avLst/>
                      </a:prstGeom>
                    </p:spPr>
                  </p:pic>
                </p:oleObj>
              </mc:Fallback>
            </mc:AlternateContent>
          </a:graphicData>
        </a:graphic>
      </p:graphicFrame>
      <p:sp>
        <p:nvSpPr>
          <p:cNvPr id="16" name="Rectangle 15"/>
          <p:cNvSpPr/>
          <p:nvPr userDrawn="1"/>
        </p:nvSpPr>
        <p:spPr bwMode="auto">
          <a:xfrm>
            <a:off x="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rgbClr val="FFFFFF"/>
              </a:solidFill>
            </a:endParaRPr>
          </a:p>
        </p:txBody>
      </p:sp>
      <p:sp>
        <p:nvSpPr>
          <p:cNvPr id="17" name="Rectangle 16" descr="&lt;Shell Yellow Bar&gt;" title="&lt;Shell Yellow Bar&gt;"/>
          <p:cNvSpPr/>
          <p:nvPr userDrawn="1"/>
        </p:nvSpPr>
        <p:spPr bwMode="auto">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rgbClr val="595959"/>
              </a:solidFill>
            </a:endParaRPr>
          </a:p>
        </p:txBody>
      </p:sp>
      <p:pic>
        <p:nvPicPr>
          <p:cNvPr id="18" name="Picture 17" descr="PECTEN.png"/>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auto">
          <a:xfrm>
            <a:off x="127000" y="645968"/>
            <a:ext cx="1524000" cy="1524000"/>
          </a:xfrm>
          <a:prstGeom prst="rect">
            <a:avLst/>
          </a:prstGeom>
        </p:spPr>
      </p:pic>
      <p:sp>
        <p:nvSpPr>
          <p:cNvPr id="4" name="Working Draft Text" hidden="1"/>
          <p:cNvSpPr txBox="1">
            <a:spLocks noChangeArrowheads="1"/>
          </p:cNvSpPr>
          <p:nvPr/>
        </p:nvSpPr>
        <p:spPr bwMode="auto">
          <a:xfrm>
            <a:off x="1778011" y="231414"/>
            <a:ext cx="91691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b="1" dirty="0">
                <a:solidFill>
                  <a:srgbClr val="808080"/>
                </a:solidFill>
                <a:latin typeface="Futura Medium"/>
                <a:ea typeface="Arial Unicode MS" pitchFamily="34" charset="-128"/>
                <a:cs typeface="Arial Unicode MS" pitchFamily="34" charset="-128"/>
              </a:rPr>
              <a:t>WORKING DRAFT</a:t>
            </a:r>
          </a:p>
        </p:txBody>
      </p:sp>
      <p:sp>
        <p:nvSpPr>
          <p:cNvPr id="6" name="Working Draft" hidden="1"/>
          <p:cNvSpPr txBox="1">
            <a:spLocks noChangeArrowheads="1"/>
          </p:cNvSpPr>
          <p:nvPr/>
        </p:nvSpPr>
        <p:spPr bwMode="auto">
          <a:xfrm>
            <a:off x="1778011" y="390960"/>
            <a:ext cx="2832507"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GB" sz="900">
                <a:solidFill>
                  <a:srgbClr val="808080"/>
                </a:solidFill>
                <a:latin typeface="Futura Medium"/>
                <a:ea typeface="Arial Unicode MS" pitchFamily="34" charset="-128"/>
                <a:cs typeface="Arial Unicode MS" pitchFamily="34" charset="-128"/>
              </a:rPr>
              <a:t>Last Modified 03/06/2020 10:15 GMT Standard Time</a:t>
            </a:r>
            <a:endParaRPr lang="en-US" sz="900" dirty="0">
              <a:solidFill>
                <a:srgbClr val="808080"/>
              </a:solidFill>
              <a:latin typeface="Futura Medium"/>
              <a:ea typeface="Arial Unicode MS" pitchFamily="34" charset="-128"/>
              <a:cs typeface="Arial Unicode MS" pitchFamily="34" charset="-128"/>
            </a:endParaRPr>
          </a:p>
        </p:txBody>
      </p:sp>
      <p:sp>
        <p:nvSpPr>
          <p:cNvPr id="7" name="Printed" hidden="1"/>
          <p:cNvSpPr txBox="1">
            <a:spLocks noChangeArrowheads="1"/>
          </p:cNvSpPr>
          <p:nvPr/>
        </p:nvSpPr>
        <p:spPr bwMode="auto">
          <a:xfrm>
            <a:off x="1778011" y="550505"/>
            <a:ext cx="2386872"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GB" sz="900">
                <a:solidFill>
                  <a:srgbClr val="808080"/>
                </a:solidFill>
                <a:latin typeface="Futura Medium"/>
                <a:ea typeface="Arial Unicode MS" pitchFamily="34" charset="-128"/>
                <a:cs typeface="Arial Unicode MS" pitchFamily="34" charset="-128"/>
              </a:rPr>
              <a:t>Printed 02/06/2017 13:51 GMT Standard Time</a:t>
            </a:r>
            <a:endParaRPr lang="en-US" sz="900" dirty="0">
              <a:solidFill>
                <a:srgbClr val="808080"/>
              </a:solidFill>
              <a:latin typeface="Futura Medium"/>
              <a:ea typeface="Arial Unicode MS" pitchFamily="34" charset="-128"/>
              <a:cs typeface="Arial Unicode MS" pitchFamily="34" charset="-128"/>
            </a:endParaRPr>
          </a:p>
        </p:txBody>
      </p:sp>
      <p:sp>
        <p:nvSpPr>
          <p:cNvPr id="9" name="Document type" hidden="1"/>
          <p:cNvSpPr txBox="1">
            <a:spLocks noChangeArrowheads="1"/>
          </p:cNvSpPr>
          <p:nvPr/>
        </p:nvSpPr>
        <p:spPr bwMode="auto">
          <a:xfrm>
            <a:off x="1778011" y="3765268"/>
            <a:ext cx="6694609" cy="2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dirty="0">
                <a:solidFill>
                  <a:srgbClr val="808080"/>
                </a:solidFill>
                <a:latin typeface="Futura Medium"/>
              </a:rPr>
              <a:t>Document type | Date</a:t>
            </a:r>
          </a:p>
        </p:txBody>
      </p:sp>
      <p:sp>
        <p:nvSpPr>
          <p:cNvPr id="13314" name="Rectangle 1026"/>
          <p:cNvSpPr>
            <a:spLocks noGrp="1" noChangeArrowheads="1"/>
          </p:cNvSpPr>
          <p:nvPr>
            <p:ph type="ctrTitle"/>
          </p:nvPr>
        </p:nvSpPr>
        <p:spPr bwMode="auto">
          <a:xfrm>
            <a:off x="1778011" y="1161746"/>
            <a:ext cx="6694609" cy="492443"/>
          </a:xfrm>
          <a:prstGeom prst="rect">
            <a:avLst/>
          </a:prstGeom>
        </p:spPr>
        <p:txBody>
          <a:bodyPr wrap="square">
            <a:spAutoFit/>
          </a:bodyPr>
          <a:lstStyle>
            <a:lvl1pPr algn="l">
              <a:defRPr sz="3200" b="0" cap="none"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778011" y="2602007"/>
            <a:ext cx="6694609" cy="215444"/>
          </a:xfrm>
        </p:spPr>
        <p:txBody>
          <a:bodyPr>
            <a:spAutoFit/>
          </a:bodyPr>
          <a:lstStyle>
            <a:lvl1pPr algn="l">
              <a:defRPr sz="1400" cap="all" baseline="0">
                <a:solidFill>
                  <a:schemeClr val="accent6"/>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1106135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dirty="0">
              <a:solidFill>
                <a:srgbClr val="808080"/>
              </a:solidFill>
              <a:latin typeface="Futura Medium"/>
            </a:endParaRPr>
          </a:p>
        </p:txBody>
      </p:sp>
    </p:spTree>
    <p:extLst>
      <p:ext uri="{BB962C8B-B14F-4D97-AF65-F5344CB8AC3E}">
        <p14:creationId xmlns:p14="http://schemas.microsoft.com/office/powerpoint/2010/main" val="100440154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04459"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3965276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image" Target="../media/image1.emf"/><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vmlDrawing" Target="../drawings/vmlDrawing1.v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tags" Target="../tags/tag34.xml"/><Relationship Id="rId3" Type="http://schemas.openxmlformats.org/officeDocument/2006/relationships/theme" Target="../theme/theme2.xml"/><Relationship Id="rId21" Type="http://schemas.openxmlformats.org/officeDocument/2006/relationships/tags" Target="../tags/tag37.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tags" Target="../tags/tag33.xml"/><Relationship Id="rId2" Type="http://schemas.openxmlformats.org/officeDocument/2006/relationships/slideLayout" Target="../slideLayouts/slideLayout4.xml"/><Relationship Id="rId16" Type="http://schemas.openxmlformats.org/officeDocument/2006/relationships/tags" Target="../tags/tag32.xml"/><Relationship Id="rId20" Type="http://schemas.openxmlformats.org/officeDocument/2006/relationships/tags" Target="../tags/tag36.xml"/><Relationship Id="rId1" Type="http://schemas.openxmlformats.org/officeDocument/2006/relationships/slideLayout" Target="../slideLayouts/slideLayout3.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tags" Target="../tags/tag31.xml"/><Relationship Id="rId23" Type="http://schemas.openxmlformats.org/officeDocument/2006/relationships/image" Target="../media/image1.emf"/><Relationship Id="rId10" Type="http://schemas.openxmlformats.org/officeDocument/2006/relationships/tags" Target="../tags/tag26.xml"/><Relationship Id="rId19" Type="http://schemas.openxmlformats.org/officeDocument/2006/relationships/tags" Target="../tags/tag35.xml"/><Relationship Id="rId4" Type="http://schemas.openxmlformats.org/officeDocument/2006/relationships/vmlDrawing" Target="../drawings/vmlDrawing4.v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oleObject" Target="../embeddings/oleObject4.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5"/>
            </p:custDataLst>
            <p:extLst>
              <p:ext uri="{D42A27DB-BD31-4B8C-83A1-F6EECF244321}">
                <p14:modId xmlns:p14="http://schemas.microsoft.com/office/powerpoint/2010/main" val="2467109888"/>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1256909" name="think-cell Slide" r:id="rId22" imgW="270" imgH="270" progId="TCLayout.ActiveDocument.1">
                  <p:embed/>
                </p:oleObj>
              </mc:Choice>
              <mc:Fallback>
                <p:oleObj name="think-cell Slide" r:id="rId22" imgW="270" imgH="270" progId="TCLayout.ActiveDocument.1">
                  <p:embed/>
                  <p:pic>
                    <p:nvPicPr>
                      <p:cNvPr id="0" name=""/>
                      <p:cNvPicPr/>
                      <p:nvPr/>
                    </p:nvPicPr>
                    <p:blipFill>
                      <a:blip r:embed="rId23"/>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624749"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rgbClr val="000000"/>
              </a:solidFill>
              <a:latin typeface="+mn-lt"/>
              <a:ea typeface="+mn-ea"/>
            </a:endParaRPr>
          </a:p>
        </p:txBody>
      </p:sp>
      <p:sp>
        <p:nvSpPr>
          <p:cNvPr id="1036" name="Rectangle 286"/>
          <p:cNvSpPr>
            <a:spLocks noGrp="1" noChangeArrowheads="1"/>
          </p:cNvSpPr>
          <p:nvPr>
            <p:ph type="body" idx="1"/>
          </p:nvPr>
        </p:nvSpPr>
        <p:spPr bwMode="auto">
          <a:xfrm>
            <a:off x="3169489" y="2825007"/>
            <a:ext cx="5853024"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508011" y="623131"/>
            <a:ext cx="11188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508011" y="290022"/>
            <a:ext cx="6187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508011" y="993244"/>
            <a:ext cx="111886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3169489" y="2251617"/>
            <a:ext cx="5853024"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rgbClr val="808080"/>
                  </a:solidFill>
                  <a:latin typeface="+mn-lt"/>
                  <a:ea typeface="+mn-ea"/>
                </a:rPr>
                <a:t>Unit of measure</a:t>
              </a:r>
            </a:p>
          </p:txBody>
        </p:sp>
      </p:grpSp>
      <p:grpSp>
        <p:nvGrpSpPr>
          <p:cNvPr id="3" name="Slide Elements" hidden="1"/>
          <p:cNvGrpSpPr>
            <a:grpSpLocks/>
          </p:cNvGrpSpPr>
          <p:nvPr userDrawn="1"/>
        </p:nvGrpSpPr>
        <p:grpSpPr bwMode="auto">
          <a:xfrm>
            <a:off x="508011" y="6471314"/>
            <a:ext cx="11188689" cy="300884"/>
            <a:chOff x="172517" y="5852055"/>
            <a:chExt cx="8796540" cy="300884"/>
          </a:xfrm>
        </p:grpSpPr>
        <p:sp>
          <p:nvSpPr>
            <p:cNvPr id="64" name="4. Footnote"/>
            <p:cNvSpPr txBox="1">
              <a:spLocks noChangeArrowheads="1"/>
            </p:cNvSpPr>
            <p:nvPr/>
          </p:nvSpPr>
          <p:spPr bwMode="auto">
            <a:xfrm>
              <a:off x="172517" y="5852055"/>
              <a:ext cx="879654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8900" indent="-88900">
                <a:defRPr/>
              </a:pPr>
              <a:r>
                <a:rPr lang="en-US" sz="800" baseline="0" noProof="0" dirty="0">
                  <a:latin typeface="+mn-lt"/>
                </a:rPr>
                <a:t>1 Footnote</a:t>
              </a:r>
            </a:p>
          </p:txBody>
        </p:sp>
        <p:sp>
          <p:nvSpPr>
            <p:cNvPr id="65" name="5. Source"/>
            <p:cNvSpPr>
              <a:spLocks noChangeArrowheads="1"/>
            </p:cNvSpPr>
            <p:nvPr/>
          </p:nvSpPr>
          <p:spPr bwMode="auto">
            <a:xfrm>
              <a:off x="172517" y="6029828"/>
              <a:ext cx="82520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47663" indent="-347663" defTabSz="895350">
                <a:tabLst>
                  <a:tab pos="346075" algn="l"/>
                </a:tabLst>
              </a:pPr>
              <a:r>
                <a:rPr lang="en-US" sz="800" baseline="0" noProof="0" dirty="0">
                  <a:solidFill>
                    <a:schemeClr val="tx1"/>
                  </a:solidFill>
                  <a:latin typeface="+mn-lt"/>
                </a:rPr>
                <a:t>Source: Source</a:t>
              </a:r>
            </a:p>
          </p:txBody>
        </p:sp>
      </p:grpSp>
      <p:sp>
        <p:nvSpPr>
          <p:cNvPr id="66" name="Slide Number"/>
          <p:cNvSpPr txBox="1">
            <a:spLocks/>
          </p:cNvSpPr>
          <p:nvPr userDrawn="1"/>
        </p:nvSpPr>
        <p:spPr bwMode="auto">
          <a:xfrm>
            <a:off x="11566856" y="6649088"/>
            <a:ext cx="12984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pPr lvl="0" algn="r"/>
              <a:t>‹#›</a:t>
            </a:fld>
            <a:endParaRPr lang="en-US" sz="800" dirty="0"/>
          </a:p>
        </p:txBody>
      </p:sp>
      <p:sp>
        <p:nvSpPr>
          <p:cNvPr id="74" name="Rectangle 73" descr="&lt;Shell Yellow Bar&gt;" title="&lt;Shell Yellow Bar&gt;"/>
          <p:cNvSpPr/>
          <p:nvPr userDrawn="1"/>
        </p:nvSpPr>
        <p:spPr bwMode="auto">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nvGrpSpPr>
          <p:cNvPr id="93" name="LegendBoxes" hidden="1"/>
          <p:cNvGrpSpPr/>
          <p:nvPr userDrawn="1"/>
        </p:nvGrpSpPr>
        <p:grpSpPr bwMode="auto">
          <a:xfrm>
            <a:off x="10982638" y="674085"/>
            <a:ext cx="714062" cy="997467"/>
            <a:chOff x="7835905" y="279400"/>
            <a:chExt cx="714062" cy="997467"/>
          </a:xfrm>
        </p:grpSpPr>
        <p:sp>
          <p:nvSpPr>
            <p:cNvPr id="94"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5"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6"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7"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8" name="Legend1"/>
            <p:cNvSpPr>
              <a:spLocks noChangeArrowheads="1"/>
            </p:cNvSpPr>
            <p:nvPr/>
          </p:nvSpPr>
          <p:spPr bwMode="auto">
            <a:xfrm>
              <a:off x="8089905"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99" name="Legend2"/>
            <p:cNvSpPr>
              <a:spLocks noChangeArrowheads="1"/>
            </p:cNvSpPr>
            <p:nvPr/>
          </p:nvSpPr>
          <p:spPr bwMode="auto">
            <a:xfrm>
              <a:off x="8089905" y="54927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0" name="Legend3"/>
            <p:cNvSpPr>
              <a:spLocks noChangeArrowheads="1"/>
            </p:cNvSpPr>
            <p:nvPr/>
          </p:nvSpPr>
          <p:spPr bwMode="auto">
            <a:xfrm>
              <a:off x="8089905" y="820738"/>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1" name="Legend4"/>
            <p:cNvSpPr>
              <a:spLocks noChangeArrowheads="1"/>
            </p:cNvSpPr>
            <p:nvPr/>
          </p:nvSpPr>
          <p:spPr bwMode="auto">
            <a:xfrm>
              <a:off x="8089905" y="10922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2" name="LegendLines" hidden="1"/>
          <p:cNvGrpSpPr/>
          <p:nvPr userDrawn="1"/>
        </p:nvGrpSpPr>
        <p:grpSpPr bwMode="auto">
          <a:xfrm>
            <a:off x="10674663" y="674085"/>
            <a:ext cx="1022037" cy="730767"/>
            <a:chOff x="7540629" y="279400"/>
            <a:chExt cx="1022037" cy="730767"/>
          </a:xfrm>
        </p:grpSpPr>
        <p:sp>
          <p:nvSpPr>
            <p:cNvPr id="103"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4"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5"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6" name="Legend1"/>
            <p:cNvSpPr>
              <a:spLocks noChangeArrowheads="1"/>
            </p:cNvSpPr>
            <p:nvPr/>
          </p:nvSpPr>
          <p:spPr bwMode="auto">
            <a:xfrm>
              <a:off x="8102604"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7" name="Legend2"/>
            <p:cNvSpPr>
              <a:spLocks noChangeArrowheads="1"/>
            </p:cNvSpPr>
            <p:nvPr/>
          </p:nvSpPr>
          <p:spPr bwMode="auto">
            <a:xfrm>
              <a:off x="8102604" y="5461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8" name="Legend3"/>
            <p:cNvSpPr>
              <a:spLocks noChangeArrowheads="1"/>
            </p:cNvSpPr>
            <p:nvPr/>
          </p:nvSpPr>
          <p:spPr bwMode="auto">
            <a:xfrm>
              <a:off x="8102604" y="8255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9" name="LegendMoons" hidden="1"/>
          <p:cNvGrpSpPr/>
          <p:nvPr userDrawn="1"/>
        </p:nvGrpSpPr>
        <p:grpSpPr bwMode="auto">
          <a:xfrm>
            <a:off x="10915963" y="674085"/>
            <a:ext cx="780737" cy="1306516"/>
            <a:chOff x="7769225" y="250825"/>
            <a:chExt cx="780737" cy="1306516"/>
          </a:xfrm>
        </p:grpSpPr>
        <p:grpSp>
          <p:nvGrpSpPr>
            <p:cNvPr id="110" name="MoonLegend1"/>
            <p:cNvGrpSpPr>
              <a:grpSpLocks noChangeAspect="1"/>
            </p:cNvGrpSpPr>
            <p:nvPr>
              <p:custDataLst>
                <p:tags r:id="rId7"/>
              </p:custDataLst>
            </p:nvPr>
          </p:nvGrpSpPr>
          <p:grpSpPr bwMode="auto">
            <a:xfrm>
              <a:off x="7769225" y="250825"/>
              <a:ext cx="209550" cy="209551"/>
              <a:chOff x="4533" y="183"/>
              <a:chExt cx="144" cy="144"/>
            </a:xfrm>
          </p:grpSpPr>
          <p:sp>
            <p:nvSpPr>
              <p:cNvPr id="128"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9"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1" name="MoonLegend2"/>
            <p:cNvGrpSpPr>
              <a:grpSpLocks noChangeAspect="1"/>
            </p:cNvGrpSpPr>
            <p:nvPr>
              <p:custDataLst>
                <p:tags r:id="rId8"/>
              </p:custDataLst>
            </p:nvPr>
          </p:nvGrpSpPr>
          <p:grpSpPr bwMode="auto">
            <a:xfrm>
              <a:off x="7769225" y="525066"/>
              <a:ext cx="209550" cy="209551"/>
              <a:chOff x="1694" y="2044"/>
              <a:chExt cx="160" cy="160"/>
            </a:xfrm>
          </p:grpSpPr>
          <p:sp>
            <p:nvSpPr>
              <p:cNvPr id="126"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7" name="Arc 42"/>
              <p:cNvSpPr>
                <a:spLocks noChangeAspect="1"/>
              </p:cNvSpPr>
              <p:nvPr>
                <p:custDataLst>
                  <p:tags r:id="rId19"/>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2" name="MoonLegend4"/>
            <p:cNvGrpSpPr>
              <a:grpSpLocks noChangeAspect="1"/>
            </p:cNvGrpSpPr>
            <p:nvPr>
              <p:custDataLst>
                <p:tags r:id="rId9"/>
              </p:custDataLst>
            </p:nvPr>
          </p:nvGrpSpPr>
          <p:grpSpPr bwMode="auto">
            <a:xfrm>
              <a:off x="7769225" y="1073548"/>
              <a:ext cx="209550" cy="209551"/>
              <a:chOff x="4495" y="1198"/>
              <a:chExt cx="160" cy="160"/>
            </a:xfrm>
          </p:grpSpPr>
          <p:sp>
            <p:nvSpPr>
              <p:cNvPr id="124"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5"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3" name="MoonLegend5"/>
            <p:cNvGrpSpPr>
              <a:grpSpLocks noChangeAspect="1"/>
            </p:cNvGrpSpPr>
            <p:nvPr>
              <p:custDataLst>
                <p:tags r:id="rId10"/>
              </p:custDataLst>
            </p:nvPr>
          </p:nvGrpSpPr>
          <p:grpSpPr bwMode="auto">
            <a:xfrm>
              <a:off x="7769225" y="1347790"/>
              <a:ext cx="209550" cy="209551"/>
              <a:chOff x="4495" y="1440"/>
              <a:chExt cx="160" cy="160"/>
            </a:xfrm>
          </p:grpSpPr>
          <p:sp>
            <p:nvSpPr>
              <p:cNvPr id="122"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3"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4" name="MoonLegend3"/>
            <p:cNvGrpSpPr>
              <a:grpSpLocks noChangeAspect="1"/>
            </p:cNvGrpSpPr>
            <p:nvPr>
              <p:custDataLst>
                <p:tags r:id="rId11"/>
              </p:custDataLst>
            </p:nvPr>
          </p:nvGrpSpPr>
          <p:grpSpPr bwMode="auto">
            <a:xfrm>
              <a:off x="7769225" y="799307"/>
              <a:ext cx="209550" cy="209551"/>
              <a:chOff x="4495" y="1198"/>
              <a:chExt cx="160" cy="160"/>
            </a:xfrm>
          </p:grpSpPr>
          <p:sp>
            <p:nvSpPr>
              <p:cNvPr id="120"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1"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sp>
          <p:nvSpPr>
            <p:cNvPr id="115" name="Legend1"/>
            <p:cNvSpPr>
              <a:spLocks noChangeArrowheads="1"/>
            </p:cNvSpPr>
            <p:nvPr/>
          </p:nvSpPr>
          <p:spPr bwMode="auto">
            <a:xfrm>
              <a:off x="8089900" y="26352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6" name="Legend2"/>
            <p:cNvSpPr>
              <a:spLocks noChangeArrowheads="1"/>
            </p:cNvSpPr>
            <p:nvPr/>
          </p:nvSpPr>
          <p:spPr bwMode="auto">
            <a:xfrm>
              <a:off x="8089900" y="538163"/>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7" name="Legend3"/>
            <p:cNvSpPr>
              <a:spLocks noChangeArrowheads="1"/>
            </p:cNvSpPr>
            <p:nvPr/>
          </p:nvSpPr>
          <p:spPr bwMode="auto">
            <a:xfrm>
              <a:off x="8089900" y="812802"/>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8" name="Legend4"/>
            <p:cNvSpPr>
              <a:spLocks noChangeArrowheads="1"/>
            </p:cNvSpPr>
            <p:nvPr/>
          </p:nvSpPr>
          <p:spPr bwMode="auto">
            <a:xfrm>
              <a:off x="8089900" y="108426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9" name="Legend5"/>
            <p:cNvSpPr>
              <a:spLocks noChangeArrowheads="1"/>
            </p:cNvSpPr>
            <p:nvPr/>
          </p:nvSpPr>
          <p:spPr bwMode="auto">
            <a:xfrm>
              <a:off x="8089900" y="136049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75" name="McKSticker" hidden="1"/>
          <p:cNvGrpSpPr/>
          <p:nvPr userDrawn="1"/>
        </p:nvGrpSpPr>
        <p:grpSpPr bwMode="auto">
          <a:xfrm>
            <a:off x="11306721" y="739932"/>
            <a:ext cx="389979" cy="150811"/>
            <a:chOff x="8350796" y="285750"/>
            <a:chExt cx="389979" cy="150811"/>
          </a:xfrm>
        </p:grpSpPr>
        <p:sp>
          <p:nvSpPr>
            <p:cNvPr id="76" name="StickerRectangle"/>
            <p:cNvSpPr>
              <a:spLocks noChangeArrowheads="1"/>
            </p:cNvSpPr>
            <p:nvPr/>
          </p:nvSpPr>
          <p:spPr bwMode="auto">
            <a:xfrm>
              <a:off x="8350796" y="285750"/>
              <a:ext cx="389979"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GB" sz="800" baseline="0" dirty="0">
                  <a:solidFill>
                    <a:schemeClr val="accent6"/>
                  </a:solidFill>
                  <a:latin typeface="+mn-lt"/>
                  <a:ea typeface="+mn-ea"/>
                </a:rPr>
                <a:t>STICKER</a:t>
              </a:r>
            </a:p>
          </p:txBody>
        </p:sp>
        <p:cxnSp>
          <p:nvCxnSpPr>
            <p:cNvPr id="77" name="AutoShape 31"/>
            <p:cNvCxnSpPr>
              <a:cxnSpLocks noChangeShapeType="1"/>
              <a:stCxn id="76" idx="2"/>
              <a:endCxn id="76" idx="4"/>
            </p:cNvCxnSpPr>
            <p:nvPr/>
          </p:nvCxnSpPr>
          <p:spPr bwMode="auto">
            <a:xfrm>
              <a:off x="8350796"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92" name="AutoShape 32"/>
            <p:cNvCxnSpPr>
              <a:cxnSpLocks noChangeShapeType="1"/>
              <a:stCxn id="76" idx="4"/>
              <a:endCxn id="76" idx="6"/>
            </p:cNvCxnSpPr>
            <p:nvPr/>
          </p:nvCxnSpPr>
          <p:spPr bwMode="auto">
            <a:xfrm>
              <a:off x="8350796" y="436561"/>
              <a:ext cx="389979"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130" name="Moon" hidden="1"/>
          <p:cNvGrpSpPr/>
          <p:nvPr userDrawn="1">
            <p:custDataLst>
              <p:tags r:id="rId6"/>
            </p:custDataLst>
          </p:nvPr>
        </p:nvGrpSpPr>
        <p:grpSpPr bwMode="auto">
          <a:xfrm>
            <a:off x="10200968" y="1404852"/>
            <a:ext cx="254000" cy="254000"/>
            <a:chOff x="762000" y="1270000"/>
            <a:chExt cx="254000" cy="254000"/>
          </a:xfrm>
        </p:grpSpPr>
        <p:sp>
          <p:nvSpPr>
            <p:cNvPr id="131" name="Oval 130"/>
            <p:cNvSpPr/>
            <p:nvPr/>
          </p:nvSpPr>
          <p:spPr bwMode="auto">
            <a:xfrm>
              <a:off x="762000" y="1270000"/>
              <a:ext cx="254000" cy="254000"/>
            </a:xfrm>
            <a:prstGeom prst="ellipse">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32" name="Arc 131"/>
            <p:cNvSpPr/>
            <p:nvPr/>
          </p:nvSpPr>
          <p:spPr bwMode="auto">
            <a:xfrm>
              <a:off x="762000" y="1270000"/>
              <a:ext cx="254000" cy="254000"/>
            </a:xfrm>
            <a:prstGeom prst="arc">
              <a:avLst/>
            </a:prstGeom>
            <a:solidFill>
              <a:schemeClr val="accent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63" r:id="rId1"/>
    <p:sldLayoutId id="2147483664" r:id="rId2"/>
  </p:sldLayoutIdLst>
  <p:hf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2" userDrawn="1">
          <p15:clr>
            <a:srgbClr val="F26B43"/>
          </p15:clr>
        </p15:guide>
        <p15:guide id="2" pos="312" userDrawn="1">
          <p15:clr>
            <a:srgbClr val="F26B43"/>
          </p15:clr>
        </p15:guide>
        <p15:guide id="3" pos="7368" userDrawn="1">
          <p15:clr>
            <a:srgbClr val="F26B43"/>
          </p15:clr>
        </p15:guide>
        <p15:guide id="4" orient="horz" pos="42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5"/>
            </p:custData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1102542" name="think-cell Slide" r:id="rId22" imgW="270" imgH="270" progId="TCLayout.ActiveDocument.1">
                  <p:embed/>
                </p:oleObj>
              </mc:Choice>
              <mc:Fallback>
                <p:oleObj name="think-cell Slide" r:id="rId22" imgW="270" imgH="270" progId="TCLayout.ActiveDocument.1">
                  <p:embed/>
                  <p:pic>
                    <p:nvPicPr>
                      <p:cNvPr id="0" name=""/>
                      <p:cNvPicPr/>
                      <p:nvPr/>
                    </p:nvPicPr>
                    <p:blipFill>
                      <a:blip r:embed="rId23"/>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624749"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dirty="0">
              <a:solidFill>
                <a:srgbClr val="000000"/>
              </a:solidFill>
              <a:latin typeface="Futura Medium"/>
            </a:endParaRPr>
          </a:p>
        </p:txBody>
      </p:sp>
      <p:sp>
        <p:nvSpPr>
          <p:cNvPr id="1035" name="Printed" hidden="1"/>
          <p:cNvSpPr txBox="1">
            <a:spLocks noChangeArrowheads="1"/>
          </p:cNvSpPr>
          <p:nvPr/>
        </p:nvSpPr>
        <p:spPr bwMode="auto">
          <a:xfrm rot="5400000">
            <a:off x="11300277" y="4198927"/>
            <a:ext cx="1593385"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GB" sz="600">
                <a:solidFill>
                  <a:srgbClr val="595959"/>
                </a:solidFill>
                <a:latin typeface="Futura Medium"/>
              </a:rPr>
              <a:t>Printed 02/06/2017 13:51 GMT Standard Time</a:t>
            </a:r>
            <a:endParaRPr lang="en-US" dirty="0">
              <a:solidFill>
                <a:srgbClr val="595959"/>
              </a:solidFill>
              <a:latin typeface="Futura Medium"/>
            </a:endParaRPr>
          </a:p>
        </p:txBody>
      </p:sp>
      <p:sp>
        <p:nvSpPr>
          <p:cNvPr id="1036" name="Rectangle 286"/>
          <p:cNvSpPr>
            <a:spLocks noGrp="1" noChangeArrowheads="1"/>
          </p:cNvSpPr>
          <p:nvPr>
            <p:ph type="body" idx="1"/>
          </p:nvPr>
        </p:nvSpPr>
        <p:spPr bwMode="auto">
          <a:xfrm>
            <a:off x="3169489" y="2825007"/>
            <a:ext cx="5853024"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508011" y="623131"/>
            <a:ext cx="11188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508011" y="290022"/>
            <a:ext cx="6187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dirty="0">
                <a:solidFill>
                  <a:srgbClr val="808080"/>
                </a:solidFill>
                <a:latin typeface="Futura Medium"/>
              </a:rPr>
              <a:t>TRACKER</a:t>
            </a:r>
          </a:p>
        </p:txBody>
      </p:sp>
      <p:sp>
        <p:nvSpPr>
          <p:cNvPr id="11" name="3. Unit of measure" hidden="1"/>
          <p:cNvSpPr txBox="1">
            <a:spLocks noChangeArrowheads="1"/>
          </p:cNvSpPr>
          <p:nvPr/>
        </p:nvSpPr>
        <p:spPr bwMode="auto">
          <a:xfrm>
            <a:off x="508011" y="993244"/>
            <a:ext cx="111886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dirty="0">
                <a:solidFill>
                  <a:srgbClr val="808080"/>
                </a:solidFill>
                <a:latin typeface="Futura Medium"/>
              </a:rPr>
              <a:t>Unit of measure</a:t>
            </a:r>
          </a:p>
        </p:txBody>
      </p:sp>
      <p:grpSp>
        <p:nvGrpSpPr>
          <p:cNvPr id="15" name="ACET" hidden="1"/>
          <p:cNvGrpSpPr>
            <a:grpSpLocks/>
          </p:cNvGrpSpPr>
          <p:nvPr/>
        </p:nvGrpSpPr>
        <p:grpSpPr bwMode="auto">
          <a:xfrm>
            <a:off x="3169489" y="2251617"/>
            <a:ext cx="5853024"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dirty="0">
                  <a:solidFill>
                    <a:srgbClr val="595959"/>
                  </a:solidFill>
                  <a:latin typeface="Futura Medium"/>
                </a:rPr>
                <a:t>Title</a:t>
              </a:r>
            </a:p>
            <a:p>
              <a:r>
                <a:rPr lang="en-US" dirty="0">
                  <a:solidFill>
                    <a:srgbClr val="808080"/>
                  </a:solidFill>
                  <a:latin typeface="Futura Medium"/>
                </a:rPr>
                <a:t>Unit of measure</a:t>
              </a:r>
            </a:p>
          </p:txBody>
        </p:sp>
      </p:grpSp>
      <p:grpSp>
        <p:nvGrpSpPr>
          <p:cNvPr id="3" name="Slide Elements" hidden="1"/>
          <p:cNvGrpSpPr>
            <a:grpSpLocks/>
          </p:cNvGrpSpPr>
          <p:nvPr userDrawn="1"/>
        </p:nvGrpSpPr>
        <p:grpSpPr bwMode="auto">
          <a:xfrm>
            <a:off x="508011" y="6471314"/>
            <a:ext cx="11188689" cy="300884"/>
            <a:chOff x="172517" y="5852055"/>
            <a:chExt cx="8796540" cy="300884"/>
          </a:xfrm>
        </p:grpSpPr>
        <p:sp>
          <p:nvSpPr>
            <p:cNvPr id="64" name="4. Footnote"/>
            <p:cNvSpPr txBox="1">
              <a:spLocks noChangeArrowheads="1"/>
            </p:cNvSpPr>
            <p:nvPr/>
          </p:nvSpPr>
          <p:spPr bwMode="auto">
            <a:xfrm>
              <a:off x="172517" y="5852055"/>
              <a:ext cx="879654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8900" indent="-88900">
                <a:defRPr/>
              </a:pPr>
              <a:r>
                <a:rPr lang="en-US" sz="800" dirty="0">
                  <a:solidFill>
                    <a:srgbClr val="595959"/>
                  </a:solidFill>
                  <a:latin typeface="Futura Medium"/>
                </a:rPr>
                <a:t>1 Footnote</a:t>
              </a:r>
            </a:p>
          </p:txBody>
        </p:sp>
        <p:sp>
          <p:nvSpPr>
            <p:cNvPr id="65" name="5. Source"/>
            <p:cNvSpPr>
              <a:spLocks noChangeArrowheads="1"/>
            </p:cNvSpPr>
            <p:nvPr/>
          </p:nvSpPr>
          <p:spPr bwMode="auto">
            <a:xfrm>
              <a:off x="172517" y="6029828"/>
              <a:ext cx="82520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47663" indent="-347663" defTabSz="895350">
                <a:tabLst>
                  <a:tab pos="346075" algn="l"/>
                </a:tabLst>
              </a:pPr>
              <a:r>
                <a:rPr lang="en-US" sz="800" dirty="0">
                  <a:solidFill>
                    <a:srgbClr val="595959"/>
                  </a:solidFill>
                  <a:latin typeface="Futura Medium"/>
                </a:rPr>
                <a:t>Source: Source</a:t>
              </a:r>
            </a:p>
          </p:txBody>
        </p:sp>
      </p:grpSp>
      <p:sp>
        <p:nvSpPr>
          <p:cNvPr id="66" name="Slide Number"/>
          <p:cNvSpPr txBox="1">
            <a:spLocks/>
          </p:cNvSpPr>
          <p:nvPr userDrawn="1"/>
        </p:nvSpPr>
        <p:spPr bwMode="auto">
          <a:xfrm>
            <a:off x="11566856" y="6649088"/>
            <a:ext cx="12984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a:fld id="{42C328C1-A84F-4A39-A664-DBA00541A8C6}" type="slidenum">
              <a:rPr lang="en-US" sz="800" smtClean="0">
                <a:solidFill>
                  <a:srgbClr val="595959"/>
                </a:solidFill>
              </a:rPr>
              <a:pPr algn="r"/>
              <a:t>‹#›</a:t>
            </a:fld>
            <a:endParaRPr lang="en-US" sz="800" dirty="0">
              <a:solidFill>
                <a:srgbClr val="595959"/>
              </a:solidFill>
            </a:endParaRPr>
          </a:p>
        </p:txBody>
      </p:sp>
      <p:sp>
        <p:nvSpPr>
          <p:cNvPr id="74" name="Rectangle 73" descr="&lt;Shell Yellow Bar&gt;" title="&lt;Shell Yellow Bar&gt;"/>
          <p:cNvSpPr/>
          <p:nvPr userDrawn="1"/>
        </p:nvSpPr>
        <p:spPr bwMode="auto">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rgbClr val="595959"/>
              </a:solidFill>
            </a:endParaRPr>
          </a:p>
        </p:txBody>
      </p:sp>
      <p:sp>
        <p:nvSpPr>
          <p:cNvPr id="1034" name="Working Draft" hidden="1"/>
          <p:cNvSpPr txBox="1">
            <a:spLocks noChangeArrowheads="1"/>
          </p:cNvSpPr>
          <p:nvPr/>
        </p:nvSpPr>
        <p:spPr bwMode="auto">
          <a:xfrm rot="5400000">
            <a:off x="11150393" y="1980947"/>
            <a:ext cx="189314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GB" sz="600">
                <a:solidFill>
                  <a:srgbClr val="595959"/>
                </a:solidFill>
                <a:latin typeface="Futura Medium"/>
              </a:rPr>
              <a:t>Last Modified 03/06/2020 10:15 GMT Standard Time</a:t>
            </a:r>
            <a:endParaRPr lang="en-US" dirty="0">
              <a:solidFill>
                <a:srgbClr val="595959"/>
              </a:solidFill>
              <a:latin typeface="Futura Medium"/>
            </a:endParaRPr>
          </a:p>
        </p:txBody>
      </p:sp>
      <p:grpSp>
        <p:nvGrpSpPr>
          <p:cNvPr id="93" name="LegendBoxes" hidden="1"/>
          <p:cNvGrpSpPr/>
          <p:nvPr userDrawn="1"/>
        </p:nvGrpSpPr>
        <p:grpSpPr bwMode="auto">
          <a:xfrm>
            <a:off x="10982638" y="674085"/>
            <a:ext cx="714062" cy="997467"/>
            <a:chOff x="7835905" y="279400"/>
            <a:chExt cx="714062" cy="997467"/>
          </a:xfrm>
        </p:grpSpPr>
        <p:sp>
          <p:nvSpPr>
            <p:cNvPr id="94"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solidFill>
                  <a:srgbClr val="595959"/>
                </a:solidFill>
                <a:latin typeface="Futura Medium"/>
              </a:endParaRPr>
            </a:p>
          </p:txBody>
        </p:sp>
        <p:sp>
          <p:nvSpPr>
            <p:cNvPr id="95"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solidFill>
                  <a:srgbClr val="595959"/>
                </a:solidFill>
                <a:latin typeface="Futura Medium"/>
              </a:endParaRPr>
            </a:p>
          </p:txBody>
        </p:sp>
        <p:sp>
          <p:nvSpPr>
            <p:cNvPr id="96"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solidFill>
                  <a:srgbClr val="595959"/>
                </a:solidFill>
                <a:latin typeface="Futura Medium"/>
              </a:endParaRPr>
            </a:p>
          </p:txBody>
        </p:sp>
        <p:sp>
          <p:nvSpPr>
            <p:cNvPr id="97"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solidFill>
                  <a:srgbClr val="595959"/>
                </a:solidFill>
                <a:latin typeface="Futura Medium"/>
              </a:endParaRPr>
            </a:p>
          </p:txBody>
        </p:sp>
        <p:sp>
          <p:nvSpPr>
            <p:cNvPr id="98" name="Legend1"/>
            <p:cNvSpPr>
              <a:spLocks noChangeArrowheads="1"/>
            </p:cNvSpPr>
            <p:nvPr/>
          </p:nvSpPr>
          <p:spPr bwMode="auto">
            <a:xfrm>
              <a:off x="8089905"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DD1D21"/>
                </a:buClr>
              </a:pPr>
              <a:r>
                <a:rPr lang="en-GB" sz="1200" dirty="0">
                  <a:solidFill>
                    <a:srgbClr val="595959"/>
                  </a:solidFill>
                  <a:latin typeface="Futura Medium"/>
                </a:rPr>
                <a:t>Legend</a:t>
              </a:r>
            </a:p>
          </p:txBody>
        </p:sp>
        <p:sp>
          <p:nvSpPr>
            <p:cNvPr id="99" name="Legend2"/>
            <p:cNvSpPr>
              <a:spLocks noChangeArrowheads="1"/>
            </p:cNvSpPr>
            <p:nvPr/>
          </p:nvSpPr>
          <p:spPr bwMode="auto">
            <a:xfrm>
              <a:off x="8089905" y="54927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DD1D21"/>
                </a:buClr>
              </a:pPr>
              <a:r>
                <a:rPr lang="en-GB" sz="1200" dirty="0">
                  <a:solidFill>
                    <a:srgbClr val="595959"/>
                  </a:solidFill>
                  <a:latin typeface="Futura Medium"/>
                </a:rPr>
                <a:t>Legend</a:t>
              </a:r>
            </a:p>
          </p:txBody>
        </p:sp>
        <p:sp>
          <p:nvSpPr>
            <p:cNvPr id="100" name="Legend3"/>
            <p:cNvSpPr>
              <a:spLocks noChangeArrowheads="1"/>
            </p:cNvSpPr>
            <p:nvPr/>
          </p:nvSpPr>
          <p:spPr bwMode="auto">
            <a:xfrm>
              <a:off x="8089905" y="820738"/>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DD1D21"/>
                </a:buClr>
              </a:pPr>
              <a:r>
                <a:rPr lang="en-GB" sz="1200" dirty="0">
                  <a:solidFill>
                    <a:srgbClr val="595959"/>
                  </a:solidFill>
                  <a:latin typeface="Futura Medium"/>
                </a:rPr>
                <a:t>Legend</a:t>
              </a:r>
            </a:p>
          </p:txBody>
        </p:sp>
        <p:sp>
          <p:nvSpPr>
            <p:cNvPr id="101" name="Legend4"/>
            <p:cNvSpPr>
              <a:spLocks noChangeArrowheads="1"/>
            </p:cNvSpPr>
            <p:nvPr/>
          </p:nvSpPr>
          <p:spPr bwMode="auto">
            <a:xfrm>
              <a:off x="8089905" y="10922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DD1D21"/>
                </a:buClr>
              </a:pPr>
              <a:r>
                <a:rPr lang="en-GB" sz="1200" dirty="0">
                  <a:solidFill>
                    <a:srgbClr val="595959"/>
                  </a:solidFill>
                  <a:latin typeface="Futura Medium"/>
                </a:rPr>
                <a:t>Legend</a:t>
              </a:r>
            </a:p>
          </p:txBody>
        </p:sp>
      </p:grpSp>
      <p:grpSp>
        <p:nvGrpSpPr>
          <p:cNvPr id="102" name="LegendLines" hidden="1"/>
          <p:cNvGrpSpPr/>
          <p:nvPr userDrawn="1"/>
        </p:nvGrpSpPr>
        <p:grpSpPr bwMode="auto">
          <a:xfrm>
            <a:off x="10674663" y="674085"/>
            <a:ext cx="1022037" cy="730767"/>
            <a:chOff x="7540629" y="279400"/>
            <a:chExt cx="1022037" cy="730767"/>
          </a:xfrm>
        </p:grpSpPr>
        <p:sp>
          <p:nvSpPr>
            <p:cNvPr id="103"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solidFill>
                  <a:srgbClr val="595959"/>
                </a:solidFill>
                <a:latin typeface="Futura Medium"/>
              </a:endParaRPr>
            </a:p>
          </p:txBody>
        </p:sp>
        <p:sp>
          <p:nvSpPr>
            <p:cNvPr id="104"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solidFill>
                  <a:srgbClr val="595959"/>
                </a:solidFill>
                <a:latin typeface="Futura Medium"/>
              </a:endParaRPr>
            </a:p>
          </p:txBody>
        </p:sp>
        <p:sp>
          <p:nvSpPr>
            <p:cNvPr id="105"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solidFill>
                  <a:srgbClr val="595959"/>
                </a:solidFill>
                <a:latin typeface="Futura Medium"/>
              </a:endParaRPr>
            </a:p>
          </p:txBody>
        </p:sp>
        <p:sp>
          <p:nvSpPr>
            <p:cNvPr id="106" name="Legend1"/>
            <p:cNvSpPr>
              <a:spLocks noChangeArrowheads="1"/>
            </p:cNvSpPr>
            <p:nvPr/>
          </p:nvSpPr>
          <p:spPr bwMode="auto">
            <a:xfrm>
              <a:off x="8102604"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DD1D21"/>
                </a:buClr>
              </a:pPr>
              <a:r>
                <a:rPr lang="en-GB" sz="1200" dirty="0">
                  <a:solidFill>
                    <a:srgbClr val="595959"/>
                  </a:solidFill>
                  <a:latin typeface="Futura Medium"/>
                </a:rPr>
                <a:t>Legend</a:t>
              </a:r>
            </a:p>
          </p:txBody>
        </p:sp>
        <p:sp>
          <p:nvSpPr>
            <p:cNvPr id="107" name="Legend2"/>
            <p:cNvSpPr>
              <a:spLocks noChangeArrowheads="1"/>
            </p:cNvSpPr>
            <p:nvPr/>
          </p:nvSpPr>
          <p:spPr bwMode="auto">
            <a:xfrm>
              <a:off x="8102604" y="5461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DD1D21"/>
                </a:buClr>
              </a:pPr>
              <a:r>
                <a:rPr lang="en-GB" sz="1200" dirty="0">
                  <a:solidFill>
                    <a:srgbClr val="595959"/>
                  </a:solidFill>
                  <a:latin typeface="Futura Medium"/>
                </a:rPr>
                <a:t>Legend</a:t>
              </a:r>
            </a:p>
          </p:txBody>
        </p:sp>
        <p:sp>
          <p:nvSpPr>
            <p:cNvPr id="108" name="Legend3"/>
            <p:cNvSpPr>
              <a:spLocks noChangeArrowheads="1"/>
            </p:cNvSpPr>
            <p:nvPr/>
          </p:nvSpPr>
          <p:spPr bwMode="auto">
            <a:xfrm>
              <a:off x="8102604" y="8255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DD1D21"/>
                </a:buClr>
              </a:pPr>
              <a:r>
                <a:rPr lang="en-GB" sz="1200" dirty="0">
                  <a:solidFill>
                    <a:srgbClr val="595959"/>
                  </a:solidFill>
                  <a:latin typeface="Futura Medium"/>
                </a:rPr>
                <a:t>Legend</a:t>
              </a:r>
            </a:p>
          </p:txBody>
        </p:sp>
      </p:grpSp>
      <p:grpSp>
        <p:nvGrpSpPr>
          <p:cNvPr id="109" name="LegendMoons" hidden="1"/>
          <p:cNvGrpSpPr/>
          <p:nvPr userDrawn="1"/>
        </p:nvGrpSpPr>
        <p:grpSpPr bwMode="auto">
          <a:xfrm>
            <a:off x="10915963" y="674085"/>
            <a:ext cx="780737" cy="1306516"/>
            <a:chOff x="7769225" y="250825"/>
            <a:chExt cx="780737" cy="1306516"/>
          </a:xfrm>
        </p:grpSpPr>
        <p:grpSp>
          <p:nvGrpSpPr>
            <p:cNvPr id="110" name="MoonLegend1"/>
            <p:cNvGrpSpPr>
              <a:grpSpLocks noChangeAspect="1"/>
            </p:cNvGrpSpPr>
            <p:nvPr>
              <p:custDataLst>
                <p:tags r:id="rId7"/>
              </p:custDataLst>
            </p:nvPr>
          </p:nvGrpSpPr>
          <p:grpSpPr bwMode="auto">
            <a:xfrm>
              <a:off x="7769225" y="250825"/>
              <a:ext cx="209550" cy="209551"/>
              <a:chOff x="4533" y="183"/>
              <a:chExt cx="144" cy="144"/>
            </a:xfrm>
          </p:grpSpPr>
          <p:sp>
            <p:nvSpPr>
              <p:cNvPr id="128"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solidFill>
                    <a:srgbClr val="595959"/>
                  </a:solidFill>
                  <a:latin typeface="Futura Medium"/>
                </a:endParaRPr>
              </a:p>
            </p:txBody>
          </p:sp>
          <p:sp>
            <p:nvSpPr>
              <p:cNvPr id="129"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solidFill>
                    <a:srgbClr val="595959"/>
                  </a:solidFill>
                  <a:latin typeface="Futura Medium"/>
                </a:endParaRPr>
              </a:p>
            </p:txBody>
          </p:sp>
        </p:grpSp>
        <p:grpSp>
          <p:nvGrpSpPr>
            <p:cNvPr id="111" name="MoonLegend2"/>
            <p:cNvGrpSpPr>
              <a:grpSpLocks noChangeAspect="1"/>
            </p:cNvGrpSpPr>
            <p:nvPr>
              <p:custDataLst>
                <p:tags r:id="rId8"/>
              </p:custDataLst>
            </p:nvPr>
          </p:nvGrpSpPr>
          <p:grpSpPr bwMode="auto">
            <a:xfrm>
              <a:off x="7769225" y="525066"/>
              <a:ext cx="209550" cy="209551"/>
              <a:chOff x="1694" y="2044"/>
              <a:chExt cx="160" cy="160"/>
            </a:xfrm>
          </p:grpSpPr>
          <p:sp>
            <p:nvSpPr>
              <p:cNvPr id="126"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solidFill>
                    <a:srgbClr val="595959"/>
                  </a:solidFill>
                  <a:latin typeface="Futura Medium"/>
                </a:endParaRPr>
              </a:p>
            </p:txBody>
          </p:sp>
          <p:sp>
            <p:nvSpPr>
              <p:cNvPr id="127" name="Arc 42"/>
              <p:cNvSpPr>
                <a:spLocks noChangeAspect="1"/>
              </p:cNvSpPr>
              <p:nvPr>
                <p:custDataLst>
                  <p:tags r:id="rId19"/>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solidFill>
                    <a:srgbClr val="595959"/>
                  </a:solidFill>
                  <a:latin typeface="Futura Medium"/>
                </a:endParaRPr>
              </a:p>
            </p:txBody>
          </p:sp>
        </p:grpSp>
        <p:grpSp>
          <p:nvGrpSpPr>
            <p:cNvPr id="112" name="MoonLegend4"/>
            <p:cNvGrpSpPr>
              <a:grpSpLocks noChangeAspect="1"/>
            </p:cNvGrpSpPr>
            <p:nvPr>
              <p:custDataLst>
                <p:tags r:id="rId9"/>
              </p:custDataLst>
            </p:nvPr>
          </p:nvGrpSpPr>
          <p:grpSpPr bwMode="auto">
            <a:xfrm>
              <a:off x="7769225" y="1073548"/>
              <a:ext cx="209550" cy="209551"/>
              <a:chOff x="4495" y="1198"/>
              <a:chExt cx="160" cy="160"/>
            </a:xfrm>
          </p:grpSpPr>
          <p:sp>
            <p:nvSpPr>
              <p:cNvPr id="124"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solidFill>
                    <a:srgbClr val="595959"/>
                  </a:solidFill>
                  <a:latin typeface="Futura Medium"/>
                </a:endParaRPr>
              </a:p>
            </p:txBody>
          </p:sp>
          <p:sp>
            <p:nvSpPr>
              <p:cNvPr id="125"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solidFill>
                    <a:srgbClr val="595959"/>
                  </a:solidFill>
                  <a:latin typeface="Futura Medium"/>
                </a:endParaRPr>
              </a:p>
            </p:txBody>
          </p:sp>
        </p:grpSp>
        <p:grpSp>
          <p:nvGrpSpPr>
            <p:cNvPr id="113" name="MoonLegend5"/>
            <p:cNvGrpSpPr>
              <a:grpSpLocks noChangeAspect="1"/>
            </p:cNvGrpSpPr>
            <p:nvPr>
              <p:custDataLst>
                <p:tags r:id="rId10"/>
              </p:custDataLst>
            </p:nvPr>
          </p:nvGrpSpPr>
          <p:grpSpPr bwMode="auto">
            <a:xfrm>
              <a:off x="7769225" y="1347790"/>
              <a:ext cx="209550" cy="209551"/>
              <a:chOff x="4495" y="1440"/>
              <a:chExt cx="160" cy="160"/>
            </a:xfrm>
          </p:grpSpPr>
          <p:sp>
            <p:nvSpPr>
              <p:cNvPr id="122"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solidFill>
                    <a:srgbClr val="595959"/>
                  </a:solidFill>
                  <a:latin typeface="Futura Medium"/>
                </a:endParaRPr>
              </a:p>
            </p:txBody>
          </p:sp>
          <p:sp>
            <p:nvSpPr>
              <p:cNvPr id="123"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solidFill>
                    <a:srgbClr val="595959"/>
                  </a:solidFill>
                  <a:latin typeface="Futura Medium"/>
                </a:endParaRPr>
              </a:p>
            </p:txBody>
          </p:sp>
        </p:grpSp>
        <p:grpSp>
          <p:nvGrpSpPr>
            <p:cNvPr id="114" name="MoonLegend3"/>
            <p:cNvGrpSpPr>
              <a:grpSpLocks noChangeAspect="1"/>
            </p:cNvGrpSpPr>
            <p:nvPr>
              <p:custDataLst>
                <p:tags r:id="rId11"/>
              </p:custDataLst>
            </p:nvPr>
          </p:nvGrpSpPr>
          <p:grpSpPr bwMode="auto">
            <a:xfrm>
              <a:off x="7769225" y="799307"/>
              <a:ext cx="209550" cy="209551"/>
              <a:chOff x="4495" y="1198"/>
              <a:chExt cx="160" cy="160"/>
            </a:xfrm>
          </p:grpSpPr>
          <p:sp>
            <p:nvSpPr>
              <p:cNvPr id="120"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solidFill>
                    <a:srgbClr val="595959"/>
                  </a:solidFill>
                  <a:latin typeface="Futura Medium"/>
                </a:endParaRPr>
              </a:p>
            </p:txBody>
          </p:sp>
          <p:sp>
            <p:nvSpPr>
              <p:cNvPr id="121"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solidFill>
                    <a:srgbClr val="595959"/>
                  </a:solidFill>
                  <a:latin typeface="Futura Medium"/>
                </a:endParaRPr>
              </a:p>
            </p:txBody>
          </p:sp>
        </p:grpSp>
        <p:sp>
          <p:nvSpPr>
            <p:cNvPr id="115" name="Legend1"/>
            <p:cNvSpPr>
              <a:spLocks noChangeArrowheads="1"/>
            </p:cNvSpPr>
            <p:nvPr/>
          </p:nvSpPr>
          <p:spPr bwMode="auto">
            <a:xfrm>
              <a:off x="8089900" y="26352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DD1D21"/>
                </a:buClr>
              </a:pPr>
              <a:r>
                <a:rPr lang="en-GB" sz="1200" dirty="0">
                  <a:solidFill>
                    <a:srgbClr val="595959"/>
                  </a:solidFill>
                  <a:latin typeface="Futura Medium"/>
                </a:rPr>
                <a:t>Legend</a:t>
              </a:r>
            </a:p>
          </p:txBody>
        </p:sp>
        <p:sp>
          <p:nvSpPr>
            <p:cNvPr id="116" name="Legend2"/>
            <p:cNvSpPr>
              <a:spLocks noChangeArrowheads="1"/>
            </p:cNvSpPr>
            <p:nvPr/>
          </p:nvSpPr>
          <p:spPr bwMode="auto">
            <a:xfrm>
              <a:off x="8089900" y="538163"/>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DD1D21"/>
                </a:buClr>
              </a:pPr>
              <a:r>
                <a:rPr lang="en-GB" sz="1200" dirty="0">
                  <a:solidFill>
                    <a:srgbClr val="595959"/>
                  </a:solidFill>
                  <a:latin typeface="Futura Medium"/>
                </a:rPr>
                <a:t>Legend</a:t>
              </a:r>
            </a:p>
          </p:txBody>
        </p:sp>
        <p:sp>
          <p:nvSpPr>
            <p:cNvPr id="117" name="Legend3"/>
            <p:cNvSpPr>
              <a:spLocks noChangeArrowheads="1"/>
            </p:cNvSpPr>
            <p:nvPr/>
          </p:nvSpPr>
          <p:spPr bwMode="auto">
            <a:xfrm>
              <a:off x="8089900" y="812802"/>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DD1D21"/>
                </a:buClr>
              </a:pPr>
              <a:r>
                <a:rPr lang="en-GB" sz="1200" dirty="0">
                  <a:solidFill>
                    <a:srgbClr val="595959"/>
                  </a:solidFill>
                  <a:latin typeface="Futura Medium"/>
                </a:rPr>
                <a:t>Legend</a:t>
              </a:r>
            </a:p>
          </p:txBody>
        </p:sp>
        <p:sp>
          <p:nvSpPr>
            <p:cNvPr id="118" name="Legend4"/>
            <p:cNvSpPr>
              <a:spLocks noChangeArrowheads="1"/>
            </p:cNvSpPr>
            <p:nvPr/>
          </p:nvSpPr>
          <p:spPr bwMode="auto">
            <a:xfrm>
              <a:off x="8089900" y="108426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DD1D21"/>
                </a:buClr>
              </a:pPr>
              <a:r>
                <a:rPr lang="en-GB" sz="1200" dirty="0">
                  <a:solidFill>
                    <a:srgbClr val="595959"/>
                  </a:solidFill>
                  <a:latin typeface="Futura Medium"/>
                </a:rPr>
                <a:t>Legend</a:t>
              </a:r>
            </a:p>
          </p:txBody>
        </p:sp>
        <p:sp>
          <p:nvSpPr>
            <p:cNvPr id="119" name="Legend5"/>
            <p:cNvSpPr>
              <a:spLocks noChangeArrowheads="1"/>
            </p:cNvSpPr>
            <p:nvPr/>
          </p:nvSpPr>
          <p:spPr bwMode="auto">
            <a:xfrm>
              <a:off x="8089900" y="136049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DD1D21"/>
                </a:buClr>
              </a:pPr>
              <a:r>
                <a:rPr lang="en-GB" sz="1200" dirty="0">
                  <a:solidFill>
                    <a:srgbClr val="595959"/>
                  </a:solidFill>
                  <a:latin typeface="Futura Medium"/>
                </a:rPr>
                <a:t>Legend</a:t>
              </a:r>
            </a:p>
          </p:txBody>
        </p:sp>
      </p:grpSp>
      <p:grpSp>
        <p:nvGrpSpPr>
          <p:cNvPr id="75" name="McKSticker" hidden="1"/>
          <p:cNvGrpSpPr/>
          <p:nvPr userDrawn="1"/>
        </p:nvGrpSpPr>
        <p:grpSpPr bwMode="auto">
          <a:xfrm>
            <a:off x="11306721" y="739932"/>
            <a:ext cx="389979" cy="150811"/>
            <a:chOff x="8350796" y="285750"/>
            <a:chExt cx="389979" cy="150811"/>
          </a:xfrm>
        </p:grpSpPr>
        <p:sp>
          <p:nvSpPr>
            <p:cNvPr id="76" name="StickerRectangle"/>
            <p:cNvSpPr>
              <a:spLocks noChangeArrowheads="1"/>
            </p:cNvSpPr>
            <p:nvPr/>
          </p:nvSpPr>
          <p:spPr bwMode="auto">
            <a:xfrm>
              <a:off x="8350796" y="285750"/>
              <a:ext cx="389979"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GB" sz="800" dirty="0">
                  <a:solidFill>
                    <a:srgbClr val="808080"/>
                  </a:solidFill>
                  <a:latin typeface="Futura Medium"/>
                </a:rPr>
                <a:t>STICKER</a:t>
              </a:r>
            </a:p>
          </p:txBody>
        </p:sp>
        <p:cxnSp>
          <p:nvCxnSpPr>
            <p:cNvPr id="77" name="AutoShape 31"/>
            <p:cNvCxnSpPr>
              <a:cxnSpLocks noChangeShapeType="1"/>
              <a:stCxn id="76" idx="2"/>
              <a:endCxn id="76" idx="4"/>
            </p:cNvCxnSpPr>
            <p:nvPr/>
          </p:nvCxnSpPr>
          <p:spPr bwMode="auto">
            <a:xfrm>
              <a:off x="8350796"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92" name="AutoShape 32"/>
            <p:cNvCxnSpPr>
              <a:cxnSpLocks noChangeShapeType="1"/>
              <a:stCxn id="76" idx="4"/>
              <a:endCxn id="76" idx="6"/>
            </p:cNvCxnSpPr>
            <p:nvPr/>
          </p:nvCxnSpPr>
          <p:spPr bwMode="auto">
            <a:xfrm>
              <a:off x="8350796" y="436561"/>
              <a:ext cx="389979"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130" name="Moon" hidden="1"/>
          <p:cNvGrpSpPr/>
          <p:nvPr userDrawn="1">
            <p:custDataLst>
              <p:tags r:id="rId6"/>
            </p:custDataLst>
          </p:nvPr>
        </p:nvGrpSpPr>
        <p:grpSpPr bwMode="auto">
          <a:xfrm>
            <a:off x="10200968" y="1404852"/>
            <a:ext cx="254000" cy="254000"/>
            <a:chOff x="762000" y="1270000"/>
            <a:chExt cx="254000" cy="254000"/>
          </a:xfrm>
        </p:grpSpPr>
        <p:sp>
          <p:nvSpPr>
            <p:cNvPr id="131" name="Oval 130"/>
            <p:cNvSpPr/>
            <p:nvPr/>
          </p:nvSpPr>
          <p:spPr bwMode="auto">
            <a:xfrm>
              <a:off x="762000" y="1270000"/>
              <a:ext cx="254000" cy="254000"/>
            </a:xfrm>
            <a:prstGeom prst="ellipse">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rgbClr val="595959"/>
                </a:solidFill>
              </a:endParaRPr>
            </a:p>
          </p:txBody>
        </p:sp>
        <p:sp>
          <p:nvSpPr>
            <p:cNvPr id="132" name="Arc 131"/>
            <p:cNvSpPr/>
            <p:nvPr/>
          </p:nvSpPr>
          <p:spPr bwMode="auto">
            <a:xfrm>
              <a:off x="762000" y="1270000"/>
              <a:ext cx="254000" cy="254000"/>
            </a:xfrm>
            <a:prstGeom prst="arc">
              <a:avLst/>
            </a:prstGeom>
            <a:solidFill>
              <a:schemeClr val="accent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595959"/>
                </a:solidFill>
              </a:endParaRPr>
            </a:p>
          </p:txBody>
        </p:sp>
      </p:grpSp>
    </p:spTree>
    <p:extLst>
      <p:ext uri="{BB962C8B-B14F-4D97-AF65-F5344CB8AC3E}">
        <p14:creationId xmlns:p14="http://schemas.microsoft.com/office/powerpoint/2010/main" val="2444481963"/>
      </p:ext>
    </p:extLst>
  </p:cSld>
  <p:clrMap bg1="lt1" tx1="dk1" bg2="lt2" tx2="dk2" accent1="accent1" accent2="accent2" accent3="accent3" accent4="accent4" accent5="accent5" accent6="accent6" hlink="hlink" folHlink="folHlink"/>
  <p:sldLayoutIdLst>
    <p:sldLayoutId id="2147483707" r:id="rId1"/>
    <p:sldLayoutId id="2147483708" r:id="rId2"/>
  </p:sldLayoutIdLst>
  <p:hf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2">
          <p15:clr>
            <a:srgbClr val="F26B43"/>
          </p15:clr>
        </p15:guide>
        <p15:guide id="2" pos="312">
          <p15:clr>
            <a:srgbClr val="F26B43"/>
          </p15:clr>
        </p15:guide>
        <p15:guide id="3" pos="7368">
          <p15:clr>
            <a:srgbClr val="F26B43"/>
          </p15:clr>
        </p15:guide>
        <p15:guide id="4" orient="horz" pos="4248">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chart" Target="../charts/chart1.xm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oleObject" Target="../embeddings/oleObject7.bin"/><Relationship Id="rId2" Type="http://schemas.openxmlformats.org/officeDocument/2006/relationships/tags" Target="../tags/tag40.xml"/><Relationship Id="rId1" Type="http://schemas.openxmlformats.org/officeDocument/2006/relationships/vmlDrawing" Target="../drawings/vmlDrawing7.vml"/><Relationship Id="rId6" Type="http://schemas.openxmlformats.org/officeDocument/2006/relationships/tags" Target="../tags/tag44.xml"/><Relationship Id="rId11" Type="http://schemas.openxmlformats.org/officeDocument/2006/relationships/notesSlide" Target="../notesSlides/notesSlide1.xml"/><Relationship Id="rId5" Type="http://schemas.openxmlformats.org/officeDocument/2006/relationships/tags" Target="../tags/tag43.xml"/><Relationship Id="rId10" Type="http://schemas.openxmlformats.org/officeDocument/2006/relationships/slideLayout" Target="../slideLayouts/slideLayout2.xml"/><Relationship Id="rId4" Type="http://schemas.openxmlformats.org/officeDocument/2006/relationships/tags" Target="../tags/tag42.xml"/><Relationship Id="rId9" Type="http://schemas.openxmlformats.org/officeDocument/2006/relationships/tags" Target="../tags/tag47.xml"/></Relationships>
</file>

<file path=ppt/slides/_rels/slide2.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tags" Target="../tags/tag59.xml"/><Relationship Id="rId18" Type="http://schemas.openxmlformats.org/officeDocument/2006/relationships/tags" Target="../tags/tag64.xml"/><Relationship Id="rId3" Type="http://schemas.openxmlformats.org/officeDocument/2006/relationships/tags" Target="../tags/tag49.xml"/><Relationship Id="rId21" Type="http://schemas.openxmlformats.org/officeDocument/2006/relationships/notesSlide" Target="../notesSlides/notesSlide2.xml"/><Relationship Id="rId7" Type="http://schemas.openxmlformats.org/officeDocument/2006/relationships/tags" Target="../tags/tag53.xml"/><Relationship Id="rId12" Type="http://schemas.openxmlformats.org/officeDocument/2006/relationships/tags" Target="../tags/tag58.xml"/><Relationship Id="rId17" Type="http://schemas.openxmlformats.org/officeDocument/2006/relationships/tags" Target="../tags/tag63.xml"/><Relationship Id="rId2" Type="http://schemas.openxmlformats.org/officeDocument/2006/relationships/tags" Target="../tags/tag48.xml"/><Relationship Id="rId16" Type="http://schemas.openxmlformats.org/officeDocument/2006/relationships/tags" Target="../tags/tag62.xml"/><Relationship Id="rId20"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tags" Target="../tags/tag52.xml"/><Relationship Id="rId11" Type="http://schemas.openxmlformats.org/officeDocument/2006/relationships/tags" Target="../tags/tag57.xml"/><Relationship Id="rId5" Type="http://schemas.openxmlformats.org/officeDocument/2006/relationships/tags" Target="../tags/tag51.xml"/><Relationship Id="rId15" Type="http://schemas.openxmlformats.org/officeDocument/2006/relationships/tags" Target="../tags/tag61.xml"/><Relationship Id="rId23" Type="http://schemas.openxmlformats.org/officeDocument/2006/relationships/image" Target="../media/image4.emf"/><Relationship Id="rId10" Type="http://schemas.openxmlformats.org/officeDocument/2006/relationships/tags" Target="../tags/tag56.xml"/><Relationship Id="rId19" Type="http://schemas.openxmlformats.org/officeDocument/2006/relationships/tags" Target="../tags/tag65.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tags" Target="../tags/tag60.xml"/><Relationship Id="rId22"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18" Type="http://schemas.openxmlformats.org/officeDocument/2006/relationships/tags" Target="../tags/tag82.xml"/><Relationship Id="rId3" Type="http://schemas.openxmlformats.org/officeDocument/2006/relationships/tags" Target="../tags/tag67.xml"/><Relationship Id="rId21" Type="http://schemas.openxmlformats.org/officeDocument/2006/relationships/oleObject" Target="../embeddings/oleObject8.bin"/><Relationship Id="rId7" Type="http://schemas.openxmlformats.org/officeDocument/2006/relationships/tags" Target="../tags/tag71.xml"/><Relationship Id="rId12" Type="http://schemas.openxmlformats.org/officeDocument/2006/relationships/tags" Target="../tags/tag76.xml"/><Relationship Id="rId17" Type="http://schemas.openxmlformats.org/officeDocument/2006/relationships/tags" Target="../tags/tag81.xml"/><Relationship Id="rId2" Type="http://schemas.openxmlformats.org/officeDocument/2006/relationships/tags" Target="../tags/tag66.xml"/><Relationship Id="rId16" Type="http://schemas.openxmlformats.org/officeDocument/2006/relationships/tags" Target="../tags/tag80.xml"/><Relationship Id="rId20" Type="http://schemas.openxmlformats.org/officeDocument/2006/relationships/notesSlide" Target="../notesSlides/notesSlide3.xml"/><Relationship Id="rId1" Type="http://schemas.openxmlformats.org/officeDocument/2006/relationships/vmlDrawing" Target="../drawings/vmlDrawing9.v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5" Type="http://schemas.openxmlformats.org/officeDocument/2006/relationships/tags" Target="../tags/tag79.xml"/><Relationship Id="rId10" Type="http://schemas.openxmlformats.org/officeDocument/2006/relationships/tags" Target="../tags/tag74.xml"/><Relationship Id="rId19" Type="http://schemas.openxmlformats.org/officeDocument/2006/relationships/slideLayout" Target="../slideLayouts/slideLayout2.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tags" Target="../tags/tag78.xml"/><Relationship Id="rId22"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3875" name="Rectangle 3" hidden="1"/>
          <p:cNvGraphicFramePr>
            <a:graphicFrameLocks/>
          </p:cNvGraphicFramePr>
          <p:nvPr>
            <p:custDataLst>
              <p:tags r:id="rId3"/>
            </p:custDataLst>
          </p:nvPr>
        </p:nvGraphicFramePr>
        <p:xfrm>
          <a:off x="1524271" y="203"/>
          <a:ext cx="158735" cy="158726"/>
        </p:xfrm>
        <a:graphic>
          <a:graphicData uri="http://schemas.openxmlformats.org/presentationml/2006/ole">
            <mc:AlternateContent xmlns:mc="http://schemas.openxmlformats.org/markup-compatibility/2006">
              <mc:Choice xmlns:v="urn:schemas-microsoft-com:vml" Requires="v">
                <p:oleObj spid="_x0000_s1354756" name="think-cell Slide" r:id="rId12" imgW="0" imgH="0" progId="TCLayout.ActiveDocument.1">
                  <p:embed/>
                </p:oleObj>
              </mc:Choice>
              <mc:Fallback>
                <p:oleObj name="think-cell Slide" r:id="rId12" imgW="0" imgH="0" progId="TCLayout.ActiveDocument.1">
                  <p:embed/>
                  <p:pic>
                    <p:nvPicPr>
                      <p:cNvPr id="1743875" name="Rectangle 3"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1524271" y="203"/>
                        <a:ext cx="158735" cy="158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p:custDataLst>
              <p:tags r:id="rId4"/>
            </p:custDataLst>
          </p:nvPr>
        </p:nvSpPr>
        <p:spPr bwMode="auto">
          <a:xfrm>
            <a:off x="1524270" y="1"/>
            <a:ext cx="161974" cy="161974"/>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200" b="1" i="0" u="none" strike="noStrike" kern="1200" cap="none" spc="0" normalizeH="0" baseline="0" noProof="0" dirty="0" err="1">
              <a:ln>
                <a:noFill/>
              </a:ln>
              <a:solidFill>
                <a:srgbClr val="595959"/>
              </a:solidFill>
              <a:effectLst/>
              <a:uLnTx/>
              <a:uFillTx/>
              <a:latin typeface="Futura Bold" panose="02020800000000000000" pitchFamily="18" charset="0"/>
              <a:ea typeface="Arial Unicode MS" panose="020B0604020202020204"/>
              <a:cs typeface="Arial Unicode MS" panose="020B0604020202020204" pitchFamily="34" charset="-128"/>
              <a:sym typeface="Futura Bold" panose="02020800000000000000" pitchFamily="18" charset="0"/>
            </a:endParaRPr>
          </a:p>
        </p:txBody>
      </p:sp>
      <p:sp>
        <p:nvSpPr>
          <p:cNvPr id="171" name="Title 3"/>
          <p:cNvSpPr>
            <a:spLocks noGrp="1"/>
          </p:cNvSpPr>
          <p:nvPr>
            <p:ph type="title"/>
          </p:nvPr>
        </p:nvSpPr>
        <p:spPr>
          <a:xfrm>
            <a:off x="534086" y="615518"/>
            <a:ext cx="11438824" cy="33855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r>
              <a:rPr lang="en-US" sz="1900" dirty="0">
                <a:solidFill>
                  <a:srgbClr val="FF0000"/>
                </a:solidFill>
                <a:highlight>
                  <a:srgbClr val="FFFF00"/>
                </a:highlight>
                <a:latin typeface="ShellMedium" panose="00000600000000000000" pitchFamily="50" charset="0"/>
              </a:rPr>
              <a:t>Reduce Bonny Terminal Demurrage Cost from US$2.8m in 2019 to US$1.8m by Dec. 2020</a:t>
            </a:r>
          </a:p>
        </p:txBody>
      </p:sp>
      <p:sp>
        <p:nvSpPr>
          <p:cNvPr id="201" name="Rectangle 47"/>
          <p:cNvSpPr>
            <a:spLocks noChangeArrowheads="1"/>
          </p:cNvSpPr>
          <p:nvPr/>
        </p:nvSpPr>
        <p:spPr bwMode="gray">
          <a:xfrm>
            <a:off x="6084944" y="1038140"/>
            <a:ext cx="5604336" cy="642938"/>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p:txBody>
      </p:sp>
      <p:sp>
        <p:nvSpPr>
          <p:cNvPr id="202" name="Rectangle 99"/>
          <p:cNvSpPr>
            <a:spLocks noChangeArrowheads="1"/>
          </p:cNvSpPr>
          <p:nvPr/>
        </p:nvSpPr>
        <p:spPr bwMode="gray">
          <a:xfrm>
            <a:off x="6157770" y="1285790"/>
            <a:ext cx="731475" cy="149225"/>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90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L1 date</a:t>
            </a:r>
          </a:p>
        </p:txBody>
      </p:sp>
      <p:sp>
        <p:nvSpPr>
          <p:cNvPr id="205" name="Rectangle 49"/>
          <p:cNvSpPr>
            <a:spLocks noChangeArrowheads="1"/>
          </p:cNvSpPr>
          <p:nvPr/>
        </p:nvSpPr>
        <p:spPr bwMode="gray">
          <a:xfrm>
            <a:off x="8733973" y="1084178"/>
            <a:ext cx="1060047" cy="149225"/>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90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Initiative lead </a:t>
            </a:r>
          </a:p>
        </p:txBody>
      </p:sp>
      <p:sp>
        <p:nvSpPr>
          <p:cNvPr id="206" name="Rectangle 51"/>
          <p:cNvSpPr>
            <a:spLocks noChangeArrowheads="1"/>
          </p:cNvSpPr>
          <p:nvPr/>
        </p:nvSpPr>
        <p:spPr bwMode="gray">
          <a:xfrm>
            <a:off x="9842144" y="1084178"/>
            <a:ext cx="1460982" cy="149225"/>
          </a:xfrm>
          <a:prstGeom prst="rect">
            <a:avLst/>
          </a:prstGeom>
          <a:noFill/>
          <a:ln w="9525">
            <a:noFill/>
            <a:miter lim="800000"/>
            <a:headEnd/>
            <a:tailEnd/>
          </a:ln>
          <a:effectLst/>
        </p:spPr>
        <p:txBody>
          <a:bodyPr wrap="none" lIns="0" tIns="0" rIns="0" bIns="0">
            <a:noAutofit/>
          </a:bodyPr>
          <a:lstStyle/>
          <a:p>
            <a:pPr lvl="0" defTabSz="913429" fontAlgn="base">
              <a:spcBef>
                <a:spcPct val="0"/>
              </a:spcBef>
              <a:spcAft>
                <a:spcPct val="0"/>
              </a:spcAft>
              <a:buSzPct val="120000"/>
              <a:defRPr/>
            </a:pPr>
            <a:r>
              <a:rPr lang="en-US" sz="900" dirty="0">
                <a:solidFill>
                  <a:srgbClr val="595959"/>
                </a:solidFill>
                <a:latin typeface="ShellMedium" panose="00000600000000000000" pitchFamily="50" charset="0"/>
              </a:rPr>
              <a:t>Brossa Isaac</a:t>
            </a:r>
          </a:p>
        </p:txBody>
      </p:sp>
      <p:sp>
        <p:nvSpPr>
          <p:cNvPr id="207" name="Rectangle 99"/>
          <p:cNvSpPr>
            <a:spLocks noChangeArrowheads="1"/>
          </p:cNvSpPr>
          <p:nvPr/>
        </p:nvSpPr>
        <p:spPr bwMode="gray">
          <a:xfrm>
            <a:off x="6157770" y="1084178"/>
            <a:ext cx="731475" cy="149225"/>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90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Current stage gate</a:t>
            </a:r>
          </a:p>
        </p:txBody>
      </p:sp>
      <p:sp>
        <p:nvSpPr>
          <p:cNvPr id="208" name="Rectangle 100"/>
          <p:cNvSpPr>
            <a:spLocks noChangeArrowheads="1"/>
          </p:cNvSpPr>
          <p:nvPr/>
        </p:nvSpPr>
        <p:spPr bwMode="gray">
          <a:xfrm>
            <a:off x="7369651" y="1070948"/>
            <a:ext cx="995963" cy="149225"/>
          </a:xfrm>
          <a:prstGeom prst="rect">
            <a:avLst/>
          </a:prstGeom>
          <a:noFill/>
          <a:ln w="9525">
            <a:noFill/>
            <a:miter lim="800000"/>
            <a:headEnd/>
            <a:tailEnd/>
          </a:ln>
          <a:effectLst/>
        </p:spPr>
        <p:txBody>
          <a:bodyPr wrap="squar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rPr>
              <a:t>L0</a:t>
            </a:r>
          </a:p>
        </p:txBody>
      </p:sp>
      <p:sp>
        <p:nvSpPr>
          <p:cNvPr id="209" name="Rectangle 40"/>
          <p:cNvSpPr>
            <a:spLocks noChangeArrowheads="1"/>
          </p:cNvSpPr>
          <p:nvPr/>
        </p:nvSpPr>
        <p:spPr bwMode="gray">
          <a:xfrm>
            <a:off x="8733973" y="1487403"/>
            <a:ext cx="1060047" cy="147638"/>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90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Initiative sponsor </a:t>
            </a:r>
          </a:p>
        </p:txBody>
      </p:sp>
      <p:sp>
        <p:nvSpPr>
          <p:cNvPr id="210" name="Rectangle 51"/>
          <p:cNvSpPr>
            <a:spLocks noChangeArrowheads="1"/>
          </p:cNvSpPr>
          <p:nvPr/>
        </p:nvSpPr>
        <p:spPr bwMode="gray">
          <a:xfrm>
            <a:off x="9842144" y="1487403"/>
            <a:ext cx="1460982" cy="147638"/>
          </a:xfrm>
          <a:prstGeom prst="rect">
            <a:avLst/>
          </a:prstGeom>
          <a:noFill/>
          <a:ln w="9525">
            <a:noFill/>
            <a:miter lim="800000"/>
            <a:headEnd/>
            <a:tailEnd/>
          </a:ln>
          <a:effectLst/>
        </p:spPr>
        <p:txBody>
          <a:bodyPr wrap="none" lIns="0" tIns="0" rIns="0" bIns="0">
            <a:noAutofit/>
          </a:bodyPr>
          <a:lstStyle/>
          <a:p>
            <a:pPr lvl="0" defTabSz="913429" fontAlgn="base">
              <a:spcBef>
                <a:spcPct val="0"/>
              </a:spcBef>
              <a:spcAft>
                <a:spcPct val="0"/>
              </a:spcAft>
              <a:buSzPct val="120000"/>
              <a:defRPr/>
            </a:pPr>
            <a:r>
              <a:rPr lang="en-US" altLang="en-US" sz="900" dirty="0">
                <a:solidFill>
                  <a:srgbClr val="000000"/>
                </a:solidFill>
                <a:latin typeface="ShellMedium" panose="00000600000000000000" pitchFamily="50" charset="0"/>
                <a:ea typeface="Arial Unicode MS" pitchFamily="34" charset="-128"/>
              </a:rPr>
              <a:t>Ireti Omotoso</a:t>
            </a:r>
            <a:endParaRPr kumimoji="0" lang="en-US" sz="9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endParaRPr>
          </a:p>
        </p:txBody>
      </p:sp>
      <p:sp>
        <p:nvSpPr>
          <p:cNvPr id="211" name="Rectangle 99"/>
          <p:cNvSpPr>
            <a:spLocks noChangeArrowheads="1"/>
          </p:cNvSpPr>
          <p:nvPr/>
        </p:nvSpPr>
        <p:spPr bwMode="gray">
          <a:xfrm>
            <a:off x="6157770" y="1487403"/>
            <a:ext cx="731475" cy="147638"/>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90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L2 date</a:t>
            </a:r>
          </a:p>
        </p:txBody>
      </p:sp>
      <p:sp>
        <p:nvSpPr>
          <p:cNvPr id="213" name="Rectangle 100"/>
          <p:cNvSpPr>
            <a:spLocks noChangeArrowheads="1"/>
          </p:cNvSpPr>
          <p:nvPr/>
        </p:nvSpPr>
        <p:spPr bwMode="gray">
          <a:xfrm>
            <a:off x="7369652" y="1487403"/>
            <a:ext cx="1316197" cy="147638"/>
          </a:xfrm>
          <a:prstGeom prst="rect">
            <a:avLst/>
          </a:prstGeom>
          <a:noFill/>
          <a:ln w="9525">
            <a:noFill/>
            <a:miter lim="800000"/>
            <a:headEnd/>
            <a:tailEnd/>
          </a:ln>
          <a:effectLst/>
        </p:spPr>
        <p:txBody>
          <a:bodyPr wrap="squar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lang="en-US" sz="1050" dirty="0">
                <a:solidFill>
                  <a:srgbClr val="595959"/>
                </a:solidFill>
                <a:latin typeface="ShellMedium" panose="00000600000000000000" pitchFamily="50" charset="0"/>
                <a:ea typeface="ＭＳ Ｐゴシック"/>
              </a:rPr>
              <a:t>20</a:t>
            </a:r>
            <a:r>
              <a:rPr lang="en-US" sz="1050" baseline="30000" dirty="0">
                <a:solidFill>
                  <a:srgbClr val="595959"/>
                </a:solidFill>
                <a:latin typeface="ShellMedium" panose="00000600000000000000" pitchFamily="50" charset="0"/>
                <a:ea typeface="ＭＳ Ｐゴシック"/>
              </a:rPr>
              <a:t>th</a:t>
            </a:r>
            <a:r>
              <a:rPr kumimoji="0" lang="en-US" sz="105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rPr>
              <a:t> August</a:t>
            </a:r>
          </a:p>
        </p:txBody>
      </p:sp>
      <p:sp>
        <p:nvSpPr>
          <p:cNvPr id="238" name="Rectangle 100"/>
          <p:cNvSpPr>
            <a:spLocks noChangeArrowheads="1"/>
          </p:cNvSpPr>
          <p:nvPr/>
        </p:nvSpPr>
        <p:spPr bwMode="gray">
          <a:xfrm>
            <a:off x="7369652" y="1282615"/>
            <a:ext cx="1170756" cy="152400"/>
          </a:xfrm>
          <a:prstGeom prst="rect">
            <a:avLst/>
          </a:prstGeom>
          <a:noFill/>
          <a:ln w="9525">
            <a:noFill/>
            <a:miter lim="800000"/>
            <a:headEnd/>
            <a:tailEnd/>
          </a:ln>
          <a:effectLst/>
        </p:spPr>
        <p:txBody>
          <a:bodyPr wrap="squar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lang="en-US" sz="1050" dirty="0">
                <a:solidFill>
                  <a:srgbClr val="595959"/>
                </a:solidFill>
                <a:latin typeface="ShellMedium" panose="00000600000000000000" pitchFamily="50" charset="0"/>
                <a:ea typeface="ＭＳ Ｐゴシック"/>
              </a:rPr>
              <a:t>7</a:t>
            </a:r>
            <a:r>
              <a:rPr lang="en-US" sz="1050" baseline="30000" dirty="0">
                <a:solidFill>
                  <a:srgbClr val="595959"/>
                </a:solidFill>
                <a:latin typeface="ShellMedium" panose="00000600000000000000" pitchFamily="50" charset="0"/>
                <a:ea typeface="ＭＳ Ｐゴシック"/>
              </a:rPr>
              <a:t>th</a:t>
            </a:r>
            <a:r>
              <a:rPr kumimoji="0" lang="en-US" sz="105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rPr>
              <a:t> August</a:t>
            </a:r>
          </a:p>
        </p:txBody>
      </p:sp>
      <p:sp>
        <p:nvSpPr>
          <p:cNvPr id="1743911" name="Rectangle 39"/>
          <p:cNvSpPr>
            <a:spLocks noChangeArrowheads="1"/>
          </p:cNvSpPr>
          <p:nvPr/>
        </p:nvSpPr>
        <p:spPr bwMode="gray">
          <a:xfrm>
            <a:off x="534086" y="1038140"/>
            <a:ext cx="1711793" cy="642938"/>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p:txBody>
      </p:sp>
      <p:sp>
        <p:nvSpPr>
          <p:cNvPr id="200" name="Rectangle 42"/>
          <p:cNvSpPr>
            <a:spLocks noChangeArrowheads="1"/>
          </p:cNvSpPr>
          <p:nvPr/>
        </p:nvSpPr>
        <p:spPr bwMode="gray">
          <a:xfrm>
            <a:off x="2351830" y="1030203"/>
            <a:ext cx="3629346" cy="644525"/>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p:txBody>
      </p:sp>
      <p:sp>
        <p:nvSpPr>
          <p:cNvPr id="1743891" name="Rectangle 19"/>
          <p:cNvSpPr>
            <a:spLocks noChangeArrowheads="1"/>
          </p:cNvSpPr>
          <p:nvPr/>
        </p:nvSpPr>
        <p:spPr bwMode="gray">
          <a:xfrm>
            <a:off x="534086" y="1752091"/>
            <a:ext cx="5447090" cy="200025"/>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Problem statement  </a:t>
            </a:r>
          </a:p>
        </p:txBody>
      </p:sp>
      <p:sp>
        <p:nvSpPr>
          <p:cNvPr id="4" name="TextBox 3"/>
          <p:cNvSpPr txBox="1">
            <a:spLocks/>
          </p:cNvSpPr>
          <p:nvPr/>
        </p:nvSpPr>
        <p:spPr>
          <a:xfrm>
            <a:off x="582123" y="2060605"/>
            <a:ext cx="5351015" cy="163557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266700" lvl="1" indent="-265113" defTabSz="913526" eaLnBrk="1" hangingPunct="1">
              <a:buClr>
                <a:schemeClr val="accent3"/>
              </a:buClr>
              <a:buSzPct val="90000"/>
              <a:buFont typeface="Wingdings 3" pitchFamily="18" charset="2"/>
              <a:buChar char=""/>
              <a:defRPr baseline="0">
                <a:latin typeface="+mn-lt"/>
              </a:defRPr>
            </a:lvl2pPr>
            <a:lvl3pPr marL="536575" lvl="2" indent="-274638" defTabSz="913526" eaLnBrk="1" hangingPunct="1">
              <a:buClr>
                <a:schemeClr val="accent6"/>
              </a:buClr>
              <a:buSzPct val="90000"/>
              <a:buFont typeface="Wingdings 3" pitchFamily="18" charset="2"/>
              <a:buChar char="u"/>
              <a:defRPr baseline="0">
                <a:latin typeface="+mn-lt"/>
              </a:defRPr>
            </a:lvl3pPr>
            <a:lvl4pPr marL="750888" lvl="3" indent="-212725" defTabSz="913526" eaLnBrk="1" hangingPunct="1">
              <a:buClr>
                <a:schemeClr val="tx2"/>
              </a:buClr>
              <a:buSzPct val="100000"/>
              <a:buFont typeface="Arial" panose="020B0604020202020204" pitchFamily="34" charset="0"/>
              <a:buChar char="–"/>
              <a:defRPr baseline="0">
                <a:latin typeface="+mn-lt"/>
              </a:defRPr>
            </a:lvl4pPr>
            <a:lvl5pPr marL="985838" lvl="4" indent="-215900" defTabSz="913526" eaLnBrk="1" hangingPunct="1">
              <a:buClr>
                <a:schemeClr val="tx2"/>
              </a:buClr>
              <a:buSzPct val="100000"/>
              <a:buFont typeface="Arial" panose="020B0604020202020204" pitchFamily="34"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88" marR="0" lvl="1" indent="0" defTabSz="895255" fontAlgn="base">
              <a:lnSpc>
                <a:spcPct val="100000"/>
              </a:lnSpc>
              <a:spcBef>
                <a:spcPct val="0"/>
              </a:spcBef>
              <a:spcAft>
                <a:spcPct val="0"/>
              </a:spcAft>
              <a:buClrTx/>
              <a:buSzPct val="100000"/>
              <a:buNone/>
              <a:tabLst/>
              <a:defRPr/>
            </a:pPr>
            <a:r>
              <a:rPr lang="en-US" sz="1000" dirty="0">
                <a:solidFill>
                  <a:srgbClr val="020003"/>
                </a:solidFill>
                <a:latin typeface="ShellMedium" panose="00000600000000000000" pitchFamily="50" charset="0"/>
                <a:ea typeface="Arial Unicode MS" pitchFamily="34" charset="-128"/>
                <a:cs typeface="Arial Unicode MS" pitchFamily="34" charset="-128"/>
              </a:rPr>
              <a:t>Between 2015 and 2019 BOGT spent an average of US$2.29m on demurrage charges reaching a peak of US$2.88m in 2018, ideally the demurrage should be $0.</a:t>
            </a:r>
          </a:p>
          <a:p>
            <a:pPr marL="1588" marR="0" lvl="1" indent="0" defTabSz="895255" fontAlgn="base">
              <a:lnSpc>
                <a:spcPct val="100000"/>
              </a:lnSpc>
              <a:spcBef>
                <a:spcPct val="0"/>
              </a:spcBef>
              <a:spcAft>
                <a:spcPct val="0"/>
              </a:spcAft>
              <a:buClrTx/>
              <a:buSzPct val="100000"/>
              <a:buNone/>
              <a:tabLst/>
              <a:defRPr/>
            </a:pPr>
            <a:r>
              <a:rPr lang="en-US" sz="1000" dirty="0">
                <a:solidFill>
                  <a:srgbClr val="000000"/>
                </a:solidFill>
                <a:latin typeface="ShellMedium" panose="00000600000000000000" pitchFamily="50" charset="0"/>
                <a:ea typeface="Arial Unicode MS" pitchFamily="34" charset="-128"/>
                <a:cs typeface="Arial Unicode MS" pitchFamily="34" charset="-128"/>
              </a:rPr>
              <a:t>Demurrage is the amount of money paid as compensation to the owner of a vessel or third party for detaining the vessel beyond the agreed lay time for loading cargo. Whenever the terminal exceed the stipulated lay time, the terminal is liable for demurrage per running hour</a:t>
            </a:r>
            <a:r>
              <a:rPr lang="en-US" sz="1000" dirty="0">
                <a:solidFill>
                  <a:srgbClr val="000000"/>
                </a:solidFill>
                <a:latin typeface="ShellMedium" panose="00000600000000000000" pitchFamily="50" charset="0"/>
                <a:ea typeface="Arial Unicode MS" pitchFamily="34" charset="-128"/>
              </a:rPr>
              <a:t>. This is basically any delay to the loading of the vessel (</a:t>
            </a:r>
            <a:r>
              <a:rPr lang="en-US" sz="1000" dirty="0">
                <a:solidFill>
                  <a:srgbClr val="000000"/>
                </a:solidFill>
                <a:latin typeface="ShellMedium" panose="00000600000000000000" pitchFamily="50" charset="0"/>
                <a:ea typeface="Arial Unicode MS" pitchFamily="34" charset="-128"/>
                <a:cs typeface="Arial Unicode MS" pitchFamily="34" charset="-128"/>
              </a:rPr>
              <a:t>bottlenecks in production prior, during and after vessel loading activities) </a:t>
            </a:r>
            <a:r>
              <a:rPr lang="en-US" sz="1000" dirty="0">
                <a:solidFill>
                  <a:srgbClr val="000000"/>
                </a:solidFill>
                <a:latin typeface="ShellMedium" panose="00000600000000000000" pitchFamily="50" charset="0"/>
                <a:ea typeface="Arial Unicode MS" pitchFamily="34" charset="-128"/>
              </a:rPr>
              <a:t>over which the terminal operator has control that prevents the vessel loading within its agreed </a:t>
            </a:r>
            <a:r>
              <a:rPr lang="en-US" sz="1000" dirty="0" err="1">
                <a:solidFill>
                  <a:srgbClr val="000000"/>
                </a:solidFill>
                <a:latin typeface="ShellMedium" panose="00000600000000000000" pitchFamily="50" charset="0"/>
                <a:ea typeface="Arial Unicode MS" pitchFamily="34" charset="-128"/>
              </a:rPr>
              <a:t>laytime</a:t>
            </a:r>
            <a:endParaRPr lang="en-US" sz="800" dirty="0">
              <a:solidFill>
                <a:srgbClr val="000000"/>
              </a:solidFill>
              <a:latin typeface="ShellMedium" panose="00000600000000000000" pitchFamily="50" charset="0"/>
              <a:ea typeface="Arial Unicode MS" pitchFamily="34" charset="-128"/>
              <a:cs typeface="Arial Unicode MS" pitchFamily="34" charset="-128"/>
            </a:endParaRPr>
          </a:p>
        </p:txBody>
      </p:sp>
      <p:sp>
        <p:nvSpPr>
          <p:cNvPr id="1743996" name="Rectangle 124"/>
          <p:cNvSpPr>
            <a:spLocks noChangeArrowheads="1"/>
          </p:cNvSpPr>
          <p:nvPr/>
        </p:nvSpPr>
        <p:spPr bwMode="gray">
          <a:xfrm>
            <a:off x="534086" y="4742927"/>
            <a:ext cx="5447090" cy="200025"/>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Initiative description </a:t>
            </a:r>
          </a:p>
        </p:txBody>
      </p:sp>
      <p:sp>
        <p:nvSpPr>
          <p:cNvPr id="8" name="TextBox 7"/>
          <p:cNvSpPr txBox="1">
            <a:spLocks/>
          </p:cNvSpPr>
          <p:nvPr>
            <p:custDataLst>
              <p:tags r:id="rId5"/>
            </p:custDataLst>
          </p:nvPr>
        </p:nvSpPr>
        <p:spPr>
          <a:xfrm>
            <a:off x="601442" y="5051441"/>
            <a:ext cx="5240557" cy="126615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255" eaLnBrk="1" hangingPunct="1">
              <a:buClr>
                <a:schemeClr val="tx2"/>
              </a:buClr>
              <a:defRPr sz="1568" baseline="0">
                <a:latin typeface="+mn-lt"/>
                <a:ea typeface="Arial Unicode MS" pitchFamily="34" charset="-128"/>
                <a:cs typeface="Arial Unicode MS" pitchFamily="34" charset="-128"/>
              </a:defRPr>
            </a:lvl1pPr>
            <a:lvl2pPr marL="193655" lvl="1" indent="-192067" defTabSz="895255" eaLnBrk="1" hangingPunct="1">
              <a:buClr>
                <a:schemeClr val="tx2"/>
              </a:buClr>
              <a:buSzPct val="125000"/>
              <a:buFont typeface="Arial" charset="0"/>
              <a:buChar char="▪"/>
              <a:defRPr sz="1568" baseline="0">
                <a:latin typeface="+mn-lt"/>
                <a:ea typeface="Arial Unicode MS" pitchFamily="34" charset="-128"/>
                <a:cs typeface="Arial Unicode MS" pitchFamily="34" charset="-128"/>
              </a:defRPr>
            </a:lvl2pPr>
            <a:lvl3pPr marL="457151" lvl="2" indent="-261910"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3pPr>
            <a:lvl4pPr marL="614298" lvl="3" indent="-155558"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4pPr>
            <a:lvl5pPr marL="749728" lvl="4" indent="-130162" defTabSz="895255" eaLnBrk="1" hangingPunct="1">
              <a:buClr>
                <a:schemeClr val="tx2"/>
              </a:buClr>
              <a:buSzPct val="89000"/>
              <a:buFont typeface="Arial" charset="0"/>
              <a:buChar char="-"/>
              <a:defRPr sz="1568" baseline="0">
                <a:latin typeface="+mn-lt"/>
                <a:ea typeface="Arial Unicode MS" pitchFamily="34" charset="-128"/>
                <a:cs typeface="Arial Unicode MS" pitchFamily="34" charset="-128"/>
              </a:defRPr>
            </a:lvl5pPr>
            <a:lvl6pPr marL="749728" indent="-130162" defTabSz="895255" fontAlgn="base">
              <a:spcBef>
                <a:spcPct val="0"/>
              </a:spcBef>
              <a:spcAft>
                <a:spcPct val="0"/>
              </a:spcAft>
              <a:buClr>
                <a:schemeClr val="tx2"/>
              </a:buClr>
              <a:buSzPct val="89000"/>
              <a:buFont typeface="Arial" charset="0"/>
              <a:buChar char="-"/>
              <a:defRPr sz="1568" baseline="0">
                <a:latin typeface="+mn-lt"/>
              </a:defRPr>
            </a:lvl6pPr>
            <a:lvl7pPr marL="749728" indent="-130162" defTabSz="895255" fontAlgn="base">
              <a:spcBef>
                <a:spcPct val="0"/>
              </a:spcBef>
              <a:spcAft>
                <a:spcPct val="0"/>
              </a:spcAft>
              <a:buClr>
                <a:schemeClr val="tx2"/>
              </a:buClr>
              <a:buSzPct val="89000"/>
              <a:buFont typeface="Arial" charset="0"/>
              <a:buChar char="-"/>
              <a:defRPr sz="1568" baseline="0">
                <a:latin typeface="+mn-lt"/>
              </a:defRPr>
            </a:lvl7pPr>
            <a:lvl8pPr marL="749728" indent="-130162" defTabSz="895255" fontAlgn="base">
              <a:spcBef>
                <a:spcPct val="0"/>
              </a:spcBef>
              <a:spcAft>
                <a:spcPct val="0"/>
              </a:spcAft>
              <a:buClr>
                <a:schemeClr val="tx2"/>
              </a:buClr>
              <a:buSzPct val="89000"/>
              <a:buFont typeface="Arial" charset="0"/>
              <a:buChar char="-"/>
              <a:defRPr sz="1568" baseline="0">
                <a:latin typeface="+mn-lt"/>
              </a:defRPr>
            </a:lvl8pPr>
            <a:lvl9pPr marL="749728" indent="-130162" defTabSz="895255" fontAlgn="base">
              <a:spcBef>
                <a:spcPct val="0"/>
              </a:spcBef>
              <a:spcAft>
                <a:spcPct val="0"/>
              </a:spcAft>
              <a:buClr>
                <a:schemeClr val="tx2"/>
              </a:buClr>
              <a:buSzPct val="89000"/>
              <a:buFont typeface="Arial" charset="0"/>
              <a:buChar char="-"/>
              <a:defRPr sz="1568" baseline="0">
                <a:latin typeface="+mn-lt"/>
              </a:defRPr>
            </a:lvl9pPr>
          </a:lstStyle>
          <a:p>
            <a:pPr marL="1588" marR="0" lvl="1" indent="0" algn="l" defTabSz="895255" rtl="0" eaLnBrk="1" fontAlgn="base" latinLnBrk="0" hangingPunct="1">
              <a:lnSpc>
                <a:spcPct val="100000"/>
              </a:lnSpc>
              <a:spcBef>
                <a:spcPct val="0"/>
              </a:spcBef>
              <a:spcAft>
                <a:spcPct val="0"/>
              </a:spcAft>
              <a:buClr>
                <a:srgbClr val="DD1D21"/>
              </a:buClr>
              <a:buSzPct val="125000"/>
              <a:buFont typeface="Arial" charset="0"/>
              <a:buNone/>
              <a:tabLst/>
              <a:defRPr/>
            </a:pPr>
            <a:r>
              <a:rPr kumimoji="0" lang="en-US" sz="95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This initiative seeks to reduce </a:t>
            </a:r>
            <a:r>
              <a:rPr lang="en-US" sz="950" dirty="0">
                <a:solidFill>
                  <a:srgbClr val="000000"/>
                </a:solidFill>
                <a:latin typeface="ShellMedium" panose="00000600000000000000" pitchFamily="50" charset="0"/>
              </a:rPr>
              <a:t>demurrage cost by $1m from 2019 cost, by identifying and implementing steps to reduce the overall time taken to perform loading offtake.</a:t>
            </a:r>
          </a:p>
          <a:p>
            <a:pPr marL="1588" lvl="1" indent="0" fontAlgn="base">
              <a:spcBef>
                <a:spcPct val="0"/>
              </a:spcBef>
              <a:spcAft>
                <a:spcPct val="0"/>
              </a:spcAft>
              <a:buClr>
                <a:srgbClr val="DD1D21"/>
              </a:buClr>
              <a:buNone/>
              <a:defRPr/>
            </a:pPr>
            <a:r>
              <a:rPr lang="en-US" sz="1000" dirty="0">
                <a:solidFill>
                  <a:srgbClr val="000000"/>
                </a:solidFill>
                <a:latin typeface="ShellMedium" panose="00000600000000000000" pitchFamily="50" charset="0"/>
              </a:rPr>
              <a:t>Key areas of focus are to reduce delays in: </a:t>
            </a:r>
          </a:p>
          <a:p>
            <a:pPr marL="230188" lvl="1" indent="-228600" fontAlgn="base">
              <a:spcBef>
                <a:spcPct val="0"/>
              </a:spcBef>
              <a:spcAft>
                <a:spcPct val="0"/>
              </a:spcAft>
              <a:buClrTx/>
              <a:buSzPct val="100000"/>
              <a:buAutoNum type="arabicPeriod"/>
              <a:defRPr/>
            </a:pPr>
            <a:r>
              <a:rPr lang="en-US" sz="1000" dirty="0">
                <a:solidFill>
                  <a:srgbClr val="000000"/>
                </a:solidFill>
                <a:latin typeface="ShellMedium" panose="00000600000000000000" pitchFamily="50" charset="0"/>
              </a:rPr>
              <a:t>Internal clearance duration </a:t>
            </a:r>
          </a:p>
          <a:p>
            <a:pPr marL="230188" lvl="1" indent="-228600" fontAlgn="base">
              <a:spcBef>
                <a:spcPct val="0"/>
              </a:spcBef>
              <a:spcAft>
                <a:spcPct val="0"/>
              </a:spcAft>
              <a:buClrTx/>
              <a:buSzPct val="100000"/>
              <a:buAutoNum type="arabicPeriod"/>
              <a:defRPr/>
            </a:pPr>
            <a:r>
              <a:rPr lang="en-US" sz="1000" dirty="0">
                <a:solidFill>
                  <a:srgbClr val="000000"/>
                </a:solidFill>
                <a:latin typeface="ShellMedium" panose="00000600000000000000" pitchFamily="50" charset="0"/>
              </a:rPr>
              <a:t>Berthing process (mooring &amp; hose connection)</a:t>
            </a:r>
          </a:p>
          <a:p>
            <a:pPr marL="230188" lvl="1" indent="-228600" fontAlgn="base">
              <a:spcBef>
                <a:spcPct val="0"/>
              </a:spcBef>
              <a:spcAft>
                <a:spcPct val="0"/>
              </a:spcAft>
              <a:buClrTx/>
              <a:buSzPct val="100000"/>
              <a:buFont typeface="Wingdings 3" pitchFamily="18" charset="2"/>
              <a:buAutoNum type="arabicPeriod"/>
              <a:defRPr/>
            </a:pPr>
            <a:r>
              <a:rPr lang="en-US" sz="1000" dirty="0">
                <a:solidFill>
                  <a:srgbClr val="000000"/>
                </a:solidFill>
                <a:latin typeface="ShellMedium" panose="00000600000000000000" pitchFamily="50" charset="0"/>
              </a:rPr>
              <a:t>Processing and delivery of post loading document</a:t>
            </a:r>
          </a:p>
          <a:p>
            <a:pPr marL="230188" lvl="1" indent="-228600" fontAlgn="base">
              <a:spcBef>
                <a:spcPct val="0"/>
              </a:spcBef>
              <a:spcAft>
                <a:spcPct val="0"/>
              </a:spcAft>
              <a:buClrTx/>
              <a:buSzPct val="100000"/>
              <a:buFont typeface="Wingdings 3" pitchFamily="18" charset="2"/>
              <a:buAutoNum type="arabicPeriod"/>
              <a:defRPr/>
            </a:pPr>
            <a:r>
              <a:rPr lang="en-US" sz="900" dirty="0">
                <a:solidFill>
                  <a:srgbClr val="000000"/>
                </a:solidFill>
                <a:latin typeface="ShellMedium" panose="00000600000000000000" pitchFamily="50" charset="0"/>
              </a:rPr>
              <a:t>Cargo preparation</a:t>
            </a:r>
          </a:p>
          <a:p>
            <a:pPr marL="230188" lvl="1" indent="-228600" fontAlgn="base">
              <a:spcBef>
                <a:spcPct val="0"/>
              </a:spcBef>
              <a:spcAft>
                <a:spcPct val="0"/>
              </a:spcAft>
              <a:buClrTx/>
              <a:buSzPct val="100000"/>
              <a:buFont typeface="Wingdings 3" pitchFamily="18" charset="2"/>
              <a:buAutoNum type="arabicPeriod"/>
              <a:defRPr/>
            </a:pPr>
            <a:r>
              <a:rPr lang="en-US" sz="900" dirty="0">
                <a:solidFill>
                  <a:srgbClr val="000000"/>
                </a:solidFill>
                <a:latin typeface="ShellMedium" panose="00000600000000000000" pitchFamily="50" charset="0"/>
              </a:rPr>
              <a:t>Resolving Ship/Shore Volume Difference</a:t>
            </a:r>
          </a:p>
          <a:p>
            <a:pPr marL="230188" lvl="1" indent="-228600" fontAlgn="base">
              <a:spcBef>
                <a:spcPct val="0"/>
              </a:spcBef>
              <a:spcAft>
                <a:spcPct val="0"/>
              </a:spcAft>
              <a:buClrTx/>
              <a:buSzPct val="100000"/>
              <a:buFont typeface="Wingdings 3" pitchFamily="18" charset="2"/>
              <a:buAutoNum type="arabicPeriod"/>
              <a:defRPr/>
            </a:pPr>
            <a:endParaRPr lang="en-US" sz="950" dirty="0">
              <a:solidFill>
                <a:srgbClr val="000000"/>
              </a:solidFill>
              <a:latin typeface="ShellMedium" panose="00000600000000000000" pitchFamily="50" charset="0"/>
            </a:endParaRPr>
          </a:p>
          <a:p>
            <a:pPr marL="1588" marR="0" lvl="1" indent="0" algn="l" defTabSz="895255" rtl="0" eaLnBrk="1" fontAlgn="base" latinLnBrk="0" hangingPunct="1">
              <a:lnSpc>
                <a:spcPct val="100000"/>
              </a:lnSpc>
              <a:spcBef>
                <a:spcPct val="0"/>
              </a:spcBef>
              <a:spcAft>
                <a:spcPct val="0"/>
              </a:spcAft>
              <a:buClr>
                <a:srgbClr val="DD1D21"/>
              </a:buClr>
              <a:buSzPct val="125000"/>
              <a:buFont typeface="Arial" charset="0"/>
              <a:buNone/>
              <a:tabLst/>
              <a:defRPr/>
            </a:pPr>
            <a:endParaRPr kumimoji="0" lang="en-US" sz="95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endParaRPr>
          </a:p>
          <a:p>
            <a:pPr marL="1588" marR="0" lvl="1" indent="0" algn="l" defTabSz="895255" rtl="0" eaLnBrk="1" fontAlgn="base" latinLnBrk="0" hangingPunct="1">
              <a:lnSpc>
                <a:spcPct val="100000"/>
              </a:lnSpc>
              <a:spcBef>
                <a:spcPct val="0"/>
              </a:spcBef>
              <a:spcAft>
                <a:spcPct val="0"/>
              </a:spcAft>
              <a:buClr>
                <a:srgbClr val="DD1D21"/>
              </a:buClr>
              <a:buSzPct val="125000"/>
              <a:buFont typeface="Arial" charset="0"/>
              <a:buNone/>
              <a:tabLst/>
              <a:defRPr/>
            </a:pPr>
            <a:endParaRPr kumimoji="0" lang="en-US" sz="95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endParaRPr>
          </a:p>
          <a:p>
            <a:pPr marL="1588" marR="0" lvl="1" indent="0" algn="l" defTabSz="895255" rtl="0" eaLnBrk="1" fontAlgn="base" latinLnBrk="0" hangingPunct="1">
              <a:lnSpc>
                <a:spcPct val="100000"/>
              </a:lnSpc>
              <a:spcBef>
                <a:spcPct val="0"/>
              </a:spcBef>
              <a:spcAft>
                <a:spcPct val="0"/>
              </a:spcAft>
              <a:buClr>
                <a:srgbClr val="DD1D21"/>
              </a:buClr>
              <a:buSzPct val="125000"/>
              <a:buFont typeface="Arial" charset="0"/>
              <a:buNone/>
              <a:tabLst/>
              <a:defRPr/>
            </a:pPr>
            <a:endPar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endParaRPr>
          </a:p>
        </p:txBody>
      </p:sp>
      <p:sp>
        <p:nvSpPr>
          <p:cNvPr id="101" name="Rectangle 124">
            <a:extLst>
              <a:ext uri="{FF2B5EF4-FFF2-40B4-BE49-F238E27FC236}">
                <a16:creationId xmlns:a16="http://schemas.microsoft.com/office/drawing/2014/main" id="{7E4EAE68-6360-44B4-9812-5638262F8212}"/>
              </a:ext>
            </a:extLst>
          </p:cNvPr>
          <p:cNvSpPr>
            <a:spLocks noChangeArrowheads="1"/>
          </p:cNvSpPr>
          <p:nvPr/>
        </p:nvSpPr>
        <p:spPr bwMode="gray">
          <a:xfrm>
            <a:off x="6132354" y="1766766"/>
            <a:ext cx="5447090" cy="200025"/>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Estimate impact  </a:t>
            </a:r>
          </a:p>
        </p:txBody>
      </p:sp>
      <p:sp>
        <p:nvSpPr>
          <p:cNvPr id="1743936" name="Rectangle 64"/>
          <p:cNvSpPr>
            <a:spLocks noChangeArrowheads="1"/>
          </p:cNvSpPr>
          <p:nvPr/>
        </p:nvSpPr>
        <p:spPr bwMode="gray">
          <a:xfrm>
            <a:off x="1276420" y="1084178"/>
            <a:ext cx="343884" cy="149225"/>
          </a:xfrm>
          <a:prstGeom prst="rect">
            <a:avLst/>
          </a:prstGeom>
          <a:noFill/>
          <a:ln w="9525">
            <a:noFill/>
            <a:miter lim="800000"/>
            <a:headEnd/>
            <a:tailEnd/>
          </a:ln>
          <a:effectLst/>
        </p:spPr>
        <p:txBody>
          <a:bodyPr wrap="none" lIns="0" tIns="0" rIns="0" bIns="0">
            <a:noAutofit/>
          </a:bodyPr>
          <a:lstStyle/>
          <a:p>
            <a:pPr marL="0" marR="0" lvl="0" indent="0" algn="l" defTabSz="932071" rtl="0" eaLnBrk="1" fontAlgn="base" latinLnBrk="0" hangingPunct="1">
              <a:lnSpc>
                <a:spcPct val="100000"/>
              </a:lnSpc>
              <a:spcBef>
                <a:spcPct val="0"/>
              </a:spcBef>
              <a:spcAft>
                <a:spcPct val="0"/>
              </a:spcAft>
              <a:buClrTx/>
              <a:buSzPct val="120000"/>
              <a:buFontTx/>
              <a:buNone/>
              <a:tabLst/>
              <a:defRPr/>
            </a:pPr>
            <a:endParaRPr kumimoji="0" lang="en-US" sz="1050" b="1"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endParaRPr>
          </a:p>
        </p:txBody>
      </p:sp>
      <p:sp>
        <p:nvSpPr>
          <p:cNvPr id="1743937" name="Rectangle 65"/>
          <p:cNvSpPr>
            <a:spLocks noChangeArrowheads="1"/>
          </p:cNvSpPr>
          <p:nvPr/>
        </p:nvSpPr>
        <p:spPr bwMode="gray">
          <a:xfrm>
            <a:off x="601442" y="1084178"/>
            <a:ext cx="565861" cy="161583"/>
          </a:xfrm>
          <a:prstGeom prst="rect">
            <a:avLst/>
          </a:prstGeom>
          <a:noFill/>
          <a:ln w="9525">
            <a:noFill/>
            <a:miter lim="800000"/>
            <a:headEnd/>
            <a:tailEnd/>
          </a:ln>
          <a:effectLst/>
        </p:spPr>
        <p:txBody>
          <a:bodyPr wrap="none" lIns="0" tIns="0" rIns="0" bIns="0">
            <a:sp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Wave ID</a:t>
            </a:r>
          </a:p>
        </p:txBody>
      </p:sp>
      <p:sp>
        <p:nvSpPr>
          <p:cNvPr id="217" name="Rectangle 49"/>
          <p:cNvSpPr>
            <a:spLocks noChangeArrowheads="1"/>
          </p:cNvSpPr>
          <p:nvPr/>
        </p:nvSpPr>
        <p:spPr bwMode="gray">
          <a:xfrm>
            <a:off x="2436536" y="1451947"/>
            <a:ext cx="567364" cy="152400"/>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Location(s)</a:t>
            </a:r>
          </a:p>
        </p:txBody>
      </p:sp>
      <p:sp>
        <p:nvSpPr>
          <p:cNvPr id="218" name="Rectangle 49"/>
          <p:cNvSpPr>
            <a:spLocks noChangeArrowheads="1"/>
          </p:cNvSpPr>
          <p:nvPr/>
        </p:nvSpPr>
        <p:spPr bwMode="gray">
          <a:xfrm>
            <a:off x="3820581" y="1451947"/>
            <a:ext cx="1690014" cy="152400"/>
          </a:xfrm>
          <a:prstGeom prst="rect">
            <a:avLst/>
          </a:prstGeom>
          <a:noFill/>
          <a:ln w="9525">
            <a:noFill/>
            <a:miter lim="800000"/>
            <a:headEnd/>
            <a:tailEnd/>
          </a:ln>
          <a:effectLst/>
        </p:spPr>
        <p:txBody>
          <a:bodyPr wrap="none" lIns="0" tIns="0" rIns="0" bIns="0">
            <a:noAutofit/>
          </a:bodyPr>
          <a:lstStyle/>
          <a:p>
            <a:pPr defTabSz="913429" fontAlgn="base">
              <a:spcBef>
                <a:spcPct val="0"/>
              </a:spcBef>
              <a:spcAft>
                <a:spcPct val="0"/>
              </a:spcAft>
              <a:buSzPct val="120000"/>
              <a:defRPr/>
            </a:pPr>
            <a:r>
              <a:rPr lang="en-US" sz="1050" dirty="0">
                <a:solidFill>
                  <a:srgbClr val="595959"/>
                </a:solidFill>
                <a:latin typeface="ShellMedium" panose="00000600000000000000" pitchFamily="50" charset="0"/>
                <a:ea typeface="ＭＳ Ｐゴシック"/>
              </a:rPr>
              <a:t>SPDC – Production Asset</a:t>
            </a:r>
          </a:p>
        </p:txBody>
      </p:sp>
      <p:sp>
        <p:nvSpPr>
          <p:cNvPr id="225" name="Rectangle 43"/>
          <p:cNvSpPr>
            <a:spLocks noChangeArrowheads="1"/>
          </p:cNvSpPr>
          <p:nvPr/>
        </p:nvSpPr>
        <p:spPr bwMode="gray">
          <a:xfrm>
            <a:off x="2436536" y="1084178"/>
            <a:ext cx="828753" cy="161583"/>
          </a:xfrm>
          <a:prstGeom prst="rect">
            <a:avLst/>
          </a:prstGeom>
          <a:noFill/>
          <a:ln w="9525">
            <a:noFill/>
            <a:miter lim="800000"/>
            <a:headEnd/>
            <a:tailEnd/>
          </a:ln>
          <a:effectLst/>
        </p:spPr>
        <p:txBody>
          <a:bodyPr wrap="none" lIns="0" tIns="0" rIns="0" bIns="0">
            <a:sp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err="1">
                <a:ln>
                  <a:noFill/>
                </a:ln>
                <a:solidFill>
                  <a:srgbClr val="DD1D21"/>
                </a:solidFill>
                <a:effectLst/>
                <a:uLnTx/>
                <a:uFillTx/>
                <a:latin typeface="ShellMedium" panose="00000600000000000000" pitchFamily="50" charset="0"/>
                <a:ea typeface="ＭＳ Ｐゴシック"/>
                <a:cs typeface="+mn-cs"/>
              </a:rPr>
              <a:t>Workstream</a:t>
            </a: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 </a:t>
            </a:r>
          </a:p>
        </p:txBody>
      </p:sp>
      <p:sp>
        <p:nvSpPr>
          <p:cNvPr id="226" name="Rectangle 45"/>
          <p:cNvSpPr>
            <a:spLocks noChangeArrowheads="1"/>
          </p:cNvSpPr>
          <p:nvPr/>
        </p:nvSpPr>
        <p:spPr bwMode="gray">
          <a:xfrm>
            <a:off x="3820581" y="1084178"/>
            <a:ext cx="397545" cy="161583"/>
          </a:xfrm>
          <a:prstGeom prst="rect">
            <a:avLst/>
          </a:prstGeom>
          <a:noFill/>
          <a:ln w="9525">
            <a:noFill/>
            <a:miter lim="800000"/>
            <a:headEnd/>
            <a:tailEnd/>
          </a:ln>
          <a:effectLst/>
        </p:spPr>
        <p:txBody>
          <a:bodyPr wrap="none" lIns="0" tIns="0" rIns="0" bIns="0">
            <a:sp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rPr>
              <a:t>Opex </a:t>
            </a:r>
          </a:p>
        </p:txBody>
      </p:sp>
      <p:sp>
        <p:nvSpPr>
          <p:cNvPr id="45" name="Rectangle 19">
            <a:extLst>
              <a:ext uri="{FF2B5EF4-FFF2-40B4-BE49-F238E27FC236}">
                <a16:creationId xmlns:a16="http://schemas.microsoft.com/office/drawing/2014/main" id="{1FABA5AD-8970-471A-9DD6-064A3CE9F09D}"/>
              </a:ext>
            </a:extLst>
          </p:cNvPr>
          <p:cNvSpPr>
            <a:spLocks noChangeArrowheads="1"/>
          </p:cNvSpPr>
          <p:nvPr/>
        </p:nvSpPr>
        <p:spPr bwMode="gray">
          <a:xfrm>
            <a:off x="6096000" y="2499514"/>
            <a:ext cx="5600700" cy="200025"/>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Key stakeholders </a:t>
            </a:r>
          </a:p>
        </p:txBody>
      </p:sp>
      <p:sp>
        <p:nvSpPr>
          <p:cNvPr id="48" name="Rectangle 124">
            <a:extLst>
              <a:ext uri="{FF2B5EF4-FFF2-40B4-BE49-F238E27FC236}">
                <a16:creationId xmlns:a16="http://schemas.microsoft.com/office/drawing/2014/main" id="{F21687E4-F931-4925-8F90-38CF8B98229F}"/>
              </a:ext>
            </a:extLst>
          </p:cNvPr>
          <p:cNvSpPr>
            <a:spLocks noChangeArrowheads="1"/>
          </p:cNvSpPr>
          <p:nvPr/>
        </p:nvSpPr>
        <p:spPr bwMode="gray">
          <a:xfrm>
            <a:off x="6096000" y="3712297"/>
            <a:ext cx="5600700" cy="235090"/>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Decisions needed to mature </a:t>
            </a:r>
          </a:p>
        </p:txBody>
      </p:sp>
      <p:sp>
        <p:nvSpPr>
          <p:cNvPr id="52" name="Rectangle 124">
            <a:extLst>
              <a:ext uri="{FF2B5EF4-FFF2-40B4-BE49-F238E27FC236}">
                <a16:creationId xmlns:a16="http://schemas.microsoft.com/office/drawing/2014/main" id="{3A99A07B-4BDE-4710-A0E3-F8E92099E444}"/>
              </a:ext>
            </a:extLst>
          </p:cNvPr>
          <p:cNvSpPr>
            <a:spLocks noChangeArrowheads="1"/>
          </p:cNvSpPr>
          <p:nvPr/>
        </p:nvSpPr>
        <p:spPr bwMode="gray">
          <a:xfrm>
            <a:off x="6096000" y="5007290"/>
            <a:ext cx="5600700" cy="200025"/>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What does success look like at the end of the </a:t>
            </a:r>
            <a:r>
              <a:rPr lang="en-US" sz="1050" b="1" dirty="0">
                <a:solidFill>
                  <a:srgbClr val="DD1D21"/>
                </a:solidFill>
                <a:latin typeface="ShellMedium" panose="00000600000000000000" pitchFamily="50" charset="0"/>
                <a:ea typeface="ＭＳ Ｐゴシック"/>
              </a:rPr>
              <a:t>3 weeks </a:t>
            </a: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sprint</a:t>
            </a:r>
          </a:p>
        </p:txBody>
      </p:sp>
      <p:sp>
        <p:nvSpPr>
          <p:cNvPr id="41" name="TextBox 40">
            <a:extLst>
              <a:ext uri="{FF2B5EF4-FFF2-40B4-BE49-F238E27FC236}">
                <a16:creationId xmlns:a16="http://schemas.microsoft.com/office/drawing/2014/main" id="{B5E75627-BBA9-4BB7-9D35-A6FAFCCACA0B}"/>
              </a:ext>
            </a:extLst>
          </p:cNvPr>
          <p:cNvSpPr txBox="1">
            <a:spLocks/>
          </p:cNvSpPr>
          <p:nvPr>
            <p:custDataLst>
              <p:tags r:id="rId6"/>
            </p:custDataLst>
          </p:nvPr>
        </p:nvSpPr>
        <p:spPr>
          <a:xfrm>
            <a:off x="6157770" y="2019887"/>
            <a:ext cx="5240557" cy="38080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255" eaLnBrk="1" hangingPunct="1">
              <a:buClr>
                <a:schemeClr val="tx2"/>
              </a:buClr>
              <a:defRPr sz="1568" baseline="0">
                <a:latin typeface="+mn-lt"/>
                <a:ea typeface="Arial Unicode MS" pitchFamily="34" charset="-128"/>
                <a:cs typeface="Arial Unicode MS" pitchFamily="34" charset="-128"/>
              </a:defRPr>
            </a:lvl1pPr>
            <a:lvl2pPr marL="193655" lvl="1" indent="-192067" defTabSz="895255" eaLnBrk="1" hangingPunct="1">
              <a:buClr>
                <a:schemeClr val="tx2"/>
              </a:buClr>
              <a:buSzPct val="125000"/>
              <a:buFont typeface="Arial" charset="0"/>
              <a:buChar char="▪"/>
              <a:defRPr sz="1568" baseline="0">
                <a:latin typeface="+mn-lt"/>
                <a:ea typeface="Arial Unicode MS" pitchFamily="34" charset="-128"/>
                <a:cs typeface="Arial Unicode MS" pitchFamily="34" charset="-128"/>
              </a:defRPr>
            </a:lvl2pPr>
            <a:lvl3pPr marL="457151" lvl="2" indent="-261910"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3pPr>
            <a:lvl4pPr marL="614298" lvl="3" indent="-155558"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4pPr>
            <a:lvl5pPr marL="749728" lvl="4" indent="-130162" defTabSz="895255" eaLnBrk="1" hangingPunct="1">
              <a:buClr>
                <a:schemeClr val="tx2"/>
              </a:buClr>
              <a:buSzPct val="89000"/>
              <a:buFont typeface="Arial" charset="0"/>
              <a:buChar char="-"/>
              <a:defRPr sz="1568" baseline="0">
                <a:latin typeface="+mn-lt"/>
                <a:ea typeface="Arial Unicode MS" pitchFamily="34" charset="-128"/>
                <a:cs typeface="Arial Unicode MS" pitchFamily="34" charset="-128"/>
              </a:defRPr>
            </a:lvl5pPr>
            <a:lvl6pPr marL="749728" indent="-130162" defTabSz="895255" fontAlgn="base">
              <a:spcBef>
                <a:spcPct val="0"/>
              </a:spcBef>
              <a:spcAft>
                <a:spcPct val="0"/>
              </a:spcAft>
              <a:buClr>
                <a:schemeClr val="tx2"/>
              </a:buClr>
              <a:buSzPct val="89000"/>
              <a:buFont typeface="Arial" charset="0"/>
              <a:buChar char="-"/>
              <a:defRPr sz="1568" baseline="0">
                <a:latin typeface="+mn-lt"/>
              </a:defRPr>
            </a:lvl6pPr>
            <a:lvl7pPr marL="749728" indent="-130162" defTabSz="895255" fontAlgn="base">
              <a:spcBef>
                <a:spcPct val="0"/>
              </a:spcBef>
              <a:spcAft>
                <a:spcPct val="0"/>
              </a:spcAft>
              <a:buClr>
                <a:schemeClr val="tx2"/>
              </a:buClr>
              <a:buSzPct val="89000"/>
              <a:buFont typeface="Arial" charset="0"/>
              <a:buChar char="-"/>
              <a:defRPr sz="1568" baseline="0">
                <a:latin typeface="+mn-lt"/>
              </a:defRPr>
            </a:lvl7pPr>
            <a:lvl8pPr marL="749728" indent="-130162" defTabSz="895255" fontAlgn="base">
              <a:spcBef>
                <a:spcPct val="0"/>
              </a:spcBef>
              <a:spcAft>
                <a:spcPct val="0"/>
              </a:spcAft>
              <a:buClr>
                <a:schemeClr val="tx2"/>
              </a:buClr>
              <a:buSzPct val="89000"/>
              <a:buFont typeface="Arial" charset="0"/>
              <a:buChar char="-"/>
              <a:defRPr sz="1568" baseline="0">
                <a:latin typeface="+mn-lt"/>
              </a:defRPr>
            </a:lvl8pPr>
            <a:lvl9pPr marL="749728" indent="-130162" defTabSz="895255" fontAlgn="base">
              <a:spcBef>
                <a:spcPct val="0"/>
              </a:spcBef>
              <a:spcAft>
                <a:spcPct val="0"/>
              </a:spcAft>
              <a:buClr>
                <a:schemeClr val="tx2"/>
              </a:buClr>
              <a:buSzPct val="89000"/>
              <a:buFont typeface="Arial" charset="0"/>
              <a:buChar char="-"/>
              <a:defRPr sz="1568" baseline="0">
                <a:latin typeface="+mn-lt"/>
              </a:defRPr>
            </a:lvl9pPr>
          </a:lstStyle>
          <a:p>
            <a:pPr marL="1588" marR="0" lvl="1" indent="0" algn="l" defTabSz="895255" rtl="0" eaLnBrk="1" fontAlgn="base" latinLnBrk="0" hangingPunct="1">
              <a:lnSpc>
                <a:spcPct val="100000"/>
              </a:lnSpc>
              <a:spcBef>
                <a:spcPct val="0"/>
              </a:spcBef>
              <a:spcAft>
                <a:spcPct val="0"/>
              </a:spcAft>
              <a:buClr>
                <a:srgbClr val="DD1D21"/>
              </a:buClr>
              <a:buSzPct val="125000"/>
              <a:buFont typeface="Arial" charset="0"/>
              <a:buNone/>
              <a:tabLst/>
              <a:defRPr/>
            </a:pPr>
            <a:r>
              <a:rPr kumimoji="0" lang="en-US" sz="1000" b="1"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High level assumptions </a:t>
            </a: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 </a:t>
            </a:r>
            <a:r>
              <a:rPr lang="en-US" sz="1000" dirty="0">
                <a:solidFill>
                  <a:srgbClr val="000000"/>
                </a:solidFill>
                <a:latin typeface="ShellMedium" panose="00000600000000000000" pitchFamily="50" charset="0"/>
              </a:rPr>
              <a:t>US$1m savings from 2020 expenditure on demurrage and further reduce US$0.5m by Dec 2021</a:t>
            </a:r>
            <a:endParaRPr kumimoji="0" lang="en-US" sz="1050" b="0" i="0" u="none" strike="noStrike" kern="1200" cap="none" spc="0" normalizeH="0" baseline="0" noProof="0" dirty="0">
              <a:ln>
                <a:noFill/>
              </a:ln>
              <a:solidFill>
                <a:srgbClr val="595959"/>
              </a:solidFill>
              <a:effectLst/>
              <a:uLnTx/>
              <a:uFillTx/>
              <a:latin typeface="ShellMedium" panose="00000600000000000000" pitchFamily="50" charset="0"/>
              <a:ea typeface="Arial Unicode MS" pitchFamily="34" charset="-128"/>
            </a:endParaRPr>
          </a:p>
        </p:txBody>
      </p:sp>
      <p:sp>
        <p:nvSpPr>
          <p:cNvPr id="42" name="TextBox 41">
            <a:extLst>
              <a:ext uri="{FF2B5EF4-FFF2-40B4-BE49-F238E27FC236}">
                <a16:creationId xmlns:a16="http://schemas.microsoft.com/office/drawing/2014/main" id="{95EC0375-843F-4703-B5BB-E61465E18617}"/>
              </a:ext>
            </a:extLst>
          </p:cNvPr>
          <p:cNvSpPr txBox="1">
            <a:spLocks/>
          </p:cNvSpPr>
          <p:nvPr>
            <p:custDataLst>
              <p:tags r:id="rId7"/>
            </p:custDataLst>
          </p:nvPr>
        </p:nvSpPr>
        <p:spPr>
          <a:xfrm>
            <a:off x="6157770" y="2737938"/>
            <a:ext cx="5432787" cy="100822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255" eaLnBrk="1" hangingPunct="1">
              <a:buClr>
                <a:schemeClr val="tx2"/>
              </a:buClr>
              <a:defRPr sz="1568" baseline="0">
                <a:latin typeface="+mn-lt"/>
                <a:ea typeface="Arial Unicode MS" pitchFamily="34" charset="-128"/>
                <a:cs typeface="Arial Unicode MS" pitchFamily="34" charset="-128"/>
              </a:defRPr>
            </a:lvl1pPr>
            <a:lvl2pPr marL="193655" lvl="1" indent="-192067" defTabSz="895255" eaLnBrk="1" hangingPunct="1">
              <a:buClr>
                <a:schemeClr val="tx2"/>
              </a:buClr>
              <a:buSzPct val="125000"/>
              <a:buFont typeface="Arial" charset="0"/>
              <a:buChar char="▪"/>
              <a:defRPr sz="1568" baseline="0">
                <a:latin typeface="+mn-lt"/>
                <a:ea typeface="Arial Unicode MS" pitchFamily="34" charset="-128"/>
                <a:cs typeface="Arial Unicode MS" pitchFamily="34" charset="-128"/>
              </a:defRPr>
            </a:lvl2pPr>
            <a:lvl3pPr marL="457151" lvl="2" indent="-261910"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3pPr>
            <a:lvl4pPr marL="614298" lvl="3" indent="-155558"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4pPr>
            <a:lvl5pPr marL="749728" lvl="4" indent="-130162" defTabSz="895255" eaLnBrk="1" hangingPunct="1">
              <a:buClr>
                <a:schemeClr val="tx2"/>
              </a:buClr>
              <a:buSzPct val="89000"/>
              <a:buFont typeface="Arial" charset="0"/>
              <a:buChar char="-"/>
              <a:defRPr sz="1568" baseline="0">
                <a:latin typeface="+mn-lt"/>
                <a:ea typeface="Arial Unicode MS" pitchFamily="34" charset="-128"/>
                <a:cs typeface="Arial Unicode MS" pitchFamily="34" charset="-128"/>
              </a:defRPr>
            </a:lvl5pPr>
            <a:lvl6pPr marL="749728" indent="-130162" defTabSz="895255" fontAlgn="base">
              <a:spcBef>
                <a:spcPct val="0"/>
              </a:spcBef>
              <a:spcAft>
                <a:spcPct val="0"/>
              </a:spcAft>
              <a:buClr>
                <a:schemeClr val="tx2"/>
              </a:buClr>
              <a:buSzPct val="89000"/>
              <a:buFont typeface="Arial" charset="0"/>
              <a:buChar char="-"/>
              <a:defRPr sz="1568" baseline="0">
                <a:latin typeface="+mn-lt"/>
              </a:defRPr>
            </a:lvl6pPr>
            <a:lvl7pPr marL="749728" indent="-130162" defTabSz="895255" fontAlgn="base">
              <a:spcBef>
                <a:spcPct val="0"/>
              </a:spcBef>
              <a:spcAft>
                <a:spcPct val="0"/>
              </a:spcAft>
              <a:buClr>
                <a:schemeClr val="tx2"/>
              </a:buClr>
              <a:buSzPct val="89000"/>
              <a:buFont typeface="Arial" charset="0"/>
              <a:buChar char="-"/>
              <a:defRPr sz="1568" baseline="0">
                <a:latin typeface="+mn-lt"/>
              </a:defRPr>
            </a:lvl7pPr>
            <a:lvl8pPr marL="749728" indent="-130162" defTabSz="895255" fontAlgn="base">
              <a:spcBef>
                <a:spcPct val="0"/>
              </a:spcBef>
              <a:spcAft>
                <a:spcPct val="0"/>
              </a:spcAft>
              <a:buClr>
                <a:schemeClr val="tx2"/>
              </a:buClr>
              <a:buSzPct val="89000"/>
              <a:buFont typeface="Arial" charset="0"/>
              <a:buChar char="-"/>
              <a:defRPr sz="1568" baseline="0">
                <a:latin typeface="+mn-lt"/>
              </a:defRPr>
            </a:lvl8pPr>
            <a:lvl9pPr marL="749728" indent="-130162" defTabSz="895255" fontAlgn="base">
              <a:spcBef>
                <a:spcPct val="0"/>
              </a:spcBef>
              <a:spcAft>
                <a:spcPct val="0"/>
              </a:spcAft>
              <a:buClr>
                <a:schemeClr val="tx2"/>
              </a:buClr>
              <a:buSzPct val="89000"/>
              <a:buFont typeface="Arial" charset="0"/>
              <a:buChar char="-"/>
              <a:defRPr sz="1568" baseline="0">
                <a:latin typeface="+mn-lt"/>
              </a:defRPr>
            </a:lvl9pPr>
          </a:lstStyle>
          <a:p>
            <a:pPr marL="0" marR="0" lvl="1" indent="-192067" algn="l" defTabSz="914400" rtl="0" eaLnBrk="1" fontAlgn="base" latinLnBrk="0" hangingPunct="1">
              <a:lnSpc>
                <a:spcPct val="100000"/>
              </a:lnSpc>
              <a:spcBef>
                <a:spcPts val="300"/>
              </a:spcBef>
              <a:spcAft>
                <a:spcPct val="0"/>
              </a:spcAft>
              <a:buClr>
                <a:srgbClr val="DD1D21"/>
              </a:buClr>
              <a:buSzPct val="125000"/>
              <a:buFont typeface="Arial" charset="0"/>
              <a:buChar char="▪"/>
              <a:tabLst/>
              <a:defRPr/>
            </a:pPr>
            <a:r>
              <a:rPr kumimoji="0" lang="en-US" altLang="en-US" sz="1000" b="1"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Project Sponsor:</a:t>
            </a:r>
            <a:r>
              <a:rPr kumimoji="0" lang="en-US" alt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  Ireti Omotoso</a:t>
            </a:r>
          </a:p>
          <a:p>
            <a:pPr marL="0" marR="0" lvl="1" indent="-192067" algn="l" defTabSz="914400" rtl="0" eaLnBrk="1" fontAlgn="base" latinLnBrk="0" hangingPunct="1">
              <a:lnSpc>
                <a:spcPct val="100000"/>
              </a:lnSpc>
              <a:spcBef>
                <a:spcPts val="300"/>
              </a:spcBef>
              <a:spcAft>
                <a:spcPct val="0"/>
              </a:spcAft>
              <a:buClr>
                <a:srgbClr val="DD1D21"/>
              </a:buClr>
              <a:buSzPct val="125000"/>
              <a:buFont typeface="Arial" charset="0"/>
              <a:buChar char="▪"/>
              <a:tabLst/>
              <a:defRPr/>
            </a:pPr>
            <a:r>
              <a:rPr kumimoji="0" lang="en-US" altLang="en-US" sz="1000" b="1"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Implementation Lead: </a:t>
            </a:r>
            <a:r>
              <a:rPr kumimoji="0" lang="en-US" alt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Brossa Isaac</a:t>
            </a:r>
          </a:p>
          <a:p>
            <a:pPr marL="0" marR="0" lvl="1" indent="-192067" algn="l" defTabSz="914400" rtl="0" eaLnBrk="1" fontAlgn="base" latinLnBrk="0" hangingPunct="1">
              <a:lnSpc>
                <a:spcPct val="100000"/>
              </a:lnSpc>
              <a:spcBef>
                <a:spcPts val="300"/>
              </a:spcBef>
              <a:spcAft>
                <a:spcPct val="0"/>
              </a:spcAft>
              <a:buClr>
                <a:srgbClr val="DD1D21"/>
              </a:buClr>
              <a:buSzPct val="125000"/>
              <a:buFont typeface="Arial" charset="0"/>
              <a:buChar char="▪"/>
              <a:tabLst/>
              <a:defRPr/>
            </a:pPr>
            <a:r>
              <a:rPr kumimoji="0" lang="en-US" altLang="en-US" sz="1000" b="1"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Project Team:   Shipping and Export, Asset, Logistics teams and Finance </a:t>
            </a:r>
          </a:p>
          <a:p>
            <a:pPr marL="0" lvl="1" indent="0" defTabSz="914400" fontAlgn="base">
              <a:spcBef>
                <a:spcPts val="300"/>
              </a:spcBef>
              <a:spcAft>
                <a:spcPct val="0"/>
              </a:spcAft>
              <a:buClr>
                <a:srgbClr val="DD1D21"/>
              </a:buClr>
              <a:buNone/>
              <a:defRPr/>
            </a:pPr>
            <a:r>
              <a:rPr lang="en-US" altLang="en-US" sz="1000" dirty="0">
                <a:solidFill>
                  <a:srgbClr val="000000"/>
                </a:solidFill>
                <a:latin typeface="ShellMedium" panose="00000600000000000000" pitchFamily="50" charset="0"/>
              </a:rPr>
              <a:t>(Bob-Manuel Iroloye, Callum Finlayson, Ofovwe Kevwe, </a:t>
            </a:r>
            <a:r>
              <a:rPr kumimoji="0" lang="en-US" alt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Aliyu Mohammed, </a:t>
            </a:r>
            <a:r>
              <a:rPr lang="en-US" altLang="en-US" sz="1000" dirty="0">
                <a:solidFill>
                  <a:srgbClr val="000000"/>
                </a:solidFill>
                <a:latin typeface="ShellMedium" panose="00000600000000000000" pitchFamily="50" charset="0"/>
              </a:rPr>
              <a:t>Muraina Olakunle, Ibrahim Ismaila, Akinyemi Olabisi).</a:t>
            </a:r>
            <a:endParaRPr kumimoji="0" lang="en-US" sz="1000" b="0" i="0" u="none" strike="noStrike" kern="1200" cap="none" spc="0" normalizeH="0" baseline="0" noProof="0" dirty="0">
              <a:ln>
                <a:noFill/>
              </a:ln>
              <a:solidFill>
                <a:srgbClr val="595959"/>
              </a:solidFill>
              <a:effectLst/>
              <a:uLnTx/>
              <a:uFillTx/>
              <a:latin typeface="ShellMedium" panose="00000600000000000000" pitchFamily="50" charset="0"/>
              <a:ea typeface="Arial Unicode MS" pitchFamily="34" charset="-128"/>
            </a:endParaRPr>
          </a:p>
        </p:txBody>
      </p:sp>
      <p:sp>
        <p:nvSpPr>
          <p:cNvPr id="43" name="TextBox 42">
            <a:extLst>
              <a:ext uri="{FF2B5EF4-FFF2-40B4-BE49-F238E27FC236}">
                <a16:creationId xmlns:a16="http://schemas.microsoft.com/office/drawing/2014/main" id="{D0FD4CF6-A958-4A5C-BC14-3715F24CBDF2}"/>
              </a:ext>
            </a:extLst>
          </p:cNvPr>
          <p:cNvSpPr txBox="1">
            <a:spLocks/>
          </p:cNvSpPr>
          <p:nvPr>
            <p:custDataLst>
              <p:tags r:id="rId8"/>
            </p:custDataLst>
          </p:nvPr>
        </p:nvSpPr>
        <p:spPr>
          <a:xfrm>
            <a:off x="6157770" y="4022532"/>
            <a:ext cx="5432787" cy="85793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255" eaLnBrk="1" hangingPunct="1">
              <a:buClr>
                <a:schemeClr val="tx2"/>
              </a:buClr>
              <a:defRPr sz="1568" baseline="0">
                <a:latin typeface="+mn-lt"/>
                <a:ea typeface="Arial Unicode MS" pitchFamily="34" charset="-128"/>
                <a:cs typeface="Arial Unicode MS" pitchFamily="34" charset="-128"/>
              </a:defRPr>
            </a:lvl1pPr>
            <a:lvl2pPr marL="193655" lvl="1" indent="-192067" defTabSz="895255" eaLnBrk="1" hangingPunct="1">
              <a:buClr>
                <a:schemeClr val="tx2"/>
              </a:buClr>
              <a:buSzPct val="125000"/>
              <a:buFont typeface="Arial" charset="0"/>
              <a:buChar char="▪"/>
              <a:defRPr sz="1568" baseline="0">
                <a:latin typeface="+mn-lt"/>
                <a:ea typeface="Arial Unicode MS" pitchFamily="34" charset="-128"/>
                <a:cs typeface="Arial Unicode MS" pitchFamily="34" charset="-128"/>
              </a:defRPr>
            </a:lvl2pPr>
            <a:lvl3pPr marL="457151" lvl="2" indent="-261910"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3pPr>
            <a:lvl4pPr marL="614298" lvl="3" indent="-155558"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4pPr>
            <a:lvl5pPr marL="749728" lvl="4" indent="-130162" defTabSz="895255" eaLnBrk="1" hangingPunct="1">
              <a:buClr>
                <a:schemeClr val="tx2"/>
              </a:buClr>
              <a:buSzPct val="89000"/>
              <a:buFont typeface="Arial" charset="0"/>
              <a:buChar char="-"/>
              <a:defRPr sz="1568" baseline="0">
                <a:latin typeface="+mn-lt"/>
                <a:ea typeface="Arial Unicode MS" pitchFamily="34" charset="-128"/>
                <a:cs typeface="Arial Unicode MS" pitchFamily="34" charset="-128"/>
              </a:defRPr>
            </a:lvl5pPr>
            <a:lvl6pPr marL="749728" indent="-130162" defTabSz="895255" fontAlgn="base">
              <a:spcBef>
                <a:spcPct val="0"/>
              </a:spcBef>
              <a:spcAft>
                <a:spcPct val="0"/>
              </a:spcAft>
              <a:buClr>
                <a:schemeClr val="tx2"/>
              </a:buClr>
              <a:buSzPct val="89000"/>
              <a:buFont typeface="Arial" charset="0"/>
              <a:buChar char="-"/>
              <a:defRPr sz="1568" baseline="0">
                <a:latin typeface="+mn-lt"/>
              </a:defRPr>
            </a:lvl6pPr>
            <a:lvl7pPr marL="749728" indent="-130162" defTabSz="895255" fontAlgn="base">
              <a:spcBef>
                <a:spcPct val="0"/>
              </a:spcBef>
              <a:spcAft>
                <a:spcPct val="0"/>
              </a:spcAft>
              <a:buClr>
                <a:schemeClr val="tx2"/>
              </a:buClr>
              <a:buSzPct val="89000"/>
              <a:buFont typeface="Arial" charset="0"/>
              <a:buChar char="-"/>
              <a:defRPr sz="1568" baseline="0">
                <a:latin typeface="+mn-lt"/>
              </a:defRPr>
            </a:lvl7pPr>
            <a:lvl8pPr marL="749728" indent="-130162" defTabSz="895255" fontAlgn="base">
              <a:spcBef>
                <a:spcPct val="0"/>
              </a:spcBef>
              <a:spcAft>
                <a:spcPct val="0"/>
              </a:spcAft>
              <a:buClr>
                <a:schemeClr val="tx2"/>
              </a:buClr>
              <a:buSzPct val="89000"/>
              <a:buFont typeface="Arial" charset="0"/>
              <a:buChar char="-"/>
              <a:defRPr sz="1568" baseline="0">
                <a:latin typeface="+mn-lt"/>
              </a:defRPr>
            </a:lvl8pPr>
            <a:lvl9pPr marL="749728" indent="-130162" defTabSz="895255" fontAlgn="base">
              <a:spcBef>
                <a:spcPct val="0"/>
              </a:spcBef>
              <a:spcAft>
                <a:spcPct val="0"/>
              </a:spcAft>
              <a:buClr>
                <a:schemeClr val="tx2"/>
              </a:buClr>
              <a:buSzPct val="89000"/>
              <a:buFont typeface="Arial" charset="0"/>
              <a:buChar char="-"/>
              <a:defRPr sz="1568" baseline="0">
                <a:latin typeface="+mn-lt"/>
              </a:defRPr>
            </a:lvl9pPr>
          </a:lstStyle>
          <a:p>
            <a:pPr marL="457151" marR="0" lvl="2" indent="-261910" algn="l" defTabSz="895255" rtl="0" eaLnBrk="1" fontAlgn="base" latinLnBrk="0" hangingPunct="1">
              <a:lnSpc>
                <a:spcPct val="100000"/>
              </a:lnSpc>
              <a:spcBef>
                <a:spcPct val="0"/>
              </a:spcBef>
              <a:spcAft>
                <a:spcPct val="0"/>
              </a:spcAft>
              <a:buClr>
                <a:srgbClr val="DD1D21"/>
              </a:buClr>
              <a:buSzPct val="120000"/>
              <a:buFont typeface="Arial" charset="0"/>
              <a:buChar char="–"/>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Formal agreement with Government Agencies on internal clearance Representatives and duration.</a:t>
            </a:r>
          </a:p>
          <a:p>
            <a:pPr marL="457151" marR="0" lvl="2" indent="-261910" algn="l" defTabSz="895255" rtl="0" eaLnBrk="1" fontAlgn="base" latinLnBrk="0" hangingPunct="1">
              <a:lnSpc>
                <a:spcPct val="100000"/>
              </a:lnSpc>
              <a:spcBef>
                <a:spcPct val="0"/>
              </a:spcBef>
              <a:spcAft>
                <a:spcPct val="0"/>
              </a:spcAft>
              <a:buClr>
                <a:srgbClr val="DD1D21"/>
              </a:buClr>
              <a:buSzPct val="120000"/>
              <a:buFont typeface="Arial" charset="0"/>
              <a:buChar char="–"/>
              <a:tabLst/>
              <a:defRPr/>
            </a:pPr>
            <a:r>
              <a:rPr lang="en-US" sz="1000" dirty="0">
                <a:solidFill>
                  <a:srgbClr val="000000"/>
                </a:solidFill>
                <a:latin typeface="ShellMedium" panose="00000600000000000000" pitchFamily="50" charset="0"/>
              </a:rPr>
              <a:t>Start </a:t>
            </a:r>
            <a:r>
              <a:rPr lang="en-US" sz="1000" dirty="0" err="1">
                <a:solidFill>
                  <a:srgbClr val="000000"/>
                </a:solidFill>
                <a:latin typeface="ShellMedium" panose="00000600000000000000" pitchFamily="50" charset="0"/>
              </a:rPr>
              <a:t>laytime</a:t>
            </a:r>
            <a:r>
              <a:rPr lang="en-US" sz="1000" dirty="0">
                <a:solidFill>
                  <a:srgbClr val="000000"/>
                </a:solidFill>
                <a:latin typeface="ShellMedium" panose="00000600000000000000" pitchFamily="50" charset="0"/>
              </a:rPr>
              <a:t> after vessel internal clearance by Government agencies</a:t>
            </a:r>
            <a:endPar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endParaRPr>
          </a:p>
          <a:p>
            <a:pPr marL="457151" marR="0" lvl="2" indent="-261910" algn="l" defTabSz="895255" rtl="0" eaLnBrk="1" fontAlgn="base" latinLnBrk="0" hangingPunct="1">
              <a:lnSpc>
                <a:spcPct val="100000"/>
              </a:lnSpc>
              <a:spcBef>
                <a:spcPct val="0"/>
              </a:spcBef>
              <a:spcAft>
                <a:spcPct val="0"/>
              </a:spcAft>
              <a:buClr>
                <a:srgbClr val="DD1D21"/>
              </a:buClr>
              <a:buSzPct val="120000"/>
              <a:buFont typeface="Arial" charset="0"/>
              <a:buChar char="–"/>
              <a:tabLst/>
              <a:defRPr/>
            </a:pPr>
            <a:r>
              <a:rPr lang="en-US" sz="1000" dirty="0">
                <a:solidFill>
                  <a:srgbClr val="000000"/>
                </a:solidFill>
                <a:latin typeface="ShellMedium" panose="00000600000000000000" pitchFamily="50" charset="0"/>
              </a:rPr>
              <a:t>Use of security vessel to deliver post loading document offshore</a:t>
            </a:r>
          </a:p>
        </p:txBody>
      </p:sp>
      <p:sp>
        <p:nvSpPr>
          <p:cNvPr id="46" name="TextBox 45">
            <a:extLst>
              <a:ext uri="{FF2B5EF4-FFF2-40B4-BE49-F238E27FC236}">
                <a16:creationId xmlns:a16="http://schemas.microsoft.com/office/drawing/2014/main" id="{5B4A4B23-AF49-4DF3-8993-1EED12D635C6}"/>
              </a:ext>
            </a:extLst>
          </p:cNvPr>
          <p:cNvSpPr txBox="1">
            <a:spLocks/>
          </p:cNvSpPr>
          <p:nvPr>
            <p:custDataLst>
              <p:tags r:id="rId9"/>
            </p:custDataLst>
          </p:nvPr>
        </p:nvSpPr>
        <p:spPr>
          <a:xfrm>
            <a:off x="6157770" y="5245714"/>
            <a:ext cx="5538930" cy="10534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255" eaLnBrk="1" hangingPunct="1">
              <a:buClr>
                <a:schemeClr val="tx2"/>
              </a:buClr>
              <a:defRPr sz="1568" baseline="0">
                <a:latin typeface="+mn-lt"/>
                <a:ea typeface="Arial Unicode MS" pitchFamily="34" charset="-128"/>
                <a:cs typeface="Arial Unicode MS" pitchFamily="34" charset="-128"/>
              </a:defRPr>
            </a:lvl1pPr>
            <a:lvl2pPr marL="193655" lvl="1" indent="-192067" defTabSz="895255" eaLnBrk="1" hangingPunct="1">
              <a:buClr>
                <a:schemeClr val="tx2"/>
              </a:buClr>
              <a:buSzPct val="125000"/>
              <a:buFont typeface="Arial" charset="0"/>
              <a:buChar char="▪"/>
              <a:defRPr sz="1568" baseline="0">
                <a:latin typeface="+mn-lt"/>
                <a:ea typeface="Arial Unicode MS" pitchFamily="34" charset="-128"/>
                <a:cs typeface="Arial Unicode MS" pitchFamily="34" charset="-128"/>
              </a:defRPr>
            </a:lvl2pPr>
            <a:lvl3pPr marL="457151" lvl="2" indent="-261910"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3pPr>
            <a:lvl4pPr marL="614298" lvl="3" indent="-155558"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4pPr>
            <a:lvl5pPr marL="749728" lvl="4" indent="-130162" defTabSz="895255" eaLnBrk="1" hangingPunct="1">
              <a:buClr>
                <a:schemeClr val="tx2"/>
              </a:buClr>
              <a:buSzPct val="89000"/>
              <a:buFont typeface="Arial" charset="0"/>
              <a:buChar char="-"/>
              <a:defRPr sz="1568" baseline="0">
                <a:latin typeface="+mn-lt"/>
                <a:ea typeface="Arial Unicode MS" pitchFamily="34" charset="-128"/>
                <a:cs typeface="Arial Unicode MS" pitchFamily="34" charset="-128"/>
              </a:defRPr>
            </a:lvl5pPr>
            <a:lvl6pPr marL="749728" indent="-130162" defTabSz="895255" fontAlgn="base">
              <a:spcBef>
                <a:spcPct val="0"/>
              </a:spcBef>
              <a:spcAft>
                <a:spcPct val="0"/>
              </a:spcAft>
              <a:buClr>
                <a:schemeClr val="tx2"/>
              </a:buClr>
              <a:buSzPct val="89000"/>
              <a:buFont typeface="Arial" charset="0"/>
              <a:buChar char="-"/>
              <a:defRPr sz="1568" baseline="0">
                <a:latin typeface="+mn-lt"/>
              </a:defRPr>
            </a:lvl6pPr>
            <a:lvl7pPr marL="749728" indent="-130162" defTabSz="895255" fontAlgn="base">
              <a:spcBef>
                <a:spcPct val="0"/>
              </a:spcBef>
              <a:spcAft>
                <a:spcPct val="0"/>
              </a:spcAft>
              <a:buClr>
                <a:schemeClr val="tx2"/>
              </a:buClr>
              <a:buSzPct val="89000"/>
              <a:buFont typeface="Arial" charset="0"/>
              <a:buChar char="-"/>
              <a:defRPr sz="1568" baseline="0">
                <a:latin typeface="+mn-lt"/>
              </a:defRPr>
            </a:lvl7pPr>
            <a:lvl8pPr marL="749728" indent="-130162" defTabSz="895255" fontAlgn="base">
              <a:spcBef>
                <a:spcPct val="0"/>
              </a:spcBef>
              <a:spcAft>
                <a:spcPct val="0"/>
              </a:spcAft>
              <a:buClr>
                <a:schemeClr val="tx2"/>
              </a:buClr>
              <a:buSzPct val="89000"/>
              <a:buFont typeface="Arial" charset="0"/>
              <a:buChar char="-"/>
              <a:defRPr sz="1568" baseline="0">
                <a:latin typeface="+mn-lt"/>
              </a:defRPr>
            </a:lvl8pPr>
            <a:lvl9pPr marL="749728" indent="-130162" defTabSz="895255" fontAlgn="base">
              <a:spcBef>
                <a:spcPct val="0"/>
              </a:spcBef>
              <a:spcAft>
                <a:spcPct val="0"/>
              </a:spcAft>
              <a:buClr>
                <a:schemeClr val="tx2"/>
              </a:buClr>
              <a:buSzPct val="89000"/>
              <a:buFont typeface="Arial" charset="0"/>
              <a:buChar char="-"/>
              <a:defRPr sz="1568" baseline="0">
                <a:latin typeface="+mn-lt"/>
              </a:defRPr>
            </a:lvl9pPr>
          </a:lstStyle>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r>
              <a:rPr lang="en-US" sz="1000" dirty="0">
                <a:solidFill>
                  <a:srgbClr val="000000"/>
                </a:solidFill>
                <a:latin typeface="ShellMedium" panose="00000600000000000000" pitchFamily="50" charset="0"/>
              </a:rPr>
              <a:t>Get all key stakeholders to understand and buy-in to demurrage cost reduction </a:t>
            </a:r>
          </a:p>
          <a:p>
            <a:pPr lvl="1" fontAlgn="base">
              <a:spcBef>
                <a:spcPct val="0"/>
              </a:spcBef>
              <a:spcAft>
                <a:spcPct val="0"/>
              </a:spcAft>
              <a:buClr>
                <a:srgbClr val="DD1D21"/>
              </a:buClr>
              <a:defRPr/>
            </a:pPr>
            <a:r>
              <a:rPr lang="en-US" sz="1000" dirty="0">
                <a:solidFill>
                  <a:srgbClr val="000000"/>
                </a:solidFill>
                <a:latin typeface="ShellMedium" panose="00000600000000000000" pitchFamily="50" charset="0"/>
              </a:rPr>
              <a:t>Agree </a:t>
            </a:r>
            <a:r>
              <a:rPr lang="en-US" sz="1000" dirty="0" err="1">
                <a:solidFill>
                  <a:srgbClr val="000000"/>
                </a:solidFill>
                <a:latin typeface="ShellMedium" panose="00000600000000000000" pitchFamily="50" charset="0"/>
              </a:rPr>
              <a:t>laytime</a:t>
            </a:r>
            <a:r>
              <a:rPr lang="en-US" sz="1000" dirty="0">
                <a:solidFill>
                  <a:srgbClr val="000000"/>
                </a:solidFill>
                <a:latin typeface="ShellMedium" panose="00000600000000000000" pitchFamily="50" charset="0"/>
              </a:rPr>
              <a:t> reduction options: (Start </a:t>
            </a:r>
            <a:r>
              <a:rPr lang="en-US" sz="1000" dirty="0" err="1">
                <a:solidFill>
                  <a:srgbClr val="000000"/>
                </a:solidFill>
                <a:latin typeface="ShellMedium" panose="00000600000000000000" pitchFamily="50" charset="0"/>
              </a:rPr>
              <a:t>laytime</a:t>
            </a:r>
            <a:r>
              <a:rPr lang="en-US" sz="1000" dirty="0">
                <a:solidFill>
                  <a:srgbClr val="000000"/>
                </a:solidFill>
                <a:latin typeface="ShellMedium" panose="00000600000000000000" pitchFamily="50" charset="0"/>
              </a:rPr>
              <a:t> after vessel internal clearance by Government agencies and specific duration for vessel clearance with Government agencies)</a:t>
            </a: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r>
              <a:rPr lang="en-US" sz="1000" dirty="0">
                <a:solidFill>
                  <a:srgbClr val="000000"/>
                </a:solidFill>
                <a:latin typeface="ShellMedium" panose="00000600000000000000" pitchFamily="50" charset="0"/>
              </a:rPr>
              <a:t>Identify all contributors and prioritize key contributors for post sprint resolutions.</a:t>
            </a:r>
          </a:p>
          <a:p>
            <a:pPr lvl="1" fontAlgn="base">
              <a:spcBef>
                <a:spcPct val="0"/>
              </a:spcBef>
              <a:spcAft>
                <a:spcPct val="0"/>
              </a:spcAft>
              <a:buClr>
                <a:srgbClr val="DD1D21"/>
              </a:buClr>
              <a:defRPr/>
            </a:pPr>
            <a:r>
              <a:rPr lang="en-US" sz="1000" dirty="0">
                <a:solidFill>
                  <a:srgbClr val="000000"/>
                </a:solidFill>
                <a:latin typeface="ShellMedium" panose="00000600000000000000" pitchFamily="50" charset="0"/>
              </a:rPr>
              <a:t>Progress from L0 to L3</a:t>
            </a: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endParaRPr lang="en-US" sz="1000" dirty="0">
              <a:solidFill>
                <a:srgbClr val="000000"/>
              </a:solidFill>
              <a:latin typeface="ShellMedium" panose="00000600000000000000" pitchFamily="50" charset="0"/>
            </a:endParaRP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endParaRPr lang="en-US" sz="1000" dirty="0">
              <a:solidFill>
                <a:srgbClr val="000000"/>
              </a:solidFill>
              <a:latin typeface="ShellMedium" panose="00000600000000000000" pitchFamily="50" charset="0"/>
            </a:endParaRP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endParaRPr lang="en-US" sz="1000" dirty="0">
              <a:solidFill>
                <a:srgbClr val="000000"/>
              </a:solidFill>
              <a:latin typeface="ShellMedium" panose="00000600000000000000" pitchFamily="50" charset="0"/>
            </a:endParaRP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endParaRPr lang="en-US" sz="1000" dirty="0">
              <a:solidFill>
                <a:srgbClr val="000000"/>
              </a:solidFill>
              <a:latin typeface="ShellMedium" panose="00000600000000000000" pitchFamily="50" charset="0"/>
            </a:endParaRPr>
          </a:p>
        </p:txBody>
      </p:sp>
      <p:graphicFrame>
        <p:nvGraphicFramePr>
          <p:cNvPr id="49" name="Chart 48">
            <a:extLst>
              <a:ext uri="{FF2B5EF4-FFF2-40B4-BE49-F238E27FC236}">
                <a16:creationId xmlns:a16="http://schemas.microsoft.com/office/drawing/2014/main" id="{CC86411E-0CDA-437F-9FB6-87E387D14A35}"/>
              </a:ext>
            </a:extLst>
          </p:cNvPr>
          <p:cNvGraphicFramePr>
            <a:graphicFrameLocks/>
          </p:cNvGraphicFramePr>
          <p:nvPr/>
        </p:nvGraphicFramePr>
        <p:xfrm>
          <a:off x="601442" y="2947528"/>
          <a:ext cx="5155310" cy="1915622"/>
        </p:xfrm>
        <a:graphic>
          <a:graphicData uri="http://schemas.openxmlformats.org/drawingml/2006/chart">
            <c:chart xmlns:c="http://schemas.openxmlformats.org/drawingml/2006/chart" xmlns:r="http://schemas.openxmlformats.org/officeDocument/2006/relationships" r:id="rId13"/>
          </a:graphicData>
        </a:graphic>
      </p:graphicFrame>
    </p:spTree>
    <p:custDataLst>
      <p:tags r:id="rId2"/>
    </p:custDataLst>
    <p:extLst>
      <p:ext uri="{BB962C8B-B14F-4D97-AF65-F5344CB8AC3E}">
        <p14:creationId xmlns:p14="http://schemas.microsoft.com/office/powerpoint/2010/main" val="1633569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25891" y="1621"/>
          <a:ext cx="1619" cy="1619"/>
        </p:xfrm>
        <a:graphic>
          <a:graphicData uri="http://schemas.openxmlformats.org/presentationml/2006/ole">
            <mc:AlternateContent xmlns:mc="http://schemas.openxmlformats.org/markup-compatibility/2006">
              <mc:Choice xmlns:v="urn:schemas-microsoft-com:vml" Requires="v">
                <p:oleObj spid="_x0000_s1355778" name="think-cell Slide" r:id="rId22" imgW="353" imgH="353" progId="TCLayout.ActiveDocument.1">
                  <p:embed/>
                </p:oleObj>
              </mc:Choice>
              <mc:Fallback>
                <p:oleObj name="think-cell Slide" r:id="rId22" imgW="353" imgH="353" progId="TCLayout.ActiveDocument.1">
                  <p:embed/>
                  <p:pic>
                    <p:nvPicPr>
                      <p:cNvPr id="3" name="Object 2" hidden="1"/>
                      <p:cNvPicPr/>
                      <p:nvPr/>
                    </p:nvPicPr>
                    <p:blipFill>
                      <a:blip r:embed="rId23"/>
                      <a:stretch>
                        <a:fillRect/>
                      </a:stretch>
                    </p:blipFill>
                    <p:spPr>
                      <a:xfrm>
                        <a:off x="1525891" y="1621"/>
                        <a:ext cx="1619" cy="1619"/>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BE0BF02-1221-48DB-AC6C-07E16A38186C}"/>
              </a:ext>
            </a:extLst>
          </p:cNvPr>
          <p:cNvSpPr/>
          <p:nvPr>
            <p:custDataLst>
              <p:tags r:id="rId3"/>
            </p:custDataLst>
          </p:nvPr>
        </p:nvSpPr>
        <p:spPr>
          <a:xfrm>
            <a:off x="0" y="0"/>
            <a:ext cx="158750" cy="15875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GB" sz="1200" dirty="0">
              <a:latin typeface="Futura Medium" panose="00000400000000000000" pitchFamily="2" charset="0"/>
              <a:ea typeface="Arial Unicode MS" panose="020B0604020202020204"/>
              <a:sym typeface="Futura Medium" panose="00000400000000000000" pitchFamily="2" charset="0"/>
            </a:endParaRPr>
          </a:p>
        </p:txBody>
      </p:sp>
      <p:sp>
        <p:nvSpPr>
          <p:cNvPr id="2" name="Title 1"/>
          <p:cNvSpPr>
            <a:spLocks noGrp="1"/>
          </p:cNvSpPr>
          <p:nvPr>
            <p:ph type="title"/>
          </p:nvPr>
        </p:nvSpPr>
        <p:spPr>
          <a:xfrm>
            <a:off x="508011" y="623131"/>
            <a:ext cx="11188689" cy="33855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r>
              <a:rPr lang="en-GB" dirty="0"/>
              <a:t>Cost lever tree – Bonny 2020YTD Demurrage</a:t>
            </a:r>
          </a:p>
        </p:txBody>
      </p:sp>
      <p:sp>
        <p:nvSpPr>
          <p:cNvPr id="79" name="Arc 39" hidden="1"/>
          <p:cNvSpPr>
            <a:spLocks noChangeAspect="1"/>
          </p:cNvSpPr>
          <p:nvPr>
            <p:custDataLst>
              <p:tags r:id="rId4"/>
            </p:custDataLst>
          </p:nvPr>
        </p:nvSpPr>
        <p:spPr bwMode="auto">
          <a:xfrm>
            <a:off x="7847203" y="973090"/>
            <a:ext cx="213806" cy="213807"/>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18">
              <a:latin typeface="+mn-lt"/>
              <a:sym typeface="Futura Medium"/>
            </a:endParaRPr>
          </a:p>
        </p:txBody>
      </p:sp>
      <p:sp>
        <p:nvSpPr>
          <p:cNvPr id="45" name="1. On-page tracker"/>
          <p:cNvSpPr>
            <a:spLocks noChangeArrowheads="1"/>
          </p:cNvSpPr>
          <p:nvPr/>
        </p:nvSpPr>
        <p:spPr bwMode="auto">
          <a:xfrm>
            <a:off x="508012" y="290022"/>
            <a:ext cx="182261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dirty="0">
                <a:solidFill>
                  <a:srgbClr val="808080"/>
                </a:solidFill>
                <a:latin typeface="+mn-lt"/>
                <a:ea typeface="+mj-ea"/>
              </a:rPr>
              <a:t>DRIVER TREE: DEMURRAGE</a:t>
            </a:r>
          </a:p>
        </p:txBody>
      </p:sp>
      <p:cxnSp>
        <p:nvCxnSpPr>
          <p:cNvPr id="63" name="AutoShape 7"/>
          <p:cNvCxnSpPr>
            <a:cxnSpLocks noChangeShapeType="1"/>
            <a:stCxn id="71" idx="3"/>
            <a:endCxn id="102" idx="1"/>
          </p:cNvCxnSpPr>
          <p:nvPr/>
        </p:nvCxnSpPr>
        <p:spPr bwMode="gray">
          <a:xfrm flipV="1">
            <a:off x="2085067" y="6073633"/>
            <a:ext cx="277827" cy="275235"/>
          </a:xfrm>
          <a:prstGeom prst="bentConnector3">
            <a:avLst>
              <a:gd name="adj1" fmla="val 50000"/>
            </a:avLst>
          </a:prstGeom>
          <a:noFill/>
          <a:ln w="19050">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AutoShape 7"/>
          <p:cNvCxnSpPr>
            <a:cxnSpLocks noChangeShapeType="1"/>
            <a:stCxn id="71" idx="3"/>
            <a:endCxn id="103" idx="1"/>
          </p:cNvCxnSpPr>
          <p:nvPr/>
        </p:nvCxnSpPr>
        <p:spPr bwMode="gray">
          <a:xfrm>
            <a:off x="2085067" y="6348868"/>
            <a:ext cx="277828" cy="281713"/>
          </a:xfrm>
          <a:prstGeom prst="bentConnector3">
            <a:avLst>
              <a:gd name="adj1" fmla="val 50000"/>
            </a:avLst>
          </a:prstGeom>
          <a:noFill/>
          <a:ln w="19050">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Rectangle 24"/>
          <p:cNvSpPr>
            <a:spLocks noChangeArrowheads="1"/>
          </p:cNvSpPr>
          <p:nvPr>
            <p:custDataLst>
              <p:tags r:id="rId5"/>
            </p:custDataLst>
          </p:nvPr>
        </p:nvSpPr>
        <p:spPr bwMode="gray">
          <a:xfrm>
            <a:off x="512763" y="1346201"/>
            <a:ext cx="1611313" cy="2635014"/>
          </a:xfrm>
          <a:prstGeom prst="rect">
            <a:avLst/>
          </a:prstGeom>
          <a:solidFill>
            <a:schemeClr val="accent2"/>
          </a:solidFill>
          <a:ln w="19050">
            <a:noFill/>
            <a:miter lim="800000"/>
            <a:headEnd/>
            <a:tailEnd/>
          </a:ln>
          <a:effectLst/>
        </p:spPr>
        <p:txBody>
          <a:bodyPr lIns="46649" tIns="46649" rIns="46649" bIns="46649" anchor="ctr">
            <a:noAutofit/>
          </a:bodyPr>
          <a:lstStyle/>
          <a:p>
            <a:pPr marL="131763" algn="ctr" defTabSz="913526">
              <a:buClr>
                <a:schemeClr val="tx2"/>
              </a:buClr>
            </a:pPr>
            <a:r>
              <a:rPr lang="en-US" sz="1200" b="1" dirty="0">
                <a:solidFill>
                  <a:schemeClr val="bg1"/>
                </a:solidFill>
                <a:latin typeface="+mn-lt"/>
                <a:cs typeface="Arial" panose="020B0604020202020204" pitchFamily="34" charset="0"/>
              </a:rPr>
              <a:t>Awaiting Cargo </a:t>
            </a:r>
            <a:r>
              <a:rPr lang="en-US" sz="2000" b="1" dirty="0">
                <a:solidFill>
                  <a:srgbClr val="FFFF00"/>
                </a:solidFill>
                <a:latin typeface="+mn-lt"/>
                <a:cs typeface="Arial" panose="020B0604020202020204" pitchFamily="34" charset="0"/>
              </a:rPr>
              <a:t>(70%)</a:t>
            </a:r>
            <a:endParaRPr lang="en-US" sz="2000" dirty="0">
              <a:solidFill>
                <a:srgbClr val="FFFF00"/>
              </a:solidFill>
              <a:latin typeface="+mn-lt"/>
              <a:cs typeface="Arial" panose="020B0604020202020204" pitchFamily="34" charset="0"/>
            </a:endParaRPr>
          </a:p>
        </p:txBody>
      </p:sp>
      <p:sp>
        <p:nvSpPr>
          <p:cNvPr id="71" name="Rectangle 18"/>
          <p:cNvSpPr>
            <a:spLocks noChangeArrowheads="1"/>
          </p:cNvSpPr>
          <p:nvPr>
            <p:custDataLst>
              <p:tags r:id="rId6"/>
            </p:custDataLst>
          </p:nvPr>
        </p:nvSpPr>
        <p:spPr bwMode="gray">
          <a:xfrm>
            <a:off x="473754" y="5874204"/>
            <a:ext cx="1611313" cy="949327"/>
          </a:xfrm>
          <a:prstGeom prst="rect">
            <a:avLst/>
          </a:prstGeom>
          <a:solidFill>
            <a:schemeClr val="accent2"/>
          </a:solidFill>
          <a:ln w="19050">
            <a:noFill/>
            <a:miter lim="800000"/>
            <a:headEnd/>
            <a:tailEnd/>
          </a:ln>
          <a:effectLst/>
        </p:spPr>
        <p:txBody>
          <a:bodyPr lIns="46649" tIns="46649" rIns="46649" bIns="46649" anchor="ctr">
            <a:noAutofit/>
          </a:bodyPr>
          <a:lstStyle/>
          <a:p>
            <a:pPr marL="131763" algn="ctr" defTabSz="913526">
              <a:buClr>
                <a:schemeClr val="tx2"/>
              </a:buClr>
            </a:pPr>
            <a:r>
              <a:rPr lang="en-US" sz="1200" b="1" dirty="0">
                <a:solidFill>
                  <a:schemeClr val="bg1"/>
                </a:solidFill>
                <a:latin typeface="+mn-lt"/>
                <a:cs typeface="Arial" panose="020B0604020202020204" pitchFamily="34" charset="0"/>
              </a:rPr>
              <a:t>Awaiting Berthing</a:t>
            </a:r>
          </a:p>
          <a:p>
            <a:pPr marL="131763" algn="ctr" defTabSz="913526">
              <a:buClr>
                <a:schemeClr val="tx2"/>
              </a:buClr>
            </a:pPr>
            <a:r>
              <a:rPr lang="en-US" sz="1200" b="1" dirty="0">
                <a:solidFill>
                  <a:srgbClr val="FFFF00"/>
                </a:solidFill>
                <a:cs typeface="Arial" panose="020B0604020202020204" pitchFamily="34" charset="0"/>
              </a:rPr>
              <a:t> </a:t>
            </a:r>
            <a:r>
              <a:rPr lang="en-US" sz="2000" b="1" dirty="0">
                <a:solidFill>
                  <a:srgbClr val="FFFF00"/>
                </a:solidFill>
                <a:latin typeface="+mn-lt"/>
                <a:cs typeface="Arial" panose="020B0604020202020204" pitchFamily="34" charset="0"/>
              </a:rPr>
              <a:t>(18%)</a:t>
            </a:r>
            <a:endParaRPr lang="en-US" sz="2000" dirty="0">
              <a:solidFill>
                <a:schemeClr val="bg1"/>
              </a:solidFill>
              <a:latin typeface="+mn-lt"/>
              <a:cs typeface="Arial" panose="020B0604020202020204" pitchFamily="34" charset="0"/>
            </a:endParaRPr>
          </a:p>
        </p:txBody>
      </p:sp>
      <p:grpSp>
        <p:nvGrpSpPr>
          <p:cNvPr id="376" name="Group 375">
            <a:extLst>
              <a:ext uri="{FF2B5EF4-FFF2-40B4-BE49-F238E27FC236}">
                <a16:creationId xmlns:a16="http://schemas.microsoft.com/office/drawing/2014/main" id="{977656D2-813D-4B86-9B2D-0FEE74B7420E}"/>
              </a:ext>
            </a:extLst>
          </p:cNvPr>
          <p:cNvGrpSpPr/>
          <p:nvPr/>
        </p:nvGrpSpPr>
        <p:grpSpPr>
          <a:xfrm>
            <a:off x="528638" y="909689"/>
            <a:ext cx="1761341" cy="339676"/>
            <a:chOff x="1511317" y="1229814"/>
            <a:chExt cx="1401519" cy="209345"/>
          </a:xfrm>
        </p:grpSpPr>
        <p:sp>
          <p:nvSpPr>
            <p:cNvPr id="82" name="AutoShape 14"/>
            <p:cNvSpPr>
              <a:spLocks noChangeArrowheads="1"/>
            </p:cNvSpPr>
            <p:nvPr/>
          </p:nvSpPr>
          <p:spPr bwMode="gray">
            <a:xfrm>
              <a:off x="1643328" y="1229814"/>
              <a:ext cx="1269508" cy="20350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657" anchor="b">
              <a:noAutofit/>
            </a:bodyPr>
            <a:lstStyle/>
            <a:p>
              <a:r>
                <a:rPr lang="en-US" altLang="ko-KR" sz="1200" b="1" dirty="0">
                  <a:solidFill>
                    <a:schemeClr val="tx2"/>
                  </a:solidFill>
                  <a:latin typeface="+mn-lt"/>
                  <a:ea typeface="Gulim" pitchFamily="34" charset="-127"/>
                  <a:cs typeface="Arial" panose="020B0604020202020204" pitchFamily="34" charset="0"/>
                </a:rPr>
                <a:t>Categories</a:t>
              </a:r>
            </a:p>
          </p:txBody>
        </p:sp>
        <p:cxnSp>
          <p:nvCxnSpPr>
            <p:cNvPr id="83" name="AutoShape 70"/>
            <p:cNvCxnSpPr>
              <a:cxnSpLocks noChangeShapeType="1"/>
            </p:cNvCxnSpPr>
            <p:nvPr/>
          </p:nvCxnSpPr>
          <p:spPr bwMode="auto">
            <a:xfrm>
              <a:off x="1511317" y="1439159"/>
              <a:ext cx="1269508" cy="0"/>
            </a:xfrm>
            <a:prstGeom prst="straightConnector1">
              <a:avLst/>
            </a:prstGeom>
            <a:ln w="9525">
              <a:solidFill>
                <a:schemeClr val="tx2"/>
              </a:solidFill>
              <a:headEnd/>
              <a:tailEnd/>
            </a:ln>
            <a:effectLst/>
          </p:spPr>
          <p:style>
            <a:lnRef idx="2">
              <a:schemeClr val="accent3"/>
            </a:lnRef>
            <a:fillRef idx="0">
              <a:schemeClr val="accent3"/>
            </a:fillRef>
            <a:effectRef idx="1">
              <a:schemeClr val="accent3"/>
            </a:effectRef>
            <a:fontRef idx="minor">
              <a:schemeClr val="tx1"/>
            </a:fontRef>
          </p:style>
        </p:cxnSp>
      </p:grpSp>
      <p:grpSp>
        <p:nvGrpSpPr>
          <p:cNvPr id="250" name="Group 249">
            <a:extLst>
              <a:ext uri="{FF2B5EF4-FFF2-40B4-BE49-F238E27FC236}">
                <a16:creationId xmlns:a16="http://schemas.microsoft.com/office/drawing/2014/main" id="{5933657F-7ABA-46B2-BA69-602484DA1C9A}"/>
              </a:ext>
            </a:extLst>
          </p:cNvPr>
          <p:cNvGrpSpPr/>
          <p:nvPr/>
        </p:nvGrpSpPr>
        <p:grpSpPr>
          <a:xfrm>
            <a:off x="2469767" y="1046136"/>
            <a:ext cx="2205038" cy="204788"/>
            <a:chOff x="2861819" y="1235654"/>
            <a:chExt cx="2206170" cy="203505"/>
          </a:xfrm>
        </p:grpSpPr>
        <p:sp>
          <p:nvSpPr>
            <p:cNvPr id="104" name="AutoShape 14"/>
            <p:cNvSpPr>
              <a:spLocks noChangeArrowheads="1"/>
            </p:cNvSpPr>
            <p:nvPr/>
          </p:nvSpPr>
          <p:spPr bwMode="gray">
            <a:xfrm>
              <a:off x="2861819" y="1235654"/>
              <a:ext cx="2206170" cy="20350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657" anchor="b">
              <a:spAutoFit/>
            </a:bodyPr>
            <a:lstStyle/>
            <a:p>
              <a:r>
                <a:rPr lang="en-US" altLang="ko-KR" sz="1200" b="1" dirty="0">
                  <a:solidFill>
                    <a:schemeClr val="tx2"/>
                  </a:solidFill>
                  <a:latin typeface="+mn-lt"/>
                  <a:ea typeface="Gulim" pitchFamily="34" charset="-127"/>
                  <a:cs typeface="Arial" panose="020B0604020202020204" pitchFamily="34" charset="0"/>
                </a:rPr>
                <a:t>Drivers</a:t>
              </a:r>
            </a:p>
          </p:txBody>
        </p:sp>
        <p:cxnSp>
          <p:nvCxnSpPr>
            <p:cNvPr id="105" name="AutoShape 70"/>
            <p:cNvCxnSpPr>
              <a:cxnSpLocks noChangeShapeType="1"/>
            </p:cNvCxnSpPr>
            <p:nvPr/>
          </p:nvCxnSpPr>
          <p:spPr bwMode="auto">
            <a:xfrm>
              <a:off x="2861819" y="1439159"/>
              <a:ext cx="1840357" cy="0"/>
            </a:xfrm>
            <a:prstGeom prst="straightConnector1">
              <a:avLst/>
            </a:prstGeom>
            <a:ln w="9525">
              <a:solidFill>
                <a:schemeClr val="tx2"/>
              </a:solidFill>
              <a:headEnd/>
              <a:tailEnd/>
            </a:ln>
            <a:effectLst/>
          </p:spPr>
          <p:style>
            <a:lnRef idx="2">
              <a:schemeClr val="accent3"/>
            </a:lnRef>
            <a:fillRef idx="0">
              <a:schemeClr val="accent3"/>
            </a:fillRef>
            <a:effectRef idx="1">
              <a:schemeClr val="accent3"/>
            </a:effectRef>
            <a:fontRef idx="minor">
              <a:schemeClr val="tx1"/>
            </a:fontRef>
          </p:style>
        </p:cxnSp>
      </p:grpSp>
      <p:grpSp>
        <p:nvGrpSpPr>
          <p:cNvPr id="364" name="Group 363">
            <a:extLst>
              <a:ext uri="{FF2B5EF4-FFF2-40B4-BE49-F238E27FC236}">
                <a16:creationId xmlns:a16="http://schemas.microsoft.com/office/drawing/2014/main" id="{35014CAE-4779-455E-9D15-2B0DFD4E31C4}"/>
              </a:ext>
            </a:extLst>
          </p:cNvPr>
          <p:cNvGrpSpPr/>
          <p:nvPr/>
        </p:nvGrpSpPr>
        <p:grpSpPr>
          <a:xfrm>
            <a:off x="2362894" y="5880683"/>
            <a:ext cx="1690687" cy="942846"/>
            <a:chOff x="3281318" y="5928069"/>
            <a:chExt cx="1414178" cy="925759"/>
          </a:xfrm>
        </p:grpSpPr>
        <p:sp>
          <p:nvSpPr>
            <p:cNvPr id="102" name="Rectangle 21"/>
            <p:cNvSpPr>
              <a:spLocks noChangeArrowheads="1"/>
            </p:cNvSpPr>
            <p:nvPr>
              <p:custDataLst>
                <p:tags r:id="rId18"/>
              </p:custDataLst>
            </p:nvPr>
          </p:nvSpPr>
          <p:spPr bwMode="gray">
            <a:xfrm>
              <a:off x="3281318" y="5928069"/>
              <a:ext cx="1414178" cy="378906"/>
            </a:xfrm>
            <a:prstGeom prst="rect">
              <a:avLst/>
            </a:prstGeom>
            <a:solidFill>
              <a:schemeClr val="accent3">
                <a:lumMod val="40000"/>
                <a:lumOff val="60000"/>
              </a:schemeClr>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r>
                <a:rPr lang="en-US" sz="1200" dirty="0">
                  <a:latin typeface="+mn-lt"/>
                  <a:cs typeface="Arial" panose="020B0604020202020204" pitchFamily="34" charset="0"/>
                </a:rPr>
                <a:t>Rope/Line Entanglement</a:t>
              </a:r>
            </a:p>
          </p:txBody>
        </p:sp>
        <p:sp>
          <p:nvSpPr>
            <p:cNvPr id="103" name="Rectangle 21"/>
            <p:cNvSpPr>
              <a:spLocks noChangeArrowheads="1"/>
            </p:cNvSpPr>
            <p:nvPr>
              <p:custDataLst>
                <p:tags r:id="rId19"/>
              </p:custDataLst>
            </p:nvPr>
          </p:nvSpPr>
          <p:spPr bwMode="gray">
            <a:xfrm>
              <a:off x="3281318" y="6474922"/>
              <a:ext cx="1414178" cy="378906"/>
            </a:xfrm>
            <a:prstGeom prst="rect">
              <a:avLst/>
            </a:prstGeom>
            <a:solidFill>
              <a:schemeClr val="tx1">
                <a:lumMod val="40000"/>
                <a:lumOff val="60000"/>
              </a:schemeClr>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r>
                <a:rPr lang="en-US" sz="1200" b="1" dirty="0">
                  <a:latin typeface="+mn-lt"/>
                  <a:cs typeface="Arial" panose="020B0604020202020204" pitchFamily="34" charset="0"/>
                </a:rPr>
                <a:t>Clearances Delay</a:t>
              </a:r>
            </a:p>
          </p:txBody>
        </p:sp>
      </p:grpSp>
      <p:sp>
        <p:nvSpPr>
          <p:cNvPr id="164" name="Rectangle 24">
            <a:extLst>
              <a:ext uri="{FF2B5EF4-FFF2-40B4-BE49-F238E27FC236}">
                <a16:creationId xmlns:a16="http://schemas.microsoft.com/office/drawing/2014/main" id="{F4D50FFE-4C45-49C7-98F3-AF5F93898494}"/>
              </a:ext>
            </a:extLst>
          </p:cNvPr>
          <p:cNvSpPr>
            <a:spLocks noChangeArrowheads="1"/>
          </p:cNvSpPr>
          <p:nvPr>
            <p:custDataLst>
              <p:tags r:id="rId7"/>
            </p:custDataLst>
          </p:nvPr>
        </p:nvSpPr>
        <p:spPr bwMode="gray">
          <a:xfrm>
            <a:off x="2354262" y="3687768"/>
            <a:ext cx="2340230" cy="508950"/>
          </a:xfrm>
          <a:prstGeom prst="rect">
            <a:avLst/>
          </a:prstGeom>
          <a:solidFill>
            <a:schemeClr val="tx1">
              <a:lumMod val="40000"/>
              <a:lumOff val="60000"/>
            </a:schemeClr>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r>
              <a:rPr lang="en-US" sz="1200" b="1" dirty="0">
                <a:latin typeface="+mn-lt"/>
                <a:cs typeface="Arial" panose="020B0604020202020204" pitchFamily="34" charset="0"/>
              </a:rPr>
              <a:t>Ship/Tanker Schedule</a:t>
            </a:r>
          </a:p>
        </p:txBody>
      </p:sp>
      <p:cxnSp>
        <p:nvCxnSpPr>
          <p:cNvPr id="253" name="AutoShape 70">
            <a:extLst>
              <a:ext uri="{FF2B5EF4-FFF2-40B4-BE49-F238E27FC236}">
                <a16:creationId xmlns:a16="http://schemas.microsoft.com/office/drawing/2014/main" id="{BD04363E-DE29-4DD6-B631-3CA07FEC5B70}"/>
              </a:ext>
            </a:extLst>
          </p:cNvPr>
          <p:cNvCxnSpPr>
            <a:cxnSpLocks noChangeShapeType="1"/>
          </p:cNvCxnSpPr>
          <p:nvPr/>
        </p:nvCxnSpPr>
        <p:spPr bwMode="auto">
          <a:xfrm flipV="1">
            <a:off x="4160838" y="1249363"/>
            <a:ext cx="1497013" cy="1588"/>
          </a:xfrm>
          <a:prstGeom prst="straightConnector1">
            <a:avLst/>
          </a:prstGeom>
          <a:ln w="9525">
            <a:solidFill>
              <a:schemeClr val="tx2"/>
            </a:solidFill>
            <a:headEnd/>
            <a:tailEnd/>
          </a:ln>
          <a:effectLst/>
        </p:spPr>
        <p:style>
          <a:lnRef idx="2">
            <a:schemeClr val="accent3"/>
          </a:lnRef>
          <a:fillRef idx="0">
            <a:schemeClr val="accent3"/>
          </a:fillRef>
          <a:effectRef idx="1">
            <a:schemeClr val="accent3"/>
          </a:effectRef>
          <a:fontRef idx="minor">
            <a:schemeClr val="tx1"/>
          </a:fontRef>
        </p:style>
      </p:cxnSp>
      <p:cxnSp>
        <p:nvCxnSpPr>
          <p:cNvPr id="289" name="AutoShape 6">
            <a:extLst>
              <a:ext uri="{FF2B5EF4-FFF2-40B4-BE49-F238E27FC236}">
                <a16:creationId xmlns:a16="http://schemas.microsoft.com/office/drawing/2014/main" id="{6C15706B-4599-44D7-B1D4-51147DAA841A}"/>
              </a:ext>
            </a:extLst>
          </p:cNvPr>
          <p:cNvCxnSpPr>
            <a:cxnSpLocks noChangeShapeType="1"/>
          </p:cNvCxnSpPr>
          <p:nvPr/>
        </p:nvCxnSpPr>
        <p:spPr bwMode="gray">
          <a:xfrm>
            <a:off x="2076451" y="2016008"/>
            <a:ext cx="227810" cy="544153"/>
          </a:xfrm>
          <a:prstGeom prst="bentConnector3">
            <a:avLst>
              <a:gd name="adj1" fmla="val 50000"/>
            </a:avLst>
          </a:prstGeom>
          <a:noFill/>
          <a:ln w="19050">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1" name="AutoShape 6">
            <a:extLst>
              <a:ext uri="{FF2B5EF4-FFF2-40B4-BE49-F238E27FC236}">
                <a16:creationId xmlns:a16="http://schemas.microsoft.com/office/drawing/2014/main" id="{0EF39165-4AA2-4E0B-8721-40F36B601E45}"/>
              </a:ext>
            </a:extLst>
          </p:cNvPr>
          <p:cNvCxnSpPr>
            <a:cxnSpLocks noChangeShapeType="1"/>
          </p:cNvCxnSpPr>
          <p:nvPr/>
        </p:nvCxnSpPr>
        <p:spPr bwMode="gray">
          <a:xfrm>
            <a:off x="2085722" y="2568319"/>
            <a:ext cx="230186" cy="1278535"/>
          </a:xfrm>
          <a:prstGeom prst="bentConnector3">
            <a:avLst>
              <a:gd name="adj1" fmla="val 50000"/>
            </a:avLst>
          </a:prstGeom>
          <a:noFill/>
          <a:ln w="19050">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5" name="Rectangle 24">
            <a:extLst>
              <a:ext uri="{FF2B5EF4-FFF2-40B4-BE49-F238E27FC236}">
                <a16:creationId xmlns:a16="http://schemas.microsoft.com/office/drawing/2014/main" id="{932C2F56-8B67-474A-8872-AA5130008930}"/>
              </a:ext>
            </a:extLst>
          </p:cNvPr>
          <p:cNvSpPr>
            <a:spLocks noChangeArrowheads="1"/>
          </p:cNvSpPr>
          <p:nvPr>
            <p:custDataLst>
              <p:tags r:id="rId8"/>
            </p:custDataLst>
          </p:nvPr>
        </p:nvSpPr>
        <p:spPr bwMode="gray">
          <a:xfrm>
            <a:off x="2342360" y="1367406"/>
            <a:ext cx="1198562" cy="2275981"/>
          </a:xfrm>
          <a:prstGeom prst="rect">
            <a:avLst/>
          </a:prstGeom>
          <a:solidFill>
            <a:schemeClr val="accent1"/>
          </a:solidFill>
          <a:ln w="19050">
            <a:noFill/>
            <a:miter lim="800000"/>
            <a:headEnd/>
            <a:tailEnd/>
          </a:ln>
          <a:effectLst/>
        </p:spPr>
        <p:txBody>
          <a:bodyPr vert="horz"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r>
              <a:rPr lang="en-US" sz="1200" dirty="0">
                <a:latin typeface="+mn-lt"/>
                <a:cs typeface="Arial" panose="020B0604020202020204" pitchFamily="34" charset="0"/>
              </a:rPr>
              <a:t>Low Production Rate</a:t>
            </a:r>
          </a:p>
        </p:txBody>
      </p:sp>
      <p:sp>
        <p:nvSpPr>
          <p:cNvPr id="98" name="Rectangle 24"/>
          <p:cNvSpPr>
            <a:spLocks noChangeArrowheads="1"/>
          </p:cNvSpPr>
          <p:nvPr>
            <p:custDataLst>
              <p:tags r:id="rId9"/>
            </p:custDataLst>
          </p:nvPr>
        </p:nvSpPr>
        <p:spPr bwMode="gray">
          <a:xfrm>
            <a:off x="3603956" y="1413318"/>
            <a:ext cx="1090537" cy="615951"/>
          </a:xfrm>
          <a:prstGeom prst="rect">
            <a:avLst/>
          </a:prstGeom>
          <a:solidFill>
            <a:schemeClr val="accent2">
              <a:lumMod val="40000"/>
              <a:lumOff val="60000"/>
            </a:schemeClr>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r>
              <a:rPr lang="en-US" sz="1200" b="1" dirty="0">
                <a:latin typeface="+mn-lt"/>
                <a:cs typeface="Arial" panose="020B0604020202020204" pitchFamily="34" charset="0"/>
              </a:rPr>
              <a:t>Trunk Line outage</a:t>
            </a:r>
          </a:p>
        </p:txBody>
      </p:sp>
      <p:sp>
        <p:nvSpPr>
          <p:cNvPr id="101" name="Rectangle 24">
            <a:extLst>
              <a:ext uri="{FF2B5EF4-FFF2-40B4-BE49-F238E27FC236}">
                <a16:creationId xmlns:a16="http://schemas.microsoft.com/office/drawing/2014/main" id="{362FE632-6768-43DB-B07A-AE519B74B4F9}"/>
              </a:ext>
            </a:extLst>
          </p:cNvPr>
          <p:cNvSpPr>
            <a:spLocks noChangeArrowheads="1"/>
          </p:cNvSpPr>
          <p:nvPr>
            <p:custDataLst>
              <p:tags r:id="rId10"/>
            </p:custDataLst>
          </p:nvPr>
        </p:nvSpPr>
        <p:spPr bwMode="gray">
          <a:xfrm>
            <a:off x="3605037" y="2153009"/>
            <a:ext cx="1103590" cy="633860"/>
          </a:xfrm>
          <a:prstGeom prst="rect">
            <a:avLst/>
          </a:prstGeom>
          <a:solidFill>
            <a:schemeClr val="accent2">
              <a:lumMod val="40000"/>
              <a:lumOff val="60000"/>
            </a:schemeClr>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r>
              <a:rPr lang="en-US" sz="1200" b="1" dirty="0">
                <a:latin typeface="+mn-lt"/>
                <a:cs typeface="Arial" panose="020B0604020202020204" pitchFamily="34" charset="0"/>
              </a:rPr>
              <a:t>Slow Loading request</a:t>
            </a:r>
          </a:p>
        </p:txBody>
      </p:sp>
      <p:cxnSp>
        <p:nvCxnSpPr>
          <p:cNvPr id="96" name="AutoShape 70">
            <a:extLst>
              <a:ext uri="{FF2B5EF4-FFF2-40B4-BE49-F238E27FC236}">
                <a16:creationId xmlns:a16="http://schemas.microsoft.com/office/drawing/2014/main" id="{2F125807-45C2-4472-95F5-ADB09CB353C0}"/>
              </a:ext>
            </a:extLst>
          </p:cNvPr>
          <p:cNvCxnSpPr>
            <a:cxnSpLocks noChangeShapeType="1"/>
          </p:cNvCxnSpPr>
          <p:nvPr/>
        </p:nvCxnSpPr>
        <p:spPr bwMode="auto">
          <a:xfrm>
            <a:off x="5664240" y="1249363"/>
            <a:ext cx="5799027" cy="0"/>
          </a:xfrm>
          <a:prstGeom prst="straightConnector1">
            <a:avLst/>
          </a:prstGeom>
          <a:ln w="9525">
            <a:solidFill>
              <a:schemeClr val="tx2"/>
            </a:solidFill>
            <a:headEnd/>
            <a:tailEnd/>
          </a:ln>
          <a:effectLst/>
        </p:spPr>
        <p:style>
          <a:lnRef idx="2">
            <a:schemeClr val="accent3"/>
          </a:lnRef>
          <a:fillRef idx="0">
            <a:schemeClr val="accent3"/>
          </a:fillRef>
          <a:effectRef idx="1">
            <a:schemeClr val="accent3"/>
          </a:effectRef>
          <a:fontRef idx="minor">
            <a:schemeClr val="tx1"/>
          </a:fontRef>
        </p:style>
      </p:cxnSp>
      <p:sp>
        <p:nvSpPr>
          <p:cNvPr id="58" name="TextBox 57">
            <a:extLst>
              <a:ext uri="{FF2B5EF4-FFF2-40B4-BE49-F238E27FC236}">
                <a16:creationId xmlns:a16="http://schemas.microsoft.com/office/drawing/2014/main" id="{AFC11668-7F3B-4E3E-8BA7-92C79600E5D3}"/>
              </a:ext>
            </a:extLst>
          </p:cNvPr>
          <p:cNvSpPr txBox="1">
            <a:spLocks/>
          </p:cNvSpPr>
          <p:nvPr/>
        </p:nvSpPr>
        <p:spPr>
          <a:xfrm>
            <a:off x="9496194" y="343596"/>
            <a:ext cx="2021546" cy="16109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620" lvl="1" indent="0">
              <a:buNone/>
            </a:pPr>
            <a:r>
              <a:rPr lang="en-GB" sz="1200" b="1" dirty="0">
                <a:solidFill>
                  <a:schemeClr val="accent3"/>
                </a:solidFill>
              </a:rPr>
              <a:t>YTD demurrage/</a:t>
            </a:r>
            <a:r>
              <a:rPr lang="en-GB" sz="1200" b="1" dirty="0">
                <a:solidFill>
                  <a:srgbClr val="FFC000"/>
                </a:solidFill>
              </a:rPr>
              <a:t>2020 Target </a:t>
            </a:r>
          </a:p>
        </p:txBody>
      </p:sp>
      <p:sp>
        <p:nvSpPr>
          <p:cNvPr id="59" name="TextBox 58">
            <a:extLst>
              <a:ext uri="{FF2B5EF4-FFF2-40B4-BE49-F238E27FC236}">
                <a16:creationId xmlns:a16="http://schemas.microsoft.com/office/drawing/2014/main" id="{81E6B135-1B84-457B-9217-6E77DFE7B7C9}"/>
              </a:ext>
            </a:extLst>
          </p:cNvPr>
          <p:cNvSpPr txBox="1">
            <a:spLocks/>
          </p:cNvSpPr>
          <p:nvPr/>
        </p:nvSpPr>
        <p:spPr>
          <a:xfrm>
            <a:off x="9496194" y="659785"/>
            <a:ext cx="2202576" cy="19111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620" lvl="1" indent="0">
              <a:buNone/>
            </a:pPr>
            <a:r>
              <a:rPr lang="en-GB" sz="1200" b="1" dirty="0">
                <a:solidFill>
                  <a:schemeClr val="accent3"/>
                </a:solidFill>
              </a:rPr>
              <a:t>Total – $1.2m/</a:t>
            </a:r>
            <a:r>
              <a:rPr lang="en-GB" sz="1200" b="1" dirty="0">
                <a:solidFill>
                  <a:srgbClr val="FFC000"/>
                </a:solidFill>
              </a:rPr>
              <a:t> $1.8m Target </a:t>
            </a:r>
          </a:p>
        </p:txBody>
      </p:sp>
      <p:cxnSp>
        <p:nvCxnSpPr>
          <p:cNvPr id="75" name="AutoShape 7">
            <a:extLst>
              <a:ext uri="{FF2B5EF4-FFF2-40B4-BE49-F238E27FC236}">
                <a16:creationId xmlns:a16="http://schemas.microsoft.com/office/drawing/2014/main" id="{476D4032-870A-45FF-A188-8530F25A8347}"/>
              </a:ext>
            </a:extLst>
          </p:cNvPr>
          <p:cNvCxnSpPr>
            <a:cxnSpLocks noChangeShapeType="1"/>
            <a:stCxn id="78" idx="3"/>
            <a:endCxn id="81" idx="1"/>
          </p:cNvCxnSpPr>
          <p:nvPr/>
        </p:nvCxnSpPr>
        <p:spPr bwMode="gray">
          <a:xfrm flipV="1">
            <a:off x="2101512" y="4755216"/>
            <a:ext cx="207297" cy="201514"/>
          </a:xfrm>
          <a:prstGeom prst="bentConnector3">
            <a:avLst>
              <a:gd name="adj1" fmla="val 50000"/>
            </a:avLst>
          </a:prstGeom>
          <a:noFill/>
          <a:ln w="19050">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AutoShape 7">
            <a:extLst>
              <a:ext uri="{FF2B5EF4-FFF2-40B4-BE49-F238E27FC236}">
                <a16:creationId xmlns:a16="http://schemas.microsoft.com/office/drawing/2014/main" id="{4CFAFA35-3645-4364-B171-E9855B5F14D6}"/>
              </a:ext>
            </a:extLst>
          </p:cNvPr>
          <p:cNvCxnSpPr>
            <a:cxnSpLocks noChangeShapeType="1"/>
            <a:stCxn id="78" idx="3"/>
            <a:endCxn id="84" idx="1"/>
          </p:cNvCxnSpPr>
          <p:nvPr/>
        </p:nvCxnSpPr>
        <p:spPr bwMode="gray">
          <a:xfrm>
            <a:off x="2101512" y="4956730"/>
            <a:ext cx="206681" cy="582348"/>
          </a:xfrm>
          <a:prstGeom prst="bentConnector3">
            <a:avLst>
              <a:gd name="adj1" fmla="val 50000"/>
            </a:avLst>
          </a:prstGeom>
          <a:noFill/>
          <a:ln w="19050">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Rectangle 18">
            <a:extLst>
              <a:ext uri="{FF2B5EF4-FFF2-40B4-BE49-F238E27FC236}">
                <a16:creationId xmlns:a16="http://schemas.microsoft.com/office/drawing/2014/main" id="{91896201-8FAD-4B2F-8E8C-71A0A6914F2F}"/>
              </a:ext>
            </a:extLst>
          </p:cNvPr>
          <p:cNvSpPr>
            <a:spLocks noChangeArrowheads="1"/>
          </p:cNvSpPr>
          <p:nvPr>
            <p:custDataLst>
              <p:tags r:id="rId11"/>
            </p:custDataLst>
          </p:nvPr>
        </p:nvSpPr>
        <p:spPr bwMode="gray">
          <a:xfrm>
            <a:off x="490199" y="4365732"/>
            <a:ext cx="1611313" cy="1181996"/>
          </a:xfrm>
          <a:prstGeom prst="rect">
            <a:avLst/>
          </a:prstGeom>
          <a:solidFill>
            <a:schemeClr val="accent2"/>
          </a:solidFill>
          <a:ln w="19050">
            <a:noFill/>
            <a:miter lim="800000"/>
            <a:headEnd/>
            <a:tailEnd/>
          </a:ln>
          <a:effectLst/>
        </p:spPr>
        <p:txBody>
          <a:bodyPr lIns="46649" tIns="46649" rIns="46649" bIns="46649" anchor="ctr">
            <a:noAutofit/>
          </a:bodyPr>
          <a:lstStyle/>
          <a:p>
            <a:pPr marL="131763" algn="ctr" defTabSz="913526">
              <a:buClr>
                <a:schemeClr val="tx2"/>
              </a:buClr>
            </a:pPr>
            <a:r>
              <a:rPr lang="en-US" sz="1200" b="1" dirty="0">
                <a:solidFill>
                  <a:schemeClr val="bg1"/>
                </a:solidFill>
                <a:latin typeface="+mn-lt"/>
                <a:cs typeface="Arial" panose="020B0604020202020204" pitchFamily="34" charset="0"/>
              </a:rPr>
              <a:t>Awaiting Shore Readiness </a:t>
            </a:r>
          </a:p>
          <a:p>
            <a:pPr marL="131763" algn="ctr" defTabSz="913526">
              <a:buClr>
                <a:schemeClr val="tx2"/>
              </a:buClr>
            </a:pPr>
            <a:r>
              <a:rPr lang="en-US" sz="2000" b="1" dirty="0">
                <a:solidFill>
                  <a:srgbClr val="FFFF00"/>
                </a:solidFill>
                <a:latin typeface="+mn-lt"/>
                <a:cs typeface="Arial" panose="020B0604020202020204" pitchFamily="34" charset="0"/>
              </a:rPr>
              <a:t>(12%)</a:t>
            </a:r>
            <a:endParaRPr lang="en-US" sz="2000" dirty="0">
              <a:solidFill>
                <a:schemeClr val="bg1"/>
              </a:solidFill>
              <a:latin typeface="+mn-lt"/>
              <a:cs typeface="Arial" panose="020B0604020202020204" pitchFamily="34" charset="0"/>
            </a:endParaRPr>
          </a:p>
        </p:txBody>
      </p:sp>
      <p:grpSp>
        <p:nvGrpSpPr>
          <p:cNvPr id="80" name="Group 79">
            <a:extLst>
              <a:ext uri="{FF2B5EF4-FFF2-40B4-BE49-F238E27FC236}">
                <a16:creationId xmlns:a16="http://schemas.microsoft.com/office/drawing/2014/main" id="{1D96C724-F108-4C8D-8372-242DA5AFF901}"/>
              </a:ext>
            </a:extLst>
          </p:cNvPr>
          <p:cNvGrpSpPr/>
          <p:nvPr/>
        </p:nvGrpSpPr>
        <p:grpSpPr>
          <a:xfrm>
            <a:off x="2308193" y="4297136"/>
            <a:ext cx="2309969" cy="1448048"/>
            <a:chOff x="3216656" y="5331250"/>
            <a:chExt cx="2758429" cy="1447181"/>
          </a:xfrm>
        </p:grpSpPr>
        <p:sp>
          <p:nvSpPr>
            <p:cNvPr id="81" name="Rectangle 21">
              <a:extLst>
                <a:ext uri="{FF2B5EF4-FFF2-40B4-BE49-F238E27FC236}">
                  <a16:creationId xmlns:a16="http://schemas.microsoft.com/office/drawing/2014/main" id="{10E040DB-ED67-4AB5-A9AE-8F524A9ECF7B}"/>
                </a:ext>
              </a:extLst>
            </p:cNvPr>
            <p:cNvSpPr>
              <a:spLocks noChangeArrowheads="1"/>
            </p:cNvSpPr>
            <p:nvPr>
              <p:custDataLst>
                <p:tags r:id="rId16"/>
              </p:custDataLst>
            </p:nvPr>
          </p:nvSpPr>
          <p:spPr bwMode="gray">
            <a:xfrm>
              <a:off x="3217392" y="5331250"/>
              <a:ext cx="1546588" cy="915616"/>
            </a:xfrm>
            <a:prstGeom prst="rect">
              <a:avLst/>
            </a:prstGeom>
            <a:solidFill>
              <a:schemeClr val="accent1"/>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r>
                <a:rPr lang="en-US" sz="1200" dirty="0">
                  <a:latin typeface="+mn-lt"/>
                  <a:cs typeface="Arial" panose="020B0604020202020204" pitchFamily="34" charset="0"/>
                </a:rPr>
                <a:t>Operations</a:t>
              </a:r>
            </a:p>
          </p:txBody>
        </p:sp>
        <p:sp>
          <p:nvSpPr>
            <p:cNvPr id="84" name="Rectangle 21">
              <a:extLst>
                <a:ext uri="{FF2B5EF4-FFF2-40B4-BE49-F238E27FC236}">
                  <a16:creationId xmlns:a16="http://schemas.microsoft.com/office/drawing/2014/main" id="{A1B063F9-FD69-40FB-A2F2-DAB6FD9C0690}"/>
                </a:ext>
              </a:extLst>
            </p:cNvPr>
            <p:cNvSpPr>
              <a:spLocks noChangeArrowheads="1"/>
            </p:cNvSpPr>
            <p:nvPr>
              <p:custDataLst>
                <p:tags r:id="rId17"/>
              </p:custDataLst>
            </p:nvPr>
          </p:nvSpPr>
          <p:spPr bwMode="gray">
            <a:xfrm>
              <a:off x="3216656" y="6366466"/>
              <a:ext cx="2758429" cy="411965"/>
            </a:xfrm>
            <a:prstGeom prst="rect">
              <a:avLst/>
            </a:prstGeom>
            <a:solidFill>
              <a:schemeClr val="accent3">
                <a:lumMod val="40000"/>
                <a:lumOff val="60000"/>
              </a:schemeClr>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r>
                <a:rPr lang="en-US" sz="1200" dirty="0">
                  <a:latin typeface="+mn-lt"/>
                  <a:cs typeface="Arial" panose="020B0604020202020204" pitchFamily="34" charset="0"/>
                </a:rPr>
                <a:t>Maintenance (Equipment Failure) </a:t>
              </a:r>
            </a:p>
          </p:txBody>
        </p:sp>
      </p:grpSp>
      <p:cxnSp>
        <p:nvCxnSpPr>
          <p:cNvPr id="90" name="Straight Connector 89">
            <a:extLst>
              <a:ext uri="{FF2B5EF4-FFF2-40B4-BE49-F238E27FC236}">
                <a16:creationId xmlns:a16="http://schemas.microsoft.com/office/drawing/2014/main" id="{A52AC129-292E-4489-86B1-D9F8B44AD88A}"/>
              </a:ext>
            </a:extLst>
          </p:cNvPr>
          <p:cNvCxnSpPr>
            <a:cxnSpLocks/>
          </p:cNvCxnSpPr>
          <p:nvPr/>
        </p:nvCxnSpPr>
        <p:spPr>
          <a:xfrm flipV="1">
            <a:off x="508011" y="5743880"/>
            <a:ext cx="11009729" cy="29908"/>
          </a:xfrm>
          <a:prstGeom prst="line">
            <a:avLst/>
          </a:prstGeom>
          <a:ln w="635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4F185D73-469C-44B2-8A32-53722ADA450C}"/>
              </a:ext>
            </a:extLst>
          </p:cNvPr>
          <p:cNvCxnSpPr>
            <a:cxnSpLocks/>
          </p:cNvCxnSpPr>
          <p:nvPr/>
        </p:nvCxnSpPr>
        <p:spPr>
          <a:xfrm flipH="1">
            <a:off x="508011" y="4213481"/>
            <a:ext cx="11064753" cy="0"/>
          </a:xfrm>
          <a:prstGeom prst="line">
            <a:avLst/>
          </a:prstGeom>
          <a:ln w="1270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37" name="Rectangle 24">
            <a:extLst>
              <a:ext uri="{FF2B5EF4-FFF2-40B4-BE49-F238E27FC236}">
                <a16:creationId xmlns:a16="http://schemas.microsoft.com/office/drawing/2014/main" id="{330A2689-84A7-42B1-971D-0AF24BBB8A4F}"/>
              </a:ext>
            </a:extLst>
          </p:cNvPr>
          <p:cNvSpPr>
            <a:spLocks noChangeArrowheads="1"/>
          </p:cNvSpPr>
          <p:nvPr>
            <p:custDataLst>
              <p:tags r:id="rId12"/>
            </p:custDataLst>
          </p:nvPr>
        </p:nvSpPr>
        <p:spPr bwMode="gray">
          <a:xfrm>
            <a:off x="3646921" y="4947961"/>
            <a:ext cx="1024157" cy="349803"/>
          </a:xfrm>
          <a:prstGeom prst="rect">
            <a:avLst/>
          </a:prstGeom>
          <a:solidFill>
            <a:schemeClr val="accent3">
              <a:lumMod val="40000"/>
              <a:lumOff val="60000"/>
            </a:schemeClr>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r>
              <a:rPr lang="en-US" sz="1200" dirty="0">
                <a:latin typeface="+mn-lt"/>
                <a:cs typeface="Arial" panose="020B0604020202020204" pitchFamily="34" charset="0"/>
              </a:rPr>
              <a:t>Dehydration issue</a:t>
            </a:r>
          </a:p>
        </p:txBody>
      </p:sp>
      <p:sp>
        <p:nvSpPr>
          <p:cNvPr id="138" name="Rectangle 24">
            <a:extLst>
              <a:ext uri="{FF2B5EF4-FFF2-40B4-BE49-F238E27FC236}">
                <a16:creationId xmlns:a16="http://schemas.microsoft.com/office/drawing/2014/main" id="{EDFC9C1F-7434-45B1-8C04-185ABBABBF8E}"/>
              </a:ext>
            </a:extLst>
          </p:cNvPr>
          <p:cNvSpPr>
            <a:spLocks noChangeArrowheads="1"/>
          </p:cNvSpPr>
          <p:nvPr>
            <p:custDataLst>
              <p:tags r:id="rId13"/>
            </p:custDataLst>
          </p:nvPr>
        </p:nvSpPr>
        <p:spPr bwMode="gray">
          <a:xfrm>
            <a:off x="3646982" y="4584660"/>
            <a:ext cx="1021059" cy="341927"/>
          </a:xfrm>
          <a:prstGeom prst="rect">
            <a:avLst/>
          </a:prstGeom>
          <a:solidFill>
            <a:schemeClr val="accent3">
              <a:lumMod val="40000"/>
              <a:lumOff val="60000"/>
            </a:schemeClr>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r>
              <a:rPr lang="en-US" sz="1200" dirty="0">
                <a:latin typeface="+mn-lt"/>
                <a:cs typeface="Arial" panose="020B0604020202020204" pitchFamily="34" charset="0"/>
              </a:rPr>
              <a:t>Ship/Shore Differences</a:t>
            </a:r>
          </a:p>
        </p:txBody>
      </p:sp>
      <p:sp>
        <p:nvSpPr>
          <p:cNvPr id="158" name="Rectangle 24">
            <a:extLst>
              <a:ext uri="{FF2B5EF4-FFF2-40B4-BE49-F238E27FC236}">
                <a16:creationId xmlns:a16="http://schemas.microsoft.com/office/drawing/2014/main" id="{50827908-709A-4F06-A4ED-B793B1DAF01A}"/>
              </a:ext>
            </a:extLst>
          </p:cNvPr>
          <p:cNvSpPr>
            <a:spLocks noChangeArrowheads="1"/>
          </p:cNvSpPr>
          <p:nvPr>
            <p:custDataLst>
              <p:tags r:id="rId14"/>
            </p:custDataLst>
          </p:nvPr>
        </p:nvSpPr>
        <p:spPr bwMode="gray">
          <a:xfrm>
            <a:off x="3645867" y="4237531"/>
            <a:ext cx="1012921" cy="333580"/>
          </a:xfrm>
          <a:prstGeom prst="rect">
            <a:avLst/>
          </a:prstGeom>
          <a:solidFill>
            <a:schemeClr val="tx1">
              <a:lumMod val="40000"/>
              <a:lumOff val="60000"/>
            </a:schemeClr>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r>
              <a:rPr lang="en-US" sz="1200" b="1" dirty="0">
                <a:latin typeface="+mn-lt"/>
                <a:cs typeface="Arial" panose="020B0604020202020204" pitchFamily="34" charset="0"/>
              </a:rPr>
              <a:t>Awaiting day time</a:t>
            </a:r>
          </a:p>
        </p:txBody>
      </p:sp>
      <p:cxnSp>
        <p:nvCxnSpPr>
          <p:cNvPr id="6" name="Straight Connector 5">
            <a:extLst>
              <a:ext uri="{FF2B5EF4-FFF2-40B4-BE49-F238E27FC236}">
                <a16:creationId xmlns:a16="http://schemas.microsoft.com/office/drawing/2014/main" id="{40920424-0E6B-4A19-BA2F-4194C5D08331}"/>
              </a:ext>
            </a:extLst>
          </p:cNvPr>
          <p:cNvCxnSpPr/>
          <p:nvPr/>
        </p:nvCxnSpPr>
        <p:spPr>
          <a:xfrm>
            <a:off x="4886325" y="1239889"/>
            <a:ext cx="0" cy="558364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6EFD249-184B-406B-A6E1-E749921D60E7}"/>
              </a:ext>
            </a:extLst>
          </p:cNvPr>
          <p:cNvCxnSpPr/>
          <p:nvPr/>
        </p:nvCxnSpPr>
        <p:spPr>
          <a:xfrm>
            <a:off x="6410325" y="1249363"/>
            <a:ext cx="0" cy="560863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FF6E476-D26E-4821-BEE4-3BA18D76C0EC}"/>
              </a:ext>
            </a:extLst>
          </p:cNvPr>
          <p:cNvSpPr txBox="1"/>
          <p:nvPr/>
        </p:nvSpPr>
        <p:spPr>
          <a:xfrm>
            <a:off x="4905375" y="5837698"/>
            <a:ext cx="1466846" cy="346991"/>
          </a:xfrm>
          <a:prstGeom prst="rect">
            <a:avLst/>
          </a:prstGeom>
          <a:solidFill>
            <a:schemeClr val="bg1">
              <a:lumMod val="85000"/>
            </a:schemeClr>
          </a:solidFill>
        </p:spPr>
        <p:txBody>
          <a:bodyPr wrap="square" rtlCol="0">
            <a:spAutoFit/>
          </a:bodyPr>
          <a:lstStyle/>
          <a:p>
            <a:pPr algn="ctr"/>
            <a:r>
              <a:rPr lang="en-US" dirty="0"/>
              <a:t>10,547</a:t>
            </a:r>
          </a:p>
        </p:txBody>
      </p:sp>
      <p:sp>
        <p:nvSpPr>
          <p:cNvPr id="61" name="TextBox 60">
            <a:extLst>
              <a:ext uri="{FF2B5EF4-FFF2-40B4-BE49-F238E27FC236}">
                <a16:creationId xmlns:a16="http://schemas.microsoft.com/office/drawing/2014/main" id="{F2C53FB1-CBEC-425B-B4A6-C1D25A232D59}"/>
              </a:ext>
            </a:extLst>
          </p:cNvPr>
          <p:cNvSpPr txBox="1"/>
          <p:nvPr/>
        </p:nvSpPr>
        <p:spPr>
          <a:xfrm>
            <a:off x="4905375" y="6417585"/>
            <a:ext cx="1466846" cy="346991"/>
          </a:xfrm>
          <a:prstGeom prst="rect">
            <a:avLst/>
          </a:prstGeom>
          <a:solidFill>
            <a:schemeClr val="bg1">
              <a:lumMod val="85000"/>
            </a:schemeClr>
          </a:solidFill>
        </p:spPr>
        <p:txBody>
          <a:bodyPr wrap="square" rtlCol="0">
            <a:spAutoFit/>
          </a:bodyPr>
          <a:lstStyle/>
          <a:p>
            <a:pPr algn="ctr"/>
            <a:r>
              <a:rPr lang="en-US" dirty="0"/>
              <a:t>199,568</a:t>
            </a:r>
          </a:p>
        </p:txBody>
      </p:sp>
      <p:sp>
        <p:nvSpPr>
          <p:cNvPr id="64" name="TextBox 63">
            <a:extLst>
              <a:ext uri="{FF2B5EF4-FFF2-40B4-BE49-F238E27FC236}">
                <a16:creationId xmlns:a16="http://schemas.microsoft.com/office/drawing/2014/main" id="{A59DED40-C2B8-4EA2-95A9-38B4CC5FD528}"/>
              </a:ext>
            </a:extLst>
          </p:cNvPr>
          <p:cNvSpPr txBox="1"/>
          <p:nvPr/>
        </p:nvSpPr>
        <p:spPr>
          <a:xfrm>
            <a:off x="4932886" y="4208073"/>
            <a:ext cx="1466846" cy="346991"/>
          </a:xfrm>
          <a:prstGeom prst="rect">
            <a:avLst/>
          </a:prstGeom>
          <a:solidFill>
            <a:schemeClr val="bg1">
              <a:lumMod val="85000"/>
            </a:schemeClr>
          </a:solidFill>
        </p:spPr>
        <p:txBody>
          <a:bodyPr wrap="square" rtlCol="0">
            <a:spAutoFit/>
          </a:bodyPr>
          <a:lstStyle/>
          <a:p>
            <a:pPr algn="ctr"/>
            <a:r>
              <a:rPr lang="en-US" dirty="0"/>
              <a:t>105,069</a:t>
            </a:r>
          </a:p>
        </p:txBody>
      </p:sp>
      <p:sp>
        <p:nvSpPr>
          <p:cNvPr id="65" name="TextBox 64">
            <a:extLst>
              <a:ext uri="{FF2B5EF4-FFF2-40B4-BE49-F238E27FC236}">
                <a16:creationId xmlns:a16="http://schemas.microsoft.com/office/drawing/2014/main" id="{7D1880A2-21F0-4156-85AD-B065BB78F87F}"/>
              </a:ext>
            </a:extLst>
          </p:cNvPr>
          <p:cNvSpPr txBox="1"/>
          <p:nvPr/>
        </p:nvSpPr>
        <p:spPr>
          <a:xfrm>
            <a:off x="4932886" y="4591504"/>
            <a:ext cx="1466846" cy="346991"/>
          </a:xfrm>
          <a:prstGeom prst="rect">
            <a:avLst/>
          </a:prstGeom>
          <a:solidFill>
            <a:schemeClr val="bg1">
              <a:lumMod val="85000"/>
            </a:schemeClr>
          </a:solidFill>
        </p:spPr>
        <p:txBody>
          <a:bodyPr wrap="square" rtlCol="0">
            <a:spAutoFit/>
          </a:bodyPr>
          <a:lstStyle/>
          <a:p>
            <a:pPr algn="ctr"/>
            <a:r>
              <a:rPr lang="en-US" dirty="0"/>
              <a:t>6,814</a:t>
            </a:r>
          </a:p>
        </p:txBody>
      </p:sp>
      <p:sp>
        <p:nvSpPr>
          <p:cNvPr id="66" name="TextBox 65">
            <a:extLst>
              <a:ext uri="{FF2B5EF4-FFF2-40B4-BE49-F238E27FC236}">
                <a16:creationId xmlns:a16="http://schemas.microsoft.com/office/drawing/2014/main" id="{3A11DE91-0780-4257-BE97-DBE61438948E}"/>
              </a:ext>
            </a:extLst>
          </p:cNvPr>
          <p:cNvSpPr txBox="1"/>
          <p:nvPr/>
        </p:nvSpPr>
        <p:spPr>
          <a:xfrm>
            <a:off x="4922514" y="5151876"/>
            <a:ext cx="1466846" cy="346991"/>
          </a:xfrm>
          <a:prstGeom prst="rect">
            <a:avLst/>
          </a:prstGeom>
          <a:solidFill>
            <a:schemeClr val="bg1">
              <a:lumMod val="85000"/>
            </a:schemeClr>
          </a:solidFill>
        </p:spPr>
        <p:txBody>
          <a:bodyPr wrap="square" rtlCol="0">
            <a:spAutoFit/>
          </a:bodyPr>
          <a:lstStyle/>
          <a:p>
            <a:pPr algn="ctr"/>
            <a:r>
              <a:rPr lang="en-US" dirty="0"/>
              <a:t>27,255</a:t>
            </a:r>
          </a:p>
        </p:txBody>
      </p:sp>
      <p:sp>
        <p:nvSpPr>
          <p:cNvPr id="68" name="TextBox 67">
            <a:extLst>
              <a:ext uri="{FF2B5EF4-FFF2-40B4-BE49-F238E27FC236}">
                <a16:creationId xmlns:a16="http://schemas.microsoft.com/office/drawing/2014/main" id="{1168FF0D-F71A-418C-A62F-C64B882C29AF}"/>
              </a:ext>
            </a:extLst>
          </p:cNvPr>
          <p:cNvSpPr txBox="1"/>
          <p:nvPr/>
        </p:nvSpPr>
        <p:spPr>
          <a:xfrm>
            <a:off x="4914900" y="3333255"/>
            <a:ext cx="1466846" cy="346991"/>
          </a:xfrm>
          <a:prstGeom prst="rect">
            <a:avLst/>
          </a:prstGeom>
          <a:solidFill>
            <a:schemeClr val="bg1">
              <a:lumMod val="85000"/>
            </a:schemeClr>
          </a:solidFill>
        </p:spPr>
        <p:txBody>
          <a:bodyPr wrap="square" rtlCol="0">
            <a:spAutoFit/>
          </a:bodyPr>
          <a:lstStyle/>
          <a:p>
            <a:pPr algn="ctr"/>
            <a:r>
              <a:rPr lang="en-US" dirty="0"/>
              <a:t>704,884</a:t>
            </a:r>
          </a:p>
        </p:txBody>
      </p:sp>
      <p:sp>
        <p:nvSpPr>
          <p:cNvPr id="70" name="TextBox 69">
            <a:extLst>
              <a:ext uri="{FF2B5EF4-FFF2-40B4-BE49-F238E27FC236}">
                <a16:creationId xmlns:a16="http://schemas.microsoft.com/office/drawing/2014/main" id="{84462EFD-85C1-4081-9058-AF30B3413F8A}"/>
              </a:ext>
            </a:extLst>
          </p:cNvPr>
          <p:cNvSpPr txBox="1"/>
          <p:nvPr/>
        </p:nvSpPr>
        <p:spPr>
          <a:xfrm>
            <a:off x="4914900" y="2247036"/>
            <a:ext cx="1466846" cy="346991"/>
          </a:xfrm>
          <a:prstGeom prst="rect">
            <a:avLst/>
          </a:prstGeom>
          <a:solidFill>
            <a:schemeClr val="bg1">
              <a:lumMod val="85000"/>
            </a:schemeClr>
          </a:solidFill>
        </p:spPr>
        <p:txBody>
          <a:bodyPr wrap="square" rtlCol="0">
            <a:spAutoFit/>
          </a:bodyPr>
          <a:lstStyle/>
          <a:p>
            <a:pPr algn="ctr"/>
            <a:r>
              <a:rPr lang="en-US" dirty="0"/>
              <a:t>43,685</a:t>
            </a:r>
          </a:p>
        </p:txBody>
      </p:sp>
      <p:sp>
        <p:nvSpPr>
          <p:cNvPr id="72" name="TextBox 71">
            <a:extLst>
              <a:ext uri="{FF2B5EF4-FFF2-40B4-BE49-F238E27FC236}">
                <a16:creationId xmlns:a16="http://schemas.microsoft.com/office/drawing/2014/main" id="{6E1E785F-03F8-440A-8CB0-1FABE9C05175}"/>
              </a:ext>
            </a:extLst>
          </p:cNvPr>
          <p:cNvSpPr txBox="1"/>
          <p:nvPr/>
        </p:nvSpPr>
        <p:spPr>
          <a:xfrm>
            <a:off x="4914900" y="1559552"/>
            <a:ext cx="1466846" cy="346991"/>
          </a:xfrm>
          <a:prstGeom prst="rect">
            <a:avLst/>
          </a:prstGeom>
          <a:solidFill>
            <a:schemeClr val="bg1">
              <a:lumMod val="85000"/>
            </a:schemeClr>
          </a:solidFill>
        </p:spPr>
        <p:txBody>
          <a:bodyPr wrap="square" rtlCol="0">
            <a:spAutoFit/>
          </a:bodyPr>
          <a:lstStyle/>
          <a:p>
            <a:pPr algn="ctr"/>
            <a:r>
              <a:rPr lang="en-US" dirty="0"/>
              <a:t>78,321</a:t>
            </a:r>
          </a:p>
        </p:txBody>
      </p:sp>
      <p:sp>
        <p:nvSpPr>
          <p:cNvPr id="11" name="Right Brace 10">
            <a:extLst>
              <a:ext uri="{FF2B5EF4-FFF2-40B4-BE49-F238E27FC236}">
                <a16:creationId xmlns:a16="http://schemas.microsoft.com/office/drawing/2014/main" id="{BE36AF5A-0BDE-44FD-8626-DE123E9C6BC8}"/>
              </a:ext>
            </a:extLst>
          </p:cNvPr>
          <p:cNvSpPr/>
          <p:nvPr/>
        </p:nvSpPr>
        <p:spPr>
          <a:xfrm>
            <a:off x="6410325" y="4210654"/>
            <a:ext cx="557846" cy="1522046"/>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7CD4BB79-5972-4895-8053-99367171C9DD}"/>
              </a:ext>
            </a:extLst>
          </p:cNvPr>
          <p:cNvSpPr txBox="1"/>
          <p:nvPr/>
        </p:nvSpPr>
        <p:spPr>
          <a:xfrm>
            <a:off x="7024784" y="4844954"/>
            <a:ext cx="1062768" cy="369332"/>
          </a:xfrm>
          <a:prstGeom prst="rect">
            <a:avLst/>
          </a:prstGeom>
          <a:solidFill>
            <a:srgbClr val="92D050"/>
          </a:solidFill>
        </p:spPr>
        <p:txBody>
          <a:bodyPr wrap="square" rtlCol="0">
            <a:spAutoFit/>
          </a:bodyPr>
          <a:lstStyle/>
          <a:p>
            <a:r>
              <a:rPr lang="en-US" dirty="0"/>
              <a:t>139,138</a:t>
            </a:r>
          </a:p>
        </p:txBody>
      </p:sp>
      <p:sp>
        <p:nvSpPr>
          <p:cNvPr id="13" name="Right Brace 12">
            <a:extLst>
              <a:ext uri="{FF2B5EF4-FFF2-40B4-BE49-F238E27FC236}">
                <a16:creationId xmlns:a16="http://schemas.microsoft.com/office/drawing/2014/main" id="{5173E5C8-3519-4419-9283-6C21B40B7BE4}"/>
              </a:ext>
            </a:extLst>
          </p:cNvPr>
          <p:cNvSpPr/>
          <p:nvPr/>
        </p:nvSpPr>
        <p:spPr>
          <a:xfrm>
            <a:off x="6410325" y="5773788"/>
            <a:ext cx="557845" cy="990788"/>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01F5DA1D-1EE5-4D28-A0BE-B03C3088C3DC}"/>
              </a:ext>
            </a:extLst>
          </p:cNvPr>
          <p:cNvSpPr txBox="1"/>
          <p:nvPr/>
        </p:nvSpPr>
        <p:spPr>
          <a:xfrm>
            <a:off x="7024784" y="6073632"/>
            <a:ext cx="1062767" cy="369332"/>
          </a:xfrm>
          <a:prstGeom prst="rect">
            <a:avLst/>
          </a:prstGeom>
          <a:solidFill>
            <a:srgbClr val="92D050"/>
          </a:solidFill>
        </p:spPr>
        <p:txBody>
          <a:bodyPr wrap="square" rtlCol="0">
            <a:spAutoFit/>
          </a:bodyPr>
          <a:lstStyle/>
          <a:p>
            <a:r>
              <a:rPr lang="en-US" dirty="0"/>
              <a:t>210,115</a:t>
            </a:r>
          </a:p>
        </p:txBody>
      </p:sp>
      <p:sp>
        <p:nvSpPr>
          <p:cNvPr id="15" name="Right Brace 14">
            <a:extLst>
              <a:ext uri="{FF2B5EF4-FFF2-40B4-BE49-F238E27FC236}">
                <a16:creationId xmlns:a16="http://schemas.microsoft.com/office/drawing/2014/main" id="{CA5FE6A2-76EC-495E-857F-2E448C1DA81C}"/>
              </a:ext>
            </a:extLst>
          </p:cNvPr>
          <p:cNvSpPr/>
          <p:nvPr/>
        </p:nvSpPr>
        <p:spPr>
          <a:xfrm>
            <a:off x="6410325" y="1249363"/>
            <a:ext cx="621157" cy="2947354"/>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TextBox 84">
            <a:extLst>
              <a:ext uri="{FF2B5EF4-FFF2-40B4-BE49-F238E27FC236}">
                <a16:creationId xmlns:a16="http://schemas.microsoft.com/office/drawing/2014/main" id="{EC72A330-8516-4D97-82A7-3789CC232EF4}"/>
              </a:ext>
            </a:extLst>
          </p:cNvPr>
          <p:cNvSpPr txBox="1"/>
          <p:nvPr/>
        </p:nvSpPr>
        <p:spPr>
          <a:xfrm>
            <a:off x="7024783" y="2548252"/>
            <a:ext cx="1062769" cy="369332"/>
          </a:xfrm>
          <a:prstGeom prst="rect">
            <a:avLst/>
          </a:prstGeom>
          <a:solidFill>
            <a:srgbClr val="92D050"/>
          </a:solidFill>
        </p:spPr>
        <p:txBody>
          <a:bodyPr wrap="square" rtlCol="0">
            <a:spAutoFit/>
          </a:bodyPr>
          <a:lstStyle/>
          <a:p>
            <a:r>
              <a:rPr lang="en-US" dirty="0"/>
              <a:t>826,890</a:t>
            </a:r>
          </a:p>
        </p:txBody>
      </p:sp>
      <p:sp>
        <p:nvSpPr>
          <p:cNvPr id="17" name="TextBox 16">
            <a:extLst>
              <a:ext uri="{FF2B5EF4-FFF2-40B4-BE49-F238E27FC236}">
                <a16:creationId xmlns:a16="http://schemas.microsoft.com/office/drawing/2014/main" id="{007BD8F9-A9BC-4C23-AF7A-9CC0B1C4ADB3}"/>
              </a:ext>
            </a:extLst>
          </p:cNvPr>
          <p:cNvSpPr txBox="1"/>
          <p:nvPr/>
        </p:nvSpPr>
        <p:spPr>
          <a:xfrm>
            <a:off x="8322959" y="2054630"/>
            <a:ext cx="3409211" cy="461665"/>
          </a:xfrm>
          <a:prstGeom prst="rect">
            <a:avLst/>
          </a:prstGeom>
          <a:noFill/>
        </p:spPr>
        <p:txBody>
          <a:bodyPr wrap="square" rtlCol="0">
            <a:spAutoFit/>
          </a:bodyPr>
          <a:lstStyle/>
          <a:p>
            <a:r>
              <a:rPr lang="en-US" sz="1200" dirty="0">
                <a:solidFill>
                  <a:srgbClr val="FF0000"/>
                </a:solidFill>
              </a:rPr>
              <a:t>Slow loading request from the lifter for a preferred Bill of Laden date</a:t>
            </a:r>
          </a:p>
        </p:txBody>
      </p:sp>
      <p:sp>
        <p:nvSpPr>
          <p:cNvPr id="18" name="TextBox 17">
            <a:extLst>
              <a:ext uri="{FF2B5EF4-FFF2-40B4-BE49-F238E27FC236}">
                <a16:creationId xmlns:a16="http://schemas.microsoft.com/office/drawing/2014/main" id="{4B720413-488E-41C6-B3B9-C3C45FC7C63A}"/>
              </a:ext>
            </a:extLst>
          </p:cNvPr>
          <p:cNvSpPr txBox="1"/>
          <p:nvPr/>
        </p:nvSpPr>
        <p:spPr>
          <a:xfrm>
            <a:off x="8322959" y="4224529"/>
            <a:ext cx="3306653" cy="461665"/>
          </a:xfrm>
          <a:prstGeom prst="rect">
            <a:avLst/>
          </a:prstGeom>
          <a:noFill/>
        </p:spPr>
        <p:txBody>
          <a:bodyPr wrap="square" rtlCol="0">
            <a:spAutoFit/>
          </a:bodyPr>
          <a:lstStyle/>
          <a:p>
            <a:r>
              <a:rPr lang="en-US" sz="1200" dirty="0">
                <a:solidFill>
                  <a:srgbClr val="FF0000"/>
                </a:solidFill>
              </a:rPr>
              <a:t>Berthing, Hose handling, Document delivery &amp; signing only carried out in the day</a:t>
            </a:r>
          </a:p>
        </p:txBody>
      </p:sp>
      <p:sp>
        <p:nvSpPr>
          <p:cNvPr id="19" name="TextBox 18">
            <a:extLst>
              <a:ext uri="{FF2B5EF4-FFF2-40B4-BE49-F238E27FC236}">
                <a16:creationId xmlns:a16="http://schemas.microsoft.com/office/drawing/2014/main" id="{A405CE9A-448E-47A8-868B-0DA2E2842C32}"/>
              </a:ext>
            </a:extLst>
          </p:cNvPr>
          <p:cNvSpPr txBox="1"/>
          <p:nvPr/>
        </p:nvSpPr>
        <p:spPr>
          <a:xfrm>
            <a:off x="8322959" y="4947961"/>
            <a:ext cx="3152664" cy="276999"/>
          </a:xfrm>
          <a:prstGeom prst="rect">
            <a:avLst/>
          </a:prstGeom>
          <a:noFill/>
        </p:spPr>
        <p:txBody>
          <a:bodyPr wrap="square" rtlCol="0">
            <a:spAutoFit/>
          </a:bodyPr>
          <a:lstStyle/>
          <a:p>
            <a:r>
              <a:rPr lang="en-US" sz="1200" dirty="0">
                <a:solidFill>
                  <a:srgbClr val="FF0000"/>
                </a:solidFill>
              </a:rPr>
              <a:t>Tank readiness &amp; </a:t>
            </a:r>
            <a:r>
              <a:rPr lang="en-US" sz="1200" dirty="0" err="1">
                <a:solidFill>
                  <a:srgbClr val="FF0000"/>
                </a:solidFill>
              </a:rPr>
              <a:t>Fiscalisation</a:t>
            </a:r>
            <a:r>
              <a:rPr lang="en-US" sz="1200" dirty="0">
                <a:solidFill>
                  <a:srgbClr val="FF0000"/>
                </a:solidFill>
              </a:rPr>
              <a:t> delays</a:t>
            </a:r>
          </a:p>
        </p:txBody>
      </p:sp>
      <p:sp>
        <p:nvSpPr>
          <p:cNvPr id="86" name="Rectangle 24">
            <a:extLst>
              <a:ext uri="{FF2B5EF4-FFF2-40B4-BE49-F238E27FC236}">
                <a16:creationId xmlns:a16="http://schemas.microsoft.com/office/drawing/2014/main" id="{2287532F-7B98-4156-8F66-2B532F095725}"/>
              </a:ext>
            </a:extLst>
          </p:cNvPr>
          <p:cNvSpPr>
            <a:spLocks noChangeArrowheads="1"/>
          </p:cNvSpPr>
          <p:nvPr>
            <p:custDataLst>
              <p:tags r:id="rId15"/>
            </p:custDataLst>
          </p:nvPr>
        </p:nvSpPr>
        <p:spPr bwMode="gray">
          <a:xfrm>
            <a:off x="3609373" y="2925104"/>
            <a:ext cx="1099255" cy="633860"/>
          </a:xfrm>
          <a:prstGeom prst="rect">
            <a:avLst/>
          </a:prstGeom>
          <a:solidFill>
            <a:schemeClr val="accent2">
              <a:lumMod val="40000"/>
              <a:lumOff val="60000"/>
            </a:schemeClr>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r>
              <a:rPr lang="en-US" sz="1200" b="1" dirty="0">
                <a:latin typeface="+mn-lt"/>
                <a:cs typeface="Arial" panose="020B0604020202020204" pitchFamily="34" charset="0"/>
              </a:rPr>
              <a:t>OPEC Restriction</a:t>
            </a:r>
          </a:p>
        </p:txBody>
      </p:sp>
      <p:sp>
        <p:nvSpPr>
          <p:cNvPr id="22" name="Right Brace 21">
            <a:extLst>
              <a:ext uri="{FF2B5EF4-FFF2-40B4-BE49-F238E27FC236}">
                <a16:creationId xmlns:a16="http://schemas.microsoft.com/office/drawing/2014/main" id="{DB7E7B98-F34A-4486-910F-739D10696F42}"/>
              </a:ext>
            </a:extLst>
          </p:cNvPr>
          <p:cNvSpPr/>
          <p:nvPr/>
        </p:nvSpPr>
        <p:spPr>
          <a:xfrm>
            <a:off x="4694492" y="2915579"/>
            <a:ext cx="172728" cy="1299425"/>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a:extLst>
              <a:ext uri="{FF2B5EF4-FFF2-40B4-BE49-F238E27FC236}">
                <a16:creationId xmlns:a16="http://schemas.microsoft.com/office/drawing/2014/main" id="{361A99E0-B986-405D-BA6B-0F3AD6E33ED0}"/>
              </a:ext>
            </a:extLst>
          </p:cNvPr>
          <p:cNvSpPr/>
          <p:nvPr/>
        </p:nvSpPr>
        <p:spPr>
          <a:xfrm>
            <a:off x="4674805" y="4956730"/>
            <a:ext cx="226742" cy="770385"/>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83423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25891" y="1621"/>
          <a:ext cx="1619" cy="1619"/>
        </p:xfrm>
        <a:graphic>
          <a:graphicData uri="http://schemas.openxmlformats.org/presentationml/2006/ole">
            <mc:AlternateContent xmlns:mc="http://schemas.openxmlformats.org/markup-compatibility/2006">
              <mc:Choice xmlns:v="urn:schemas-microsoft-com:vml" Requires="v">
                <p:oleObj spid="_x0000_s1356802" name="think-cell Slide" r:id="rId21" imgW="353" imgH="353" progId="TCLayout.ActiveDocument.1">
                  <p:embed/>
                </p:oleObj>
              </mc:Choice>
              <mc:Fallback>
                <p:oleObj name="think-cell Slide" r:id="rId21" imgW="353" imgH="353" progId="TCLayout.ActiveDocument.1">
                  <p:embed/>
                  <p:pic>
                    <p:nvPicPr>
                      <p:cNvPr id="3" name="Object 2" hidden="1"/>
                      <p:cNvPicPr/>
                      <p:nvPr/>
                    </p:nvPicPr>
                    <p:blipFill>
                      <a:blip r:embed="rId22"/>
                      <a:stretch>
                        <a:fillRect/>
                      </a:stretch>
                    </p:blipFill>
                    <p:spPr>
                      <a:xfrm>
                        <a:off x="1525891" y="1621"/>
                        <a:ext cx="1619" cy="1619"/>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BE0BF02-1221-48DB-AC6C-07E16A38186C}"/>
              </a:ext>
            </a:extLst>
          </p:cNvPr>
          <p:cNvSpPr/>
          <p:nvPr>
            <p:custDataLst>
              <p:tags r:id="rId3"/>
            </p:custDataLst>
          </p:nvPr>
        </p:nvSpPr>
        <p:spPr>
          <a:xfrm>
            <a:off x="0" y="0"/>
            <a:ext cx="158750" cy="15875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Futura Medium" panose="00000400000000000000" pitchFamily="2" charset="0"/>
              <a:ea typeface="Arial Unicode MS" panose="020B0604020202020204"/>
              <a:cs typeface="+mn-cs"/>
              <a:sym typeface="Futura Medium" panose="00000400000000000000" pitchFamily="2" charset="0"/>
            </a:endParaRPr>
          </a:p>
        </p:txBody>
      </p:sp>
      <p:sp>
        <p:nvSpPr>
          <p:cNvPr id="2" name="Title 1"/>
          <p:cNvSpPr>
            <a:spLocks noGrp="1"/>
          </p:cNvSpPr>
          <p:nvPr>
            <p:ph type="title"/>
          </p:nvPr>
        </p:nvSpPr>
        <p:spPr>
          <a:xfrm>
            <a:off x="508012" y="552980"/>
            <a:ext cx="8369288" cy="33855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r>
              <a:rPr lang="en-GB" dirty="0"/>
              <a:t>Cost lever tree – Bonny 2016-2019 Demurrage</a:t>
            </a:r>
          </a:p>
        </p:txBody>
      </p:sp>
      <p:sp>
        <p:nvSpPr>
          <p:cNvPr id="79" name="Arc 39" hidden="1"/>
          <p:cNvSpPr>
            <a:spLocks noChangeAspect="1"/>
          </p:cNvSpPr>
          <p:nvPr>
            <p:custDataLst>
              <p:tags r:id="rId4"/>
            </p:custDataLst>
          </p:nvPr>
        </p:nvSpPr>
        <p:spPr bwMode="auto">
          <a:xfrm>
            <a:off x="7847203" y="973090"/>
            <a:ext cx="213806" cy="213807"/>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918" b="0" i="0" u="none" strike="noStrike" kern="1200" cap="none" spc="0" normalizeH="0" baseline="0" noProof="0">
              <a:ln>
                <a:noFill/>
              </a:ln>
              <a:solidFill>
                <a:srgbClr val="595959"/>
              </a:solidFill>
              <a:effectLst/>
              <a:uLnTx/>
              <a:uFillTx/>
              <a:latin typeface="Futura Medium"/>
              <a:ea typeface="ＭＳ Ｐゴシック"/>
              <a:cs typeface="+mn-cs"/>
              <a:sym typeface="Futura Medium"/>
            </a:endParaRPr>
          </a:p>
        </p:txBody>
      </p:sp>
      <p:sp>
        <p:nvSpPr>
          <p:cNvPr id="45" name="1. On-page tracker"/>
          <p:cNvSpPr>
            <a:spLocks noChangeArrowheads="1"/>
          </p:cNvSpPr>
          <p:nvPr/>
        </p:nvSpPr>
        <p:spPr bwMode="auto">
          <a:xfrm>
            <a:off x="508012" y="290022"/>
            <a:ext cx="182261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808080"/>
                </a:solidFill>
                <a:effectLst/>
                <a:uLnTx/>
                <a:uFillTx/>
                <a:latin typeface="Futura Medium"/>
                <a:ea typeface="ＭＳ Ｐゴシック"/>
                <a:cs typeface="+mn-cs"/>
              </a:rPr>
              <a:t>DRIVER TREE: DEMURRAGE</a:t>
            </a:r>
          </a:p>
        </p:txBody>
      </p:sp>
      <p:cxnSp>
        <p:nvCxnSpPr>
          <p:cNvPr id="63" name="AutoShape 7"/>
          <p:cNvCxnSpPr>
            <a:cxnSpLocks noChangeShapeType="1"/>
            <a:stCxn id="71" idx="3"/>
            <a:endCxn id="102" idx="1"/>
          </p:cNvCxnSpPr>
          <p:nvPr/>
        </p:nvCxnSpPr>
        <p:spPr bwMode="gray">
          <a:xfrm flipV="1">
            <a:off x="2085067" y="6073633"/>
            <a:ext cx="277827" cy="275235"/>
          </a:xfrm>
          <a:prstGeom prst="bentConnector3">
            <a:avLst>
              <a:gd name="adj1" fmla="val 50000"/>
            </a:avLst>
          </a:prstGeom>
          <a:noFill/>
          <a:ln w="19050">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AutoShape 7"/>
          <p:cNvCxnSpPr>
            <a:cxnSpLocks noChangeShapeType="1"/>
            <a:stCxn id="71" idx="3"/>
            <a:endCxn id="103" idx="1"/>
          </p:cNvCxnSpPr>
          <p:nvPr/>
        </p:nvCxnSpPr>
        <p:spPr bwMode="gray">
          <a:xfrm>
            <a:off x="2085067" y="6348868"/>
            <a:ext cx="277828" cy="281713"/>
          </a:xfrm>
          <a:prstGeom prst="bentConnector3">
            <a:avLst>
              <a:gd name="adj1" fmla="val 50000"/>
            </a:avLst>
          </a:prstGeom>
          <a:noFill/>
          <a:ln w="19050">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Rectangle 24"/>
          <p:cNvSpPr>
            <a:spLocks noChangeArrowheads="1"/>
          </p:cNvSpPr>
          <p:nvPr>
            <p:custDataLst>
              <p:tags r:id="rId5"/>
            </p:custDataLst>
          </p:nvPr>
        </p:nvSpPr>
        <p:spPr bwMode="gray">
          <a:xfrm>
            <a:off x="512763" y="1346201"/>
            <a:ext cx="1611313" cy="2635014"/>
          </a:xfrm>
          <a:prstGeom prst="rect">
            <a:avLst/>
          </a:prstGeom>
          <a:solidFill>
            <a:schemeClr val="accent2"/>
          </a:solidFill>
          <a:ln w="19050">
            <a:noFill/>
            <a:miter lim="800000"/>
            <a:headEnd/>
            <a:tailEnd/>
          </a:ln>
          <a:effectLst/>
        </p:spPr>
        <p:txBody>
          <a:bodyPr lIns="46649" tIns="46649" rIns="46649" bIns="46649" anchor="ctr">
            <a:noAutofit/>
          </a:bodyPr>
          <a:lstStyle/>
          <a:p>
            <a:pPr marL="131763" marR="0" lvl="0" indent="0" algn="ctr" defTabSz="913526" rtl="0" eaLnBrk="1" fontAlgn="base" latinLnBrk="0" hangingPunct="1">
              <a:lnSpc>
                <a:spcPct val="100000"/>
              </a:lnSpc>
              <a:spcBef>
                <a:spcPct val="0"/>
              </a:spcBef>
              <a:spcAft>
                <a:spcPct val="0"/>
              </a:spcAft>
              <a:buClr>
                <a:srgbClr val="DD1D21"/>
              </a:buClr>
              <a:buSzTx/>
              <a:buFontTx/>
              <a:buNone/>
              <a:tabLst/>
              <a:defRPr/>
            </a:pPr>
            <a:r>
              <a:rPr kumimoji="0" lang="en-US" sz="1200" b="1" i="0" u="none" strike="noStrike" kern="1200" cap="none" spc="0" normalizeH="0" baseline="0" noProof="0" dirty="0">
                <a:ln>
                  <a:noFill/>
                </a:ln>
                <a:solidFill>
                  <a:srgbClr val="FFFFFF"/>
                </a:solidFill>
                <a:effectLst/>
                <a:uLnTx/>
                <a:uFillTx/>
                <a:latin typeface="Futura Medium"/>
                <a:ea typeface="ＭＳ Ｐゴシック"/>
                <a:cs typeface="Arial" panose="020B0604020202020204" pitchFamily="34" charset="0"/>
              </a:rPr>
              <a:t>Awaiting Cargo </a:t>
            </a:r>
            <a:r>
              <a:rPr kumimoji="0" lang="en-US" sz="2000" b="1" i="0" u="none" strike="noStrike" kern="1200" cap="none" spc="0" normalizeH="0" baseline="0" noProof="0" dirty="0">
                <a:ln>
                  <a:noFill/>
                </a:ln>
                <a:solidFill>
                  <a:srgbClr val="FFFF00"/>
                </a:solidFill>
                <a:effectLst/>
                <a:uLnTx/>
                <a:uFillTx/>
                <a:latin typeface="Futura Medium"/>
                <a:ea typeface="ＭＳ Ｐゴシック"/>
                <a:cs typeface="Arial" panose="020B0604020202020204" pitchFamily="34" charset="0"/>
              </a:rPr>
              <a:t>(69%)</a:t>
            </a:r>
            <a:endParaRPr kumimoji="0" lang="en-US" sz="2000" b="0" i="0" u="none" strike="noStrike" kern="1200" cap="none" spc="0" normalizeH="0" baseline="0" noProof="0" dirty="0">
              <a:ln>
                <a:noFill/>
              </a:ln>
              <a:solidFill>
                <a:srgbClr val="FFFF00"/>
              </a:solidFill>
              <a:effectLst/>
              <a:uLnTx/>
              <a:uFillTx/>
              <a:latin typeface="Futura Medium"/>
              <a:ea typeface="ＭＳ Ｐゴシック"/>
              <a:cs typeface="Arial" panose="020B0604020202020204" pitchFamily="34" charset="0"/>
            </a:endParaRPr>
          </a:p>
        </p:txBody>
      </p:sp>
      <p:sp>
        <p:nvSpPr>
          <p:cNvPr id="71" name="Rectangle 18"/>
          <p:cNvSpPr>
            <a:spLocks noChangeArrowheads="1"/>
          </p:cNvSpPr>
          <p:nvPr>
            <p:custDataLst>
              <p:tags r:id="rId6"/>
            </p:custDataLst>
          </p:nvPr>
        </p:nvSpPr>
        <p:spPr bwMode="gray">
          <a:xfrm>
            <a:off x="473754" y="5874204"/>
            <a:ext cx="1611313" cy="949327"/>
          </a:xfrm>
          <a:prstGeom prst="rect">
            <a:avLst/>
          </a:prstGeom>
          <a:solidFill>
            <a:schemeClr val="accent2"/>
          </a:solidFill>
          <a:ln w="19050">
            <a:noFill/>
            <a:miter lim="800000"/>
            <a:headEnd/>
            <a:tailEnd/>
          </a:ln>
          <a:effectLst/>
        </p:spPr>
        <p:txBody>
          <a:bodyPr lIns="46649" tIns="46649" rIns="46649" bIns="46649" anchor="ctr">
            <a:noAutofit/>
          </a:bodyPr>
          <a:lstStyle/>
          <a:p>
            <a:pPr marL="131763" marR="0" lvl="0" indent="0" algn="ctr" defTabSz="913526" rtl="0" eaLnBrk="1" fontAlgn="base" latinLnBrk="0" hangingPunct="1">
              <a:lnSpc>
                <a:spcPct val="100000"/>
              </a:lnSpc>
              <a:spcBef>
                <a:spcPct val="0"/>
              </a:spcBef>
              <a:spcAft>
                <a:spcPct val="0"/>
              </a:spcAft>
              <a:buClr>
                <a:srgbClr val="DD1D21"/>
              </a:buClr>
              <a:buSzTx/>
              <a:buFontTx/>
              <a:buNone/>
              <a:tabLst/>
              <a:defRPr/>
            </a:pPr>
            <a:r>
              <a:rPr kumimoji="0" lang="en-US" sz="1200" b="1" i="0" u="none" strike="noStrike" kern="1200" cap="none" spc="0" normalizeH="0" baseline="0" noProof="0" dirty="0">
                <a:ln>
                  <a:noFill/>
                </a:ln>
                <a:solidFill>
                  <a:srgbClr val="FFFFFF"/>
                </a:solidFill>
                <a:effectLst/>
                <a:uLnTx/>
                <a:uFillTx/>
                <a:latin typeface="Futura Medium"/>
                <a:ea typeface="ＭＳ Ｐゴシック"/>
                <a:cs typeface="Arial" panose="020B0604020202020204" pitchFamily="34" charset="0"/>
              </a:rPr>
              <a:t>Awaiting Berthing</a:t>
            </a:r>
          </a:p>
          <a:p>
            <a:pPr marL="131763" marR="0" lvl="0" indent="0" algn="ctr" defTabSz="913526" rtl="0" eaLnBrk="1" fontAlgn="base" latinLnBrk="0" hangingPunct="1">
              <a:lnSpc>
                <a:spcPct val="100000"/>
              </a:lnSpc>
              <a:spcBef>
                <a:spcPct val="0"/>
              </a:spcBef>
              <a:spcAft>
                <a:spcPct val="0"/>
              </a:spcAft>
              <a:buClr>
                <a:srgbClr val="DD1D21"/>
              </a:buClr>
              <a:buSzTx/>
              <a:buFontTx/>
              <a:buNone/>
              <a:tabLst/>
              <a:defRPr/>
            </a:pPr>
            <a:r>
              <a:rPr kumimoji="0" lang="en-US" sz="1200" b="1" i="0" u="none" strike="noStrike" kern="1200" cap="none" spc="0" normalizeH="0" baseline="0" noProof="0" dirty="0">
                <a:ln>
                  <a:noFill/>
                </a:ln>
                <a:solidFill>
                  <a:srgbClr val="FFFF00"/>
                </a:solidFill>
                <a:effectLst/>
                <a:uLnTx/>
                <a:uFillTx/>
                <a:latin typeface="Arial" charset="0"/>
                <a:ea typeface="ＭＳ Ｐゴシック"/>
                <a:cs typeface="Arial" panose="020B0604020202020204" pitchFamily="34" charset="0"/>
              </a:rPr>
              <a:t> </a:t>
            </a:r>
            <a:r>
              <a:rPr kumimoji="0" lang="en-US" sz="2000" b="1" i="0" u="none" strike="noStrike" kern="1200" cap="none" spc="0" normalizeH="0" baseline="0" noProof="0" dirty="0">
                <a:ln>
                  <a:noFill/>
                </a:ln>
                <a:solidFill>
                  <a:srgbClr val="FFFF00"/>
                </a:solidFill>
                <a:effectLst/>
                <a:uLnTx/>
                <a:uFillTx/>
                <a:latin typeface="Futura Medium"/>
                <a:ea typeface="ＭＳ Ｐゴシック"/>
                <a:cs typeface="Arial" panose="020B0604020202020204" pitchFamily="34" charset="0"/>
              </a:rPr>
              <a:t>(15%)</a:t>
            </a:r>
            <a:endParaRPr kumimoji="0" lang="en-US" sz="2000" b="0" i="0" u="none" strike="noStrike" kern="1200" cap="none" spc="0" normalizeH="0" baseline="0" noProof="0" dirty="0">
              <a:ln>
                <a:noFill/>
              </a:ln>
              <a:solidFill>
                <a:srgbClr val="FFFFFF"/>
              </a:solidFill>
              <a:effectLst/>
              <a:uLnTx/>
              <a:uFillTx/>
              <a:latin typeface="Futura Medium"/>
              <a:ea typeface="ＭＳ Ｐゴシック"/>
              <a:cs typeface="Arial" panose="020B0604020202020204" pitchFamily="34" charset="0"/>
            </a:endParaRPr>
          </a:p>
        </p:txBody>
      </p:sp>
      <p:grpSp>
        <p:nvGrpSpPr>
          <p:cNvPr id="376" name="Group 375">
            <a:extLst>
              <a:ext uri="{FF2B5EF4-FFF2-40B4-BE49-F238E27FC236}">
                <a16:creationId xmlns:a16="http://schemas.microsoft.com/office/drawing/2014/main" id="{977656D2-813D-4B86-9B2D-0FEE74B7420E}"/>
              </a:ext>
            </a:extLst>
          </p:cNvPr>
          <p:cNvGrpSpPr/>
          <p:nvPr/>
        </p:nvGrpSpPr>
        <p:grpSpPr>
          <a:xfrm>
            <a:off x="528638" y="909689"/>
            <a:ext cx="1761341" cy="339676"/>
            <a:chOff x="1511317" y="1229814"/>
            <a:chExt cx="1401519" cy="209345"/>
          </a:xfrm>
        </p:grpSpPr>
        <p:sp>
          <p:nvSpPr>
            <p:cNvPr id="82" name="AutoShape 14"/>
            <p:cNvSpPr>
              <a:spLocks noChangeArrowheads="1"/>
            </p:cNvSpPr>
            <p:nvPr/>
          </p:nvSpPr>
          <p:spPr bwMode="gray">
            <a:xfrm>
              <a:off x="1643328" y="1229814"/>
              <a:ext cx="1269508" cy="20350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657" anchor="b">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200" b="1" i="0" u="none" strike="noStrike" kern="1200" cap="none" spc="0" normalizeH="0" baseline="0" noProof="0" dirty="0">
                  <a:ln>
                    <a:noFill/>
                  </a:ln>
                  <a:solidFill>
                    <a:srgbClr val="DD1D21"/>
                  </a:solidFill>
                  <a:effectLst/>
                  <a:uLnTx/>
                  <a:uFillTx/>
                  <a:latin typeface="Futura Medium"/>
                  <a:ea typeface="Gulim" pitchFamily="34" charset="-127"/>
                  <a:cs typeface="Arial" panose="020B0604020202020204" pitchFamily="34" charset="0"/>
                </a:rPr>
                <a:t>Categories</a:t>
              </a:r>
            </a:p>
          </p:txBody>
        </p:sp>
        <p:cxnSp>
          <p:nvCxnSpPr>
            <p:cNvPr id="83" name="AutoShape 70"/>
            <p:cNvCxnSpPr>
              <a:cxnSpLocks noChangeShapeType="1"/>
            </p:cNvCxnSpPr>
            <p:nvPr/>
          </p:nvCxnSpPr>
          <p:spPr bwMode="auto">
            <a:xfrm>
              <a:off x="1511317" y="1439159"/>
              <a:ext cx="1269508" cy="0"/>
            </a:xfrm>
            <a:prstGeom prst="straightConnector1">
              <a:avLst/>
            </a:prstGeom>
            <a:ln w="9525">
              <a:solidFill>
                <a:schemeClr val="tx2"/>
              </a:solidFill>
              <a:headEnd/>
              <a:tailEnd/>
            </a:ln>
            <a:effectLst/>
          </p:spPr>
          <p:style>
            <a:lnRef idx="2">
              <a:schemeClr val="accent3"/>
            </a:lnRef>
            <a:fillRef idx="0">
              <a:schemeClr val="accent3"/>
            </a:fillRef>
            <a:effectRef idx="1">
              <a:schemeClr val="accent3"/>
            </a:effectRef>
            <a:fontRef idx="minor">
              <a:schemeClr val="tx1"/>
            </a:fontRef>
          </p:style>
        </p:cxnSp>
      </p:grpSp>
      <p:grpSp>
        <p:nvGrpSpPr>
          <p:cNvPr id="250" name="Group 249">
            <a:extLst>
              <a:ext uri="{FF2B5EF4-FFF2-40B4-BE49-F238E27FC236}">
                <a16:creationId xmlns:a16="http://schemas.microsoft.com/office/drawing/2014/main" id="{5933657F-7ABA-46B2-BA69-602484DA1C9A}"/>
              </a:ext>
            </a:extLst>
          </p:cNvPr>
          <p:cNvGrpSpPr/>
          <p:nvPr/>
        </p:nvGrpSpPr>
        <p:grpSpPr>
          <a:xfrm>
            <a:off x="2469767" y="1046136"/>
            <a:ext cx="2205038" cy="204788"/>
            <a:chOff x="2861819" y="1235654"/>
            <a:chExt cx="2206170" cy="203505"/>
          </a:xfrm>
        </p:grpSpPr>
        <p:sp>
          <p:nvSpPr>
            <p:cNvPr id="104" name="AutoShape 14"/>
            <p:cNvSpPr>
              <a:spLocks noChangeArrowheads="1"/>
            </p:cNvSpPr>
            <p:nvPr/>
          </p:nvSpPr>
          <p:spPr bwMode="gray">
            <a:xfrm>
              <a:off x="2861819" y="1235654"/>
              <a:ext cx="2206170" cy="20350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657"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200" b="1" i="0" u="none" strike="noStrike" kern="1200" cap="none" spc="0" normalizeH="0" baseline="0" noProof="0" dirty="0">
                  <a:ln>
                    <a:noFill/>
                  </a:ln>
                  <a:solidFill>
                    <a:srgbClr val="DD1D21"/>
                  </a:solidFill>
                  <a:effectLst/>
                  <a:uLnTx/>
                  <a:uFillTx/>
                  <a:latin typeface="Futura Medium"/>
                  <a:ea typeface="Gulim" pitchFamily="34" charset="-127"/>
                  <a:cs typeface="Arial" panose="020B0604020202020204" pitchFamily="34" charset="0"/>
                </a:rPr>
                <a:t>Drivers</a:t>
              </a:r>
            </a:p>
          </p:txBody>
        </p:sp>
        <p:cxnSp>
          <p:nvCxnSpPr>
            <p:cNvPr id="105" name="AutoShape 70"/>
            <p:cNvCxnSpPr>
              <a:cxnSpLocks noChangeShapeType="1"/>
            </p:cNvCxnSpPr>
            <p:nvPr/>
          </p:nvCxnSpPr>
          <p:spPr bwMode="auto">
            <a:xfrm>
              <a:off x="2861819" y="1439159"/>
              <a:ext cx="1840357" cy="0"/>
            </a:xfrm>
            <a:prstGeom prst="straightConnector1">
              <a:avLst/>
            </a:prstGeom>
            <a:ln w="9525">
              <a:solidFill>
                <a:schemeClr val="tx2"/>
              </a:solidFill>
              <a:headEnd/>
              <a:tailEnd/>
            </a:ln>
            <a:effectLst/>
          </p:spPr>
          <p:style>
            <a:lnRef idx="2">
              <a:schemeClr val="accent3"/>
            </a:lnRef>
            <a:fillRef idx="0">
              <a:schemeClr val="accent3"/>
            </a:fillRef>
            <a:effectRef idx="1">
              <a:schemeClr val="accent3"/>
            </a:effectRef>
            <a:fontRef idx="minor">
              <a:schemeClr val="tx1"/>
            </a:fontRef>
          </p:style>
        </p:cxnSp>
      </p:grpSp>
      <p:grpSp>
        <p:nvGrpSpPr>
          <p:cNvPr id="364" name="Group 363">
            <a:extLst>
              <a:ext uri="{FF2B5EF4-FFF2-40B4-BE49-F238E27FC236}">
                <a16:creationId xmlns:a16="http://schemas.microsoft.com/office/drawing/2014/main" id="{35014CAE-4779-455E-9D15-2B0DFD4E31C4}"/>
              </a:ext>
            </a:extLst>
          </p:cNvPr>
          <p:cNvGrpSpPr/>
          <p:nvPr/>
        </p:nvGrpSpPr>
        <p:grpSpPr>
          <a:xfrm>
            <a:off x="2362894" y="5880683"/>
            <a:ext cx="1690687" cy="942846"/>
            <a:chOff x="3281318" y="5928069"/>
            <a:chExt cx="1414178" cy="925759"/>
          </a:xfrm>
        </p:grpSpPr>
        <p:sp>
          <p:nvSpPr>
            <p:cNvPr id="102" name="Rectangle 21"/>
            <p:cNvSpPr>
              <a:spLocks noChangeArrowheads="1"/>
            </p:cNvSpPr>
            <p:nvPr>
              <p:custDataLst>
                <p:tags r:id="rId17"/>
              </p:custDataLst>
            </p:nvPr>
          </p:nvSpPr>
          <p:spPr bwMode="gray">
            <a:xfrm>
              <a:off x="3281318" y="5928069"/>
              <a:ext cx="1414178" cy="378906"/>
            </a:xfrm>
            <a:prstGeom prst="rect">
              <a:avLst/>
            </a:prstGeom>
            <a:solidFill>
              <a:schemeClr val="accent1"/>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pPr marL="0" marR="0" lvl="0" indent="0" algn="l" defTabSz="895350" rtl="0" eaLnBrk="1" fontAlgn="base" latinLnBrk="0" hangingPunct="1">
                <a:lnSpc>
                  <a:spcPct val="100000"/>
                </a:lnSpc>
                <a:spcBef>
                  <a:spcPct val="0"/>
                </a:spcBef>
                <a:spcAft>
                  <a:spcPct val="0"/>
                </a:spcAft>
                <a:buClr>
                  <a:srgbClr val="DD1D21"/>
                </a:buClr>
                <a:buSzTx/>
                <a:buFontTx/>
                <a:buNone/>
                <a:tabLst/>
                <a:defRPr/>
              </a:pPr>
              <a:r>
                <a:rPr kumimoji="0" lang="en-US" sz="1200" b="0" i="0" u="none" strike="noStrike" kern="1200" cap="none" spc="0" normalizeH="0" baseline="0" noProof="0" dirty="0">
                  <a:ln>
                    <a:noFill/>
                  </a:ln>
                  <a:solidFill>
                    <a:srgbClr val="595959"/>
                  </a:solidFill>
                  <a:effectLst/>
                  <a:uLnTx/>
                  <a:uFillTx/>
                  <a:latin typeface="Futura Medium"/>
                  <a:ea typeface="ＭＳ Ｐゴシック"/>
                  <a:cs typeface="Arial" panose="020B0604020202020204" pitchFamily="34" charset="0"/>
                </a:rPr>
                <a:t>Rope/Line Entanglement</a:t>
              </a:r>
            </a:p>
          </p:txBody>
        </p:sp>
        <p:sp>
          <p:nvSpPr>
            <p:cNvPr id="103" name="Rectangle 21"/>
            <p:cNvSpPr>
              <a:spLocks noChangeArrowheads="1"/>
            </p:cNvSpPr>
            <p:nvPr>
              <p:custDataLst>
                <p:tags r:id="rId18"/>
              </p:custDataLst>
            </p:nvPr>
          </p:nvSpPr>
          <p:spPr bwMode="gray">
            <a:xfrm>
              <a:off x="3281318" y="6474922"/>
              <a:ext cx="1414178" cy="378906"/>
            </a:xfrm>
            <a:prstGeom prst="rect">
              <a:avLst/>
            </a:prstGeom>
            <a:solidFill>
              <a:schemeClr val="accent1"/>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pPr marL="0" marR="0" lvl="0" indent="0" algn="l" defTabSz="895350" rtl="0" eaLnBrk="1" fontAlgn="base" latinLnBrk="0" hangingPunct="1">
                <a:lnSpc>
                  <a:spcPct val="100000"/>
                </a:lnSpc>
                <a:spcBef>
                  <a:spcPct val="0"/>
                </a:spcBef>
                <a:spcAft>
                  <a:spcPct val="0"/>
                </a:spcAft>
                <a:buClr>
                  <a:srgbClr val="DD1D21"/>
                </a:buClr>
                <a:buSzTx/>
                <a:buFontTx/>
                <a:buNone/>
                <a:tabLst/>
                <a:defRPr/>
              </a:pPr>
              <a:r>
                <a:rPr kumimoji="0" lang="en-US" sz="1200" b="0" i="0" u="none" strike="noStrike" kern="1200" cap="none" spc="0" normalizeH="0" baseline="0" noProof="0" dirty="0">
                  <a:ln>
                    <a:noFill/>
                  </a:ln>
                  <a:solidFill>
                    <a:srgbClr val="595959"/>
                  </a:solidFill>
                  <a:effectLst/>
                  <a:uLnTx/>
                  <a:uFillTx/>
                  <a:latin typeface="Futura Medium"/>
                  <a:ea typeface="ＭＳ Ｐゴシック"/>
                  <a:cs typeface="Arial" panose="020B0604020202020204" pitchFamily="34" charset="0"/>
                </a:rPr>
                <a:t>Clearances Delay</a:t>
              </a:r>
            </a:p>
          </p:txBody>
        </p:sp>
      </p:grpSp>
      <p:sp>
        <p:nvSpPr>
          <p:cNvPr id="164" name="Rectangle 24">
            <a:extLst>
              <a:ext uri="{FF2B5EF4-FFF2-40B4-BE49-F238E27FC236}">
                <a16:creationId xmlns:a16="http://schemas.microsoft.com/office/drawing/2014/main" id="{F4D50FFE-4C45-49C7-98F3-AF5F93898494}"/>
              </a:ext>
            </a:extLst>
          </p:cNvPr>
          <p:cNvSpPr>
            <a:spLocks noChangeArrowheads="1"/>
          </p:cNvSpPr>
          <p:nvPr>
            <p:custDataLst>
              <p:tags r:id="rId7"/>
            </p:custDataLst>
          </p:nvPr>
        </p:nvSpPr>
        <p:spPr bwMode="gray">
          <a:xfrm>
            <a:off x="2354263" y="3258417"/>
            <a:ext cx="2340230" cy="508950"/>
          </a:xfrm>
          <a:prstGeom prst="rect">
            <a:avLst/>
          </a:prstGeom>
          <a:solidFill>
            <a:schemeClr val="accent1"/>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pPr marL="0" marR="0" lvl="0" indent="0" algn="l" defTabSz="895350" rtl="0" eaLnBrk="1" fontAlgn="base" latinLnBrk="0" hangingPunct="1">
              <a:lnSpc>
                <a:spcPct val="100000"/>
              </a:lnSpc>
              <a:spcBef>
                <a:spcPct val="0"/>
              </a:spcBef>
              <a:spcAft>
                <a:spcPct val="0"/>
              </a:spcAft>
              <a:buClr>
                <a:srgbClr val="DD1D21"/>
              </a:buClr>
              <a:buSzTx/>
              <a:buFontTx/>
              <a:buNone/>
              <a:tabLst/>
              <a:defRPr/>
            </a:pPr>
            <a:r>
              <a:rPr kumimoji="0" lang="en-US" sz="1200" b="0" i="0" u="none" strike="noStrike" kern="1200" cap="none" spc="0" normalizeH="0" baseline="0" noProof="0" dirty="0">
                <a:ln>
                  <a:noFill/>
                </a:ln>
                <a:solidFill>
                  <a:srgbClr val="595959"/>
                </a:solidFill>
                <a:effectLst/>
                <a:uLnTx/>
                <a:uFillTx/>
                <a:latin typeface="Futura Medium"/>
                <a:ea typeface="ＭＳ Ｐゴシック"/>
                <a:cs typeface="Arial" panose="020B0604020202020204" pitchFamily="34" charset="0"/>
              </a:rPr>
              <a:t>Ship Schedule</a:t>
            </a:r>
          </a:p>
        </p:txBody>
      </p:sp>
      <p:cxnSp>
        <p:nvCxnSpPr>
          <p:cNvPr id="253" name="AutoShape 70">
            <a:extLst>
              <a:ext uri="{FF2B5EF4-FFF2-40B4-BE49-F238E27FC236}">
                <a16:creationId xmlns:a16="http://schemas.microsoft.com/office/drawing/2014/main" id="{BD04363E-DE29-4DD6-B631-3CA07FEC5B70}"/>
              </a:ext>
            </a:extLst>
          </p:cNvPr>
          <p:cNvCxnSpPr>
            <a:cxnSpLocks noChangeShapeType="1"/>
          </p:cNvCxnSpPr>
          <p:nvPr/>
        </p:nvCxnSpPr>
        <p:spPr bwMode="auto">
          <a:xfrm flipV="1">
            <a:off x="4160838" y="1249363"/>
            <a:ext cx="1497013" cy="1588"/>
          </a:xfrm>
          <a:prstGeom prst="straightConnector1">
            <a:avLst/>
          </a:prstGeom>
          <a:ln w="9525">
            <a:solidFill>
              <a:schemeClr val="tx2"/>
            </a:solidFill>
            <a:headEnd/>
            <a:tailEnd/>
          </a:ln>
          <a:effectLst/>
        </p:spPr>
        <p:style>
          <a:lnRef idx="2">
            <a:schemeClr val="accent3"/>
          </a:lnRef>
          <a:fillRef idx="0">
            <a:schemeClr val="accent3"/>
          </a:fillRef>
          <a:effectRef idx="1">
            <a:schemeClr val="accent3"/>
          </a:effectRef>
          <a:fontRef idx="minor">
            <a:schemeClr val="tx1"/>
          </a:fontRef>
        </p:style>
      </p:cxnSp>
      <p:cxnSp>
        <p:nvCxnSpPr>
          <p:cNvPr id="289" name="AutoShape 6">
            <a:extLst>
              <a:ext uri="{FF2B5EF4-FFF2-40B4-BE49-F238E27FC236}">
                <a16:creationId xmlns:a16="http://schemas.microsoft.com/office/drawing/2014/main" id="{6C15706B-4599-44D7-B1D4-51147DAA841A}"/>
              </a:ext>
            </a:extLst>
          </p:cNvPr>
          <p:cNvCxnSpPr>
            <a:cxnSpLocks noChangeShapeType="1"/>
          </p:cNvCxnSpPr>
          <p:nvPr/>
        </p:nvCxnSpPr>
        <p:spPr bwMode="gray">
          <a:xfrm>
            <a:off x="2114551" y="2016008"/>
            <a:ext cx="227810" cy="544153"/>
          </a:xfrm>
          <a:prstGeom prst="bentConnector3">
            <a:avLst>
              <a:gd name="adj1" fmla="val 50000"/>
            </a:avLst>
          </a:prstGeom>
          <a:noFill/>
          <a:ln w="19050">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1" name="AutoShape 6">
            <a:extLst>
              <a:ext uri="{FF2B5EF4-FFF2-40B4-BE49-F238E27FC236}">
                <a16:creationId xmlns:a16="http://schemas.microsoft.com/office/drawing/2014/main" id="{0EF39165-4AA2-4E0B-8721-40F36B601E45}"/>
              </a:ext>
            </a:extLst>
          </p:cNvPr>
          <p:cNvCxnSpPr>
            <a:cxnSpLocks noChangeShapeType="1"/>
          </p:cNvCxnSpPr>
          <p:nvPr/>
        </p:nvCxnSpPr>
        <p:spPr bwMode="gray">
          <a:xfrm rot="16200000" flipH="1">
            <a:off x="1862005" y="2934908"/>
            <a:ext cx="944575" cy="211391"/>
          </a:xfrm>
          <a:prstGeom prst="bentConnector2">
            <a:avLst/>
          </a:prstGeom>
          <a:noFill/>
          <a:ln w="19050">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5" name="Rectangle 24">
            <a:extLst>
              <a:ext uri="{FF2B5EF4-FFF2-40B4-BE49-F238E27FC236}">
                <a16:creationId xmlns:a16="http://schemas.microsoft.com/office/drawing/2014/main" id="{932C2F56-8B67-474A-8872-AA5130008930}"/>
              </a:ext>
            </a:extLst>
          </p:cNvPr>
          <p:cNvSpPr>
            <a:spLocks noChangeArrowheads="1"/>
          </p:cNvSpPr>
          <p:nvPr>
            <p:custDataLst>
              <p:tags r:id="rId8"/>
            </p:custDataLst>
          </p:nvPr>
        </p:nvSpPr>
        <p:spPr bwMode="gray">
          <a:xfrm>
            <a:off x="2342360" y="1367407"/>
            <a:ext cx="1198562" cy="1685324"/>
          </a:xfrm>
          <a:prstGeom prst="rect">
            <a:avLst/>
          </a:prstGeom>
          <a:solidFill>
            <a:schemeClr val="accent1"/>
          </a:solidFill>
          <a:ln w="19050">
            <a:noFill/>
            <a:miter lim="800000"/>
            <a:headEnd/>
            <a:tailEnd/>
          </a:ln>
          <a:effectLst/>
        </p:spPr>
        <p:txBody>
          <a:bodyPr vert="horz"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pPr marL="0" marR="0" lvl="0" indent="0" algn="l" defTabSz="895350" rtl="0" eaLnBrk="1" fontAlgn="base" latinLnBrk="0" hangingPunct="1">
              <a:lnSpc>
                <a:spcPct val="100000"/>
              </a:lnSpc>
              <a:spcBef>
                <a:spcPct val="0"/>
              </a:spcBef>
              <a:spcAft>
                <a:spcPct val="0"/>
              </a:spcAft>
              <a:buClr>
                <a:srgbClr val="DD1D21"/>
              </a:buClr>
              <a:buSzTx/>
              <a:buFontTx/>
              <a:buNone/>
              <a:tabLst/>
              <a:defRPr/>
            </a:pPr>
            <a:r>
              <a:rPr kumimoji="0" lang="en-US" sz="1200" b="0" i="0" u="none" strike="noStrike" kern="1200" cap="none" spc="0" normalizeH="0" baseline="0" noProof="0" dirty="0">
                <a:ln>
                  <a:noFill/>
                </a:ln>
                <a:solidFill>
                  <a:srgbClr val="595959"/>
                </a:solidFill>
                <a:effectLst/>
                <a:uLnTx/>
                <a:uFillTx/>
                <a:latin typeface="Futura Medium"/>
                <a:ea typeface="ＭＳ Ｐゴシック"/>
                <a:cs typeface="Arial" panose="020B0604020202020204" pitchFamily="34" charset="0"/>
              </a:rPr>
              <a:t>Low Production Rate</a:t>
            </a:r>
          </a:p>
        </p:txBody>
      </p:sp>
      <p:sp>
        <p:nvSpPr>
          <p:cNvPr id="98" name="Rectangle 24"/>
          <p:cNvSpPr>
            <a:spLocks noChangeArrowheads="1"/>
          </p:cNvSpPr>
          <p:nvPr>
            <p:custDataLst>
              <p:tags r:id="rId9"/>
            </p:custDataLst>
          </p:nvPr>
        </p:nvSpPr>
        <p:spPr bwMode="gray">
          <a:xfrm>
            <a:off x="3603956" y="1413318"/>
            <a:ext cx="1090537" cy="648232"/>
          </a:xfrm>
          <a:prstGeom prst="rect">
            <a:avLst/>
          </a:prstGeom>
          <a:solidFill>
            <a:schemeClr val="accent1"/>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pPr marL="0" marR="0" lvl="0" indent="0" algn="l" defTabSz="895350" rtl="0" eaLnBrk="1" fontAlgn="base" latinLnBrk="0" hangingPunct="1">
              <a:lnSpc>
                <a:spcPct val="100000"/>
              </a:lnSpc>
              <a:spcBef>
                <a:spcPct val="0"/>
              </a:spcBef>
              <a:spcAft>
                <a:spcPct val="0"/>
              </a:spcAft>
              <a:buClr>
                <a:srgbClr val="DD1D21"/>
              </a:buClr>
              <a:buSzTx/>
              <a:buFontTx/>
              <a:buNone/>
              <a:tabLst/>
              <a:defRPr/>
            </a:pPr>
            <a:r>
              <a:rPr kumimoji="0" lang="en-US" sz="1200" b="0" i="0" u="none" strike="noStrike" kern="1200" cap="none" spc="0" normalizeH="0" baseline="0" noProof="0" dirty="0">
                <a:ln>
                  <a:noFill/>
                </a:ln>
                <a:solidFill>
                  <a:srgbClr val="595959"/>
                </a:solidFill>
                <a:effectLst/>
                <a:uLnTx/>
                <a:uFillTx/>
                <a:latin typeface="Futura Medium"/>
                <a:ea typeface="ＭＳ Ｐゴシック"/>
                <a:cs typeface="Arial" panose="020B0604020202020204" pitchFamily="34" charset="0"/>
              </a:rPr>
              <a:t>Trunk Line outage</a:t>
            </a:r>
          </a:p>
        </p:txBody>
      </p:sp>
      <p:sp>
        <p:nvSpPr>
          <p:cNvPr id="101" name="Rectangle 24">
            <a:extLst>
              <a:ext uri="{FF2B5EF4-FFF2-40B4-BE49-F238E27FC236}">
                <a16:creationId xmlns:a16="http://schemas.microsoft.com/office/drawing/2014/main" id="{362FE632-6768-43DB-B07A-AE519B74B4F9}"/>
              </a:ext>
            </a:extLst>
          </p:cNvPr>
          <p:cNvSpPr>
            <a:spLocks noChangeArrowheads="1"/>
          </p:cNvSpPr>
          <p:nvPr>
            <p:custDataLst>
              <p:tags r:id="rId10"/>
            </p:custDataLst>
          </p:nvPr>
        </p:nvSpPr>
        <p:spPr bwMode="gray">
          <a:xfrm>
            <a:off x="3595461" y="2324388"/>
            <a:ext cx="1103590" cy="670535"/>
          </a:xfrm>
          <a:prstGeom prst="rect">
            <a:avLst/>
          </a:prstGeom>
          <a:solidFill>
            <a:schemeClr val="accent1"/>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pPr marL="0" marR="0" lvl="0" indent="0" algn="l" defTabSz="895350" rtl="0" eaLnBrk="1" fontAlgn="base" latinLnBrk="0" hangingPunct="1">
              <a:lnSpc>
                <a:spcPct val="100000"/>
              </a:lnSpc>
              <a:spcBef>
                <a:spcPct val="0"/>
              </a:spcBef>
              <a:spcAft>
                <a:spcPct val="0"/>
              </a:spcAft>
              <a:buClr>
                <a:srgbClr val="DD1D21"/>
              </a:buClr>
              <a:buSzTx/>
              <a:buFontTx/>
              <a:buNone/>
              <a:tabLst/>
              <a:defRPr/>
            </a:pPr>
            <a:r>
              <a:rPr kumimoji="0" lang="en-US" sz="1200" b="0" i="0" u="none" strike="noStrike" kern="1200" cap="none" spc="0" normalizeH="0" baseline="0" noProof="0" dirty="0">
                <a:ln>
                  <a:noFill/>
                </a:ln>
                <a:solidFill>
                  <a:srgbClr val="595959"/>
                </a:solidFill>
                <a:effectLst/>
                <a:uLnTx/>
                <a:uFillTx/>
                <a:latin typeface="Futura Medium"/>
                <a:ea typeface="ＭＳ Ｐゴシック"/>
                <a:cs typeface="Arial" panose="020B0604020202020204" pitchFamily="34" charset="0"/>
              </a:rPr>
              <a:t>Slow Loading request</a:t>
            </a:r>
          </a:p>
        </p:txBody>
      </p:sp>
      <p:cxnSp>
        <p:nvCxnSpPr>
          <p:cNvPr id="96" name="AutoShape 70">
            <a:extLst>
              <a:ext uri="{FF2B5EF4-FFF2-40B4-BE49-F238E27FC236}">
                <a16:creationId xmlns:a16="http://schemas.microsoft.com/office/drawing/2014/main" id="{2F125807-45C2-4472-95F5-ADB09CB353C0}"/>
              </a:ext>
            </a:extLst>
          </p:cNvPr>
          <p:cNvCxnSpPr>
            <a:cxnSpLocks noChangeShapeType="1"/>
          </p:cNvCxnSpPr>
          <p:nvPr/>
        </p:nvCxnSpPr>
        <p:spPr bwMode="auto">
          <a:xfrm>
            <a:off x="5664240" y="1249363"/>
            <a:ext cx="5799027" cy="0"/>
          </a:xfrm>
          <a:prstGeom prst="straightConnector1">
            <a:avLst/>
          </a:prstGeom>
          <a:ln w="9525">
            <a:solidFill>
              <a:schemeClr val="tx2"/>
            </a:solidFill>
            <a:headEnd/>
            <a:tailEnd/>
          </a:ln>
          <a:effectLst/>
        </p:spPr>
        <p:style>
          <a:lnRef idx="2">
            <a:schemeClr val="accent3"/>
          </a:lnRef>
          <a:fillRef idx="0">
            <a:schemeClr val="accent3"/>
          </a:fillRef>
          <a:effectRef idx="1">
            <a:schemeClr val="accent3"/>
          </a:effectRef>
          <a:fontRef idx="minor">
            <a:schemeClr val="tx1"/>
          </a:fontRef>
        </p:style>
      </p:cxnSp>
      <p:sp>
        <p:nvSpPr>
          <p:cNvPr id="58" name="TextBox 57">
            <a:extLst>
              <a:ext uri="{FF2B5EF4-FFF2-40B4-BE49-F238E27FC236}">
                <a16:creationId xmlns:a16="http://schemas.microsoft.com/office/drawing/2014/main" id="{AFC11668-7F3B-4E3E-8BA7-92C79600E5D3}"/>
              </a:ext>
            </a:extLst>
          </p:cNvPr>
          <p:cNvSpPr txBox="1">
            <a:spLocks/>
          </p:cNvSpPr>
          <p:nvPr/>
        </p:nvSpPr>
        <p:spPr>
          <a:xfrm>
            <a:off x="9248543" y="476895"/>
            <a:ext cx="2214723" cy="47054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620" marR="0" lvl="1" indent="0" algn="l" defTabSz="913526" rtl="0" eaLnBrk="1" fontAlgn="base" latinLnBrk="0" hangingPunct="1">
              <a:lnSpc>
                <a:spcPct val="100000"/>
              </a:lnSpc>
              <a:spcBef>
                <a:spcPct val="0"/>
              </a:spcBef>
              <a:spcAft>
                <a:spcPct val="0"/>
              </a:spcAft>
              <a:buClr>
                <a:srgbClr val="DD1D21"/>
              </a:buClr>
              <a:buSzPct val="125000"/>
              <a:buFont typeface="Arial" charset="0"/>
              <a:buNone/>
              <a:tabLst/>
              <a:defRPr/>
            </a:pPr>
            <a:r>
              <a:rPr kumimoji="0" lang="en-GB" sz="1200" b="1" i="0" u="none" strike="noStrike" kern="1200" cap="none" spc="0" normalizeH="0" baseline="0" noProof="0" dirty="0">
                <a:ln>
                  <a:noFill/>
                </a:ln>
                <a:solidFill>
                  <a:srgbClr val="003C88"/>
                </a:solidFill>
                <a:effectLst/>
                <a:uLnTx/>
                <a:uFillTx/>
                <a:latin typeface="Futura Medium"/>
                <a:ea typeface="Arial Unicode MS" pitchFamily="34" charset="-128"/>
              </a:rPr>
              <a:t>TOTAL demurrage 2016-2019</a:t>
            </a:r>
          </a:p>
          <a:p>
            <a:pPr marL="1620" marR="0" lvl="1" indent="0" algn="l" defTabSz="913526" rtl="0" eaLnBrk="1" fontAlgn="base" latinLnBrk="0" hangingPunct="1">
              <a:lnSpc>
                <a:spcPct val="100000"/>
              </a:lnSpc>
              <a:spcBef>
                <a:spcPct val="0"/>
              </a:spcBef>
              <a:spcAft>
                <a:spcPct val="0"/>
              </a:spcAft>
              <a:buClr>
                <a:srgbClr val="DD1D21"/>
              </a:buClr>
              <a:buSzPct val="125000"/>
              <a:buFont typeface="Arial" charset="0"/>
              <a:buNone/>
              <a:tabLst/>
              <a:defRPr/>
            </a:pPr>
            <a:r>
              <a:rPr lang="en-GB" sz="1200" b="1" dirty="0">
                <a:solidFill>
                  <a:srgbClr val="003C88"/>
                </a:solidFill>
                <a:latin typeface="Futura Medium"/>
              </a:rPr>
              <a:t>            </a:t>
            </a:r>
            <a:r>
              <a:rPr kumimoji="0" lang="en-GB" sz="1200" b="1" i="0" u="none" strike="noStrike" kern="1200" cap="none" spc="0" normalizeH="0" baseline="0" noProof="0" dirty="0">
                <a:ln>
                  <a:noFill/>
                </a:ln>
                <a:solidFill>
                  <a:srgbClr val="003C88"/>
                </a:solidFill>
                <a:effectLst/>
                <a:uLnTx/>
                <a:uFillTx/>
                <a:latin typeface="Futura Medium"/>
                <a:ea typeface="Arial Unicode MS" pitchFamily="34" charset="-128"/>
              </a:rPr>
              <a:t> </a:t>
            </a:r>
            <a:r>
              <a:rPr kumimoji="0" lang="en-GB" sz="2000" b="1" i="0" u="none" strike="noStrike" kern="1200" cap="none" spc="0" normalizeH="0" baseline="0" noProof="0" dirty="0">
                <a:ln>
                  <a:noFill/>
                </a:ln>
                <a:solidFill>
                  <a:srgbClr val="003C88"/>
                </a:solidFill>
                <a:effectLst/>
                <a:highlight>
                  <a:srgbClr val="0EEB29"/>
                </a:highlight>
                <a:uLnTx/>
                <a:uFillTx/>
                <a:latin typeface="Futura Medium"/>
                <a:ea typeface="Arial Unicode MS" pitchFamily="34" charset="-128"/>
              </a:rPr>
              <a:t>~$8.8M</a:t>
            </a:r>
            <a:endParaRPr kumimoji="0" lang="en-GB" sz="2000" b="1" i="0" u="none" strike="noStrike" kern="1200" cap="none" spc="0" normalizeH="0" baseline="0" noProof="0" dirty="0">
              <a:ln>
                <a:noFill/>
              </a:ln>
              <a:solidFill>
                <a:srgbClr val="FFC000"/>
              </a:solidFill>
              <a:effectLst/>
              <a:highlight>
                <a:srgbClr val="0EEB29"/>
              </a:highlight>
              <a:uLnTx/>
              <a:uFillTx/>
              <a:latin typeface="Futura Medium"/>
              <a:ea typeface="Arial Unicode MS" pitchFamily="34" charset="-128"/>
            </a:endParaRPr>
          </a:p>
        </p:txBody>
      </p:sp>
      <p:cxnSp>
        <p:nvCxnSpPr>
          <p:cNvPr id="75" name="AutoShape 7">
            <a:extLst>
              <a:ext uri="{FF2B5EF4-FFF2-40B4-BE49-F238E27FC236}">
                <a16:creationId xmlns:a16="http://schemas.microsoft.com/office/drawing/2014/main" id="{476D4032-870A-45FF-A188-8530F25A8347}"/>
              </a:ext>
            </a:extLst>
          </p:cNvPr>
          <p:cNvCxnSpPr>
            <a:cxnSpLocks noChangeShapeType="1"/>
            <a:stCxn id="78" idx="3"/>
            <a:endCxn id="81" idx="1"/>
          </p:cNvCxnSpPr>
          <p:nvPr/>
        </p:nvCxnSpPr>
        <p:spPr bwMode="gray">
          <a:xfrm flipV="1">
            <a:off x="2101512" y="4658060"/>
            <a:ext cx="207297" cy="222741"/>
          </a:xfrm>
          <a:prstGeom prst="bentConnector3">
            <a:avLst>
              <a:gd name="adj1" fmla="val 50000"/>
            </a:avLst>
          </a:prstGeom>
          <a:noFill/>
          <a:ln w="19050">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AutoShape 7">
            <a:extLst>
              <a:ext uri="{FF2B5EF4-FFF2-40B4-BE49-F238E27FC236}">
                <a16:creationId xmlns:a16="http://schemas.microsoft.com/office/drawing/2014/main" id="{4CFAFA35-3645-4364-B171-E9855B5F14D6}"/>
              </a:ext>
            </a:extLst>
          </p:cNvPr>
          <p:cNvCxnSpPr>
            <a:cxnSpLocks noChangeShapeType="1"/>
            <a:stCxn id="78" idx="3"/>
            <a:endCxn id="84" idx="1"/>
          </p:cNvCxnSpPr>
          <p:nvPr/>
        </p:nvCxnSpPr>
        <p:spPr bwMode="gray">
          <a:xfrm>
            <a:off x="2101512" y="4880801"/>
            <a:ext cx="206681" cy="631222"/>
          </a:xfrm>
          <a:prstGeom prst="bentConnector3">
            <a:avLst>
              <a:gd name="adj1" fmla="val 50000"/>
            </a:avLst>
          </a:prstGeom>
          <a:noFill/>
          <a:ln w="19050">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Rectangle 18">
            <a:extLst>
              <a:ext uri="{FF2B5EF4-FFF2-40B4-BE49-F238E27FC236}">
                <a16:creationId xmlns:a16="http://schemas.microsoft.com/office/drawing/2014/main" id="{91896201-8FAD-4B2F-8E8C-71A0A6914F2F}"/>
              </a:ext>
            </a:extLst>
          </p:cNvPr>
          <p:cNvSpPr>
            <a:spLocks noChangeArrowheads="1"/>
          </p:cNvSpPr>
          <p:nvPr>
            <p:custDataLst>
              <p:tags r:id="rId11"/>
            </p:custDataLst>
          </p:nvPr>
        </p:nvSpPr>
        <p:spPr bwMode="gray">
          <a:xfrm>
            <a:off x="490199" y="4081631"/>
            <a:ext cx="1611313" cy="1598339"/>
          </a:xfrm>
          <a:prstGeom prst="rect">
            <a:avLst/>
          </a:prstGeom>
          <a:solidFill>
            <a:schemeClr val="accent2"/>
          </a:solidFill>
          <a:ln w="19050">
            <a:noFill/>
            <a:miter lim="800000"/>
            <a:headEnd/>
            <a:tailEnd/>
          </a:ln>
          <a:effectLst/>
        </p:spPr>
        <p:txBody>
          <a:bodyPr lIns="46649" tIns="46649" rIns="46649" bIns="46649" anchor="ctr">
            <a:noAutofit/>
          </a:bodyPr>
          <a:lstStyle/>
          <a:p>
            <a:pPr marL="131763" marR="0" lvl="0" indent="0" algn="ctr" defTabSz="913526" rtl="0" eaLnBrk="1" fontAlgn="base" latinLnBrk="0" hangingPunct="1">
              <a:lnSpc>
                <a:spcPct val="100000"/>
              </a:lnSpc>
              <a:spcBef>
                <a:spcPct val="0"/>
              </a:spcBef>
              <a:spcAft>
                <a:spcPct val="0"/>
              </a:spcAft>
              <a:buClr>
                <a:srgbClr val="DD1D21"/>
              </a:buClr>
              <a:buSzTx/>
              <a:buFontTx/>
              <a:buNone/>
              <a:tabLst/>
              <a:defRPr/>
            </a:pPr>
            <a:r>
              <a:rPr kumimoji="0" lang="en-US" sz="1200" b="1" i="0" u="none" strike="noStrike" kern="1200" cap="none" spc="0" normalizeH="0" baseline="0" noProof="0" dirty="0">
                <a:ln>
                  <a:noFill/>
                </a:ln>
                <a:solidFill>
                  <a:srgbClr val="FFFFFF"/>
                </a:solidFill>
                <a:effectLst/>
                <a:uLnTx/>
                <a:uFillTx/>
                <a:latin typeface="Futura Medium"/>
                <a:ea typeface="ＭＳ Ｐゴシック"/>
                <a:cs typeface="Arial" panose="020B0604020202020204" pitchFamily="34" charset="0"/>
              </a:rPr>
              <a:t>Awaiting Shore Readiness </a:t>
            </a:r>
          </a:p>
          <a:p>
            <a:pPr marL="131763" marR="0" lvl="0" indent="0" algn="ctr" defTabSz="913526" rtl="0" eaLnBrk="1" fontAlgn="base" latinLnBrk="0" hangingPunct="1">
              <a:lnSpc>
                <a:spcPct val="100000"/>
              </a:lnSpc>
              <a:spcBef>
                <a:spcPct val="0"/>
              </a:spcBef>
              <a:spcAft>
                <a:spcPct val="0"/>
              </a:spcAft>
              <a:buClr>
                <a:srgbClr val="DD1D21"/>
              </a:buClr>
              <a:buSzTx/>
              <a:buFontTx/>
              <a:buNone/>
              <a:tabLst/>
              <a:defRPr/>
            </a:pPr>
            <a:r>
              <a:rPr kumimoji="0" lang="en-US" sz="2000" b="1" i="0" u="none" strike="noStrike" kern="1200" cap="none" spc="0" normalizeH="0" baseline="0" noProof="0" dirty="0">
                <a:ln>
                  <a:noFill/>
                </a:ln>
                <a:solidFill>
                  <a:srgbClr val="FFFF00"/>
                </a:solidFill>
                <a:effectLst/>
                <a:uLnTx/>
                <a:uFillTx/>
                <a:latin typeface="Futura Medium"/>
                <a:ea typeface="ＭＳ Ｐゴシック"/>
                <a:cs typeface="Arial" panose="020B0604020202020204" pitchFamily="34" charset="0"/>
              </a:rPr>
              <a:t>(16%)</a:t>
            </a:r>
            <a:endParaRPr kumimoji="0" lang="en-US" sz="2000" b="0" i="0" u="none" strike="noStrike" kern="1200" cap="none" spc="0" normalizeH="0" baseline="0" noProof="0" dirty="0">
              <a:ln>
                <a:noFill/>
              </a:ln>
              <a:solidFill>
                <a:srgbClr val="FFFFFF"/>
              </a:solidFill>
              <a:effectLst/>
              <a:uLnTx/>
              <a:uFillTx/>
              <a:latin typeface="Futura Medium"/>
              <a:ea typeface="ＭＳ Ｐゴシック"/>
              <a:cs typeface="Arial" panose="020B0604020202020204" pitchFamily="34" charset="0"/>
            </a:endParaRPr>
          </a:p>
        </p:txBody>
      </p:sp>
      <p:grpSp>
        <p:nvGrpSpPr>
          <p:cNvPr id="80" name="Group 79">
            <a:extLst>
              <a:ext uri="{FF2B5EF4-FFF2-40B4-BE49-F238E27FC236}">
                <a16:creationId xmlns:a16="http://schemas.microsoft.com/office/drawing/2014/main" id="{1D96C724-F108-4C8D-8372-242DA5AFF901}"/>
              </a:ext>
            </a:extLst>
          </p:cNvPr>
          <p:cNvGrpSpPr/>
          <p:nvPr/>
        </p:nvGrpSpPr>
        <p:grpSpPr>
          <a:xfrm>
            <a:off x="2308193" y="4107054"/>
            <a:ext cx="2316745" cy="1638130"/>
            <a:chOff x="3216656" y="5331250"/>
            <a:chExt cx="2766521" cy="1447181"/>
          </a:xfrm>
        </p:grpSpPr>
        <p:sp>
          <p:nvSpPr>
            <p:cNvPr id="81" name="Rectangle 21">
              <a:extLst>
                <a:ext uri="{FF2B5EF4-FFF2-40B4-BE49-F238E27FC236}">
                  <a16:creationId xmlns:a16="http://schemas.microsoft.com/office/drawing/2014/main" id="{10E040DB-ED67-4AB5-A9AE-8F524A9ECF7B}"/>
                </a:ext>
              </a:extLst>
            </p:cNvPr>
            <p:cNvSpPr>
              <a:spLocks noChangeArrowheads="1"/>
            </p:cNvSpPr>
            <p:nvPr>
              <p:custDataLst>
                <p:tags r:id="rId15"/>
              </p:custDataLst>
            </p:nvPr>
          </p:nvSpPr>
          <p:spPr bwMode="gray">
            <a:xfrm>
              <a:off x="3217392" y="5331250"/>
              <a:ext cx="1546588" cy="973555"/>
            </a:xfrm>
            <a:prstGeom prst="rect">
              <a:avLst/>
            </a:prstGeom>
            <a:solidFill>
              <a:schemeClr val="accent1"/>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pPr marL="0" marR="0" lvl="0" indent="0" algn="l" defTabSz="895350" rtl="0" eaLnBrk="1" fontAlgn="base" latinLnBrk="0" hangingPunct="1">
                <a:lnSpc>
                  <a:spcPct val="100000"/>
                </a:lnSpc>
                <a:spcBef>
                  <a:spcPct val="0"/>
                </a:spcBef>
                <a:spcAft>
                  <a:spcPct val="0"/>
                </a:spcAft>
                <a:buClr>
                  <a:srgbClr val="DD1D21"/>
                </a:buClr>
                <a:buSzTx/>
                <a:buFontTx/>
                <a:buNone/>
                <a:tabLst/>
                <a:defRPr/>
              </a:pPr>
              <a:r>
                <a:rPr kumimoji="0" lang="en-US" sz="1200" b="0" i="0" u="none" strike="noStrike" kern="1200" cap="none" spc="0" normalizeH="0" baseline="0" noProof="0" dirty="0">
                  <a:ln>
                    <a:noFill/>
                  </a:ln>
                  <a:solidFill>
                    <a:srgbClr val="595959"/>
                  </a:solidFill>
                  <a:effectLst/>
                  <a:uLnTx/>
                  <a:uFillTx/>
                  <a:latin typeface="Futura Medium"/>
                  <a:ea typeface="ＭＳ Ｐゴシック"/>
                  <a:cs typeface="Arial" panose="020B0604020202020204" pitchFamily="34" charset="0"/>
                </a:rPr>
                <a:t>Operations</a:t>
              </a:r>
            </a:p>
          </p:txBody>
        </p:sp>
        <p:sp>
          <p:nvSpPr>
            <p:cNvPr id="84" name="Rectangle 21">
              <a:extLst>
                <a:ext uri="{FF2B5EF4-FFF2-40B4-BE49-F238E27FC236}">
                  <a16:creationId xmlns:a16="http://schemas.microsoft.com/office/drawing/2014/main" id="{A1B063F9-FD69-40FB-A2F2-DAB6FD9C0690}"/>
                </a:ext>
              </a:extLst>
            </p:cNvPr>
            <p:cNvSpPr>
              <a:spLocks noChangeArrowheads="1"/>
            </p:cNvSpPr>
            <p:nvPr>
              <p:custDataLst>
                <p:tags r:id="rId16"/>
              </p:custDataLst>
            </p:nvPr>
          </p:nvSpPr>
          <p:spPr bwMode="gray">
            <a:xfrm>
              <a:off x="3216656" y="6366466"/>
              <a:ext cx="2766521" cy="411965"/>
            </a:xfrm>
            <a:prstGeom prst="rect">
              <a:avLst/>
            </a:prstGeom>
            <a:solidFill>
              <a:schemeClr val="accent1"/>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pPr marL="0" marR="0" lvl="0" indent="0" algn="l" defTabSz="895350" rtl="0" eaLnBrk="1" fontAlgn="base" latinLnBrk="0" hangingPunct="1">
                <a:lnSpc>
                  <a:spcPct val="100000"/>
                </a:lnSpc>
                <a:spcBef>
                  <a:spcPct val="0"/>
                </a:spcBef>
                <a:spcAft>
                  <a:spcPct val="0"/>
                </a:spcAft>
                <a:buClr>
                  <a:srgbClr val="DD1D21"/>
                </a:buClr>
                <a:buSzTx/>
                <a:buFontTx/>
                <a:buNone/>
                <a:tabLst/>
                <a:defRPr/>
              </a:pPr>
              <a:r>
                <a:rPr kumimoji="0" lang="en-US" sz="1200" b="0" i="0" u="none" strike="noStrike" kern="1200" cap="none" spc="0" normalizeH="0" baseline="0" noProof="0" dirty="0">
                  <a:ln>
                    <a:noFill/>
                  </a:ln>
                  <a:solidFill>
                    <a:srgbClr val="595959"/>
                  </a:solidFill>
                  <a:effectLst/>
                  <a:uLnTx/>
                  <a:uFillTx/>
                  <a:latin typeface="Futura Medium"/>
                  <a:ea typeface="ＭＳ Ｐゴシック"/>
                  <a:cs typeface="Arial" panose="020B0604020202020204" pitchFamily="34" charset="0"/>
                </a:rPr>
                <a:t>Maintenance (Equipment Failure) </a:t>
              </a:r>
            </a:p>
          </p:txBody>
        </p:sp>
      </p:grpSp>
      <p:cxnSp>
        <p:nvCxnSpPr>
          <p:cNvPr id="90" name="Straight Connector 89">
            <a:extLst>
              <a:ext uri="{FF2B5EF4-FFF2-40B4-BE49-F238E27FC236}">
                <a16:creationId xmlns:a16="http://schemas.microsoft.com/office/drawing/2014/main" id="{A52AC129-292E-4489-86B1-D9F8B44AD88A}"/>
              </a:ext>
            </a:extLst>
          </p:cNvPr>
          <p:cNvCxnSpPr>
            <a:cxnSpLocks/>
          </p:cNvCxnSpPr>
          <p:nvPr/>
        </p:nvCxnSpPr>
        <p:spPr>
          <a:xfrm flipV="1">
            <a:off x="508011" y="5743880"/>
            <a:ext cx="11009729" cy="29908"/>
          </a:xfrm>
          <a:prstGeom prst="line">
            <a:avLst/>
          </a:prstGeom>
          <a:ln w="635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4F185D73-469C-44B2-8A32-53722ADA450C}"/>
              </a:ext>
            </a:extLst>
          </p:cNvPr>
          <p:cNvCxnSpPr>
            <a:cxnSpLocks/>
          </p:cNvCxnSpPr>
          <p:nvPr/>
        </p:nvCxnSpPr>
        <p:spPr>
          <a:xfrm flipH="1">
            <a:off x="508011" y="4044665"/>
            <a:ext cx="11064753" cy="0"/>
          </a:xfrm>
          <a:prstGeom prst="line">
            <a:avLst/>
          </a:prstGeom>
          <a:ln w="1270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37" name="Rectangle 24">
            <a:extLst>
              <a:ext uri="{FF2B5EF4-FFF2-40B4-BE49-F238E27FC236}">
                <a16:creationId xmlns:a16="http://schemas.microsoft.com/office/drawing/2014/main" id="{330A2689-84A7-42B1-971D-0AF24BBB8A4F}"/>
              </a:ext>
            </a:extLst>
          </p:cNvPr>
          <p:cNvSpPr>
            <a:spLocks noChangeArrowheads="1"/>
          </p:cNvSpPr>
          <p:nvPr>
            <p:custDataLst>
              <p:tags r:id="rId12"/>
            </p:custDataLst>
          </p:nvPr>
        </p:nvSpPr>
        <p:spPr bwMode="gray">
          <a:xfrm>
            <a:off x="3639921" y="4855292"/>
            <a:ext cx="1024157" cy="360932"/>
          </a:xfrm>
          <a:prstGeom prst="rect">
            <a:avLst/>
          </a:prstGeom>
          <a:solidFill>
            <a:schemeClr val="accent1"/>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pPr marL="0" marR="0" lvl="0" indent="0" algn="l" defTabSz="895350" rtl="0" eaLnBrk="1" fontAlgn="base" latinLnBrk="0" hangingPunct="1">
              <a:lnSpc>
                <a:spcPct val="100000"/>
              </a:lnSpc>
              <a:spcBef>
                <a:spcPct val="0"/>
              </a:spcBef>
              <a:spcAft>
                <a:spcPct val="0"/>
              </a:spcAft>
              <a:buClr>
                <a:srgbClr val="DD1D21"/>
              </a:buClr>
              <a:buSzTx/>
              <a:buFontTx/>
              <a:buNone/>
              <a:tabLst/>
              <a:defRPr/>
            </a:pPr>
            <a:r>
              <a:rPr kumimoji="0" lang="en-US" sz="1200" b="0" i="0" u="none" strike="noStrike" kern="1200" cap="none" spc="0" normalizeH="0" baseline="0" noProof="0" dirty="0">
                <a:ln>
                  <a:noFill/>
                </a:ln>
                <a:solidFill>
                  <a:srgbClr val="595959"/>
                </a:solidFill>
                <a:effectLst/>
                <a:uLnTx/>
                <a:uFillTx/>
                <a:latin typeface="Futura Medium"/>
                <a:ea typeface="ＭＳ Ｐゴシック"/>
                <a:cs typeface="Arial" panose="020B0604020202020204" pitchFamily="34" charset="0"/>
              </a:rPr>
              <a:t>Dehydration issue</a:t>
            </a:r>
          </a:p>
        </p:txBody>
      </p:sp>
      <p:sp>
        <p:nvSpPr>
          <p:cNvPr id="138" name="Rectangle 24">
            <a:extLst>
              <a:ext uri="{FF2B5EF4-FFF2-40B4-BE49-F238E27FC236}">
                <a16:creationId xmlns:a16="http://schemas.microsoft.com/office/drawing/2014/main" id="{EDFC9C1F-7434-45B1-8C04-185ABBABBF8E}"/>
              </a:ext>
            </a:extLst>
          </p:cNvPr>
          <p:cNvSpPr>
            <a:spLocks noChangeArrowheads="1"/>
          </p:cNvSpPr>
          <p:nvPr>
            <p:custDataLst>
              <p:tags r:id="rId13"/>
            </p:custDataLst>
          </p:nvPr>
        </p:nvSpPr>
        <p:spPr bwMode="gray">
          <a:xfrm>
            <a:off x="3646982" y="4479885"/>
            <a:ext cx="1021059" cy="341927"/>
          </a:xfrm>
          <a:prstGeom prst="rect">
            <a:avLst/>
          </a:prstGeom>
          <a:solidFill>
            <a:schemeClr val="accent1"/>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pPr marL="0" marR="0" lvl="0" indent="0" algn="l" defTabSz="895350" rtl="0" eaLnBrk="1" fontAlgn="base" latinLnBrk="0" hangingPunct="1">
              <a:lnSpc>
                <a:spcPct val="100000"/>
              </a:lnSpc>
              <a:spcBef>
                <a:spcPct val="0"/>
              </a:spcBef>
              <a:spcAft>
                <a:spcPct val="0"/>
              </a:spcAft>
              <a:buClr>
                <a:srgbClr val="DD1D21"/>
              </a:buClr>
              <a:buSzTx/>
              <a:buFontTx/>
              <a:buNone/>
              <a:tabLst/>
              <a:defRPr/>
            </a:pPr>
            <a:r>
              <a:rPr kumimoji="0" lang="en-US" sz="1200" b="0" i="0" u="none" strike="noStrike" kern="1200" cap="none" spc="0" normalizeH="0" baseline="0" noProof="0" dirty="0">
                <a:ln>
                  <a:noFill/>
                </a:ln>
                <a:solidFill>
                  <a:srgbClr val="595959"/>
                </a:solidFill>
                <a:effectLst/>
                <a:uLnTx/>
                <a:uFillTx/>
                <a:latin typeface="Futura Medium"/>
                <a:ea typeface="ＭＳ Ｐゴシック"/>
                <a:cs typeface="Arial" panose="020B0604020202020204" pitchFamily="34" charset="0"/>
              </a:rPr>
              <a:t>Ship/Shore Differences</a:t>
            </a:r>
          </a:p>
        </p:txBody>
      </p:sp>
      <p:sp>
        <p:nvSpPr>
          <p:cNvPr id="158" name="Rectangle 24">
            <a:extLst>
              <a:ext uri="{FF2B5EF4-FFF2-40B4-BE49-F238E27FC236}">
                <a16:creationId xmlns:a16="http://schemas.microsoft.com/office/drawing/2014/main" id="{50827908-709A-4F06-A4ED-B793B1DAF01A}"/>
              </a:ext>
            </a:extLst>
          </p:cNvPr>
          <p:cNvSpPr>
            <a:spLocks noChangeArrowheads="1"/>
          </p:cNvSpPr>
          <p:nvPr>
            <p:custDataLst>
              <p:tags r:id="rId14"/>
            </p:custDataLst>
          </p:nvPr>
        </p:nvSpPr>
        <p:spPr bwMode="gray">
          <a:xfrm>
            <a:off x="3650371" y="4132919"/>
            <a:ext cx="1012921" cy="333580"/>
          </a:xfrm>
          <a:prstGeom prst="rect">
            <a:avLst/>
          </a:prstGeom>
          <a:solidFill>
            <a:schemeClr val="accent1"/>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pPr marL="0" marR="0" lvl="0" indent="0" algn="l" defTabSz="895350" rtl="0" eaLnBrk="1" fontAlgn="base" latinLnBrk="0" hangingPunct="1">
              <a:lnSpc>
                <a:spcPct val="100000"/>
              </a:lnSpc>
              <a:spcBef>
                <a:spcPct val="0"/>
              </a:spcBef>
              <a:spcAft>
                <a:spcPct val="0"/>
              </a:spcAft>
              <a:buClr>
                <a:srgbClr val="DD1D21"/>
              </a:buClr>
              <a:buSzTx/>
              <a:buFontTx/>
              <a:buNone/>
              <a:tabLst/>
              <a:defRPr/>
            </a:pPr>
            <a:r>
              <a:rPr kumimoji="0" lang="en-US" sz="1200" b="0" i="0" u="none" strike="noStrike" kern="1200" cap="none" spc="0" normalizeH="0" baseline="0" noProof="0" dirty="0">
                <a:ln>
                  <a:noFill/>
                </a:ln>
                <a:solidFill>
                  <a:srgbClr val="595959"/>
                </a:solidFill>
                <a:effectLst/>
                <a:uLnTx/>
                <a:uFillTx/>
                <a:latin typeface="Futura Medium"/>
                <a:ea typeface="ＭＳ Ｐゴシック"/>
                <a:cs typeface="Arial" panose="020B0604020202020204" pitchFamily="34" charset="0"/>
              </a:rPr>
              <a:t>Awaiting day time</a:t>
            </a:r>
          </a:p>
        </p:txBody>
      </p:sp>
      <p:cxnSp>
        <p:nvCxnSpPr>
          <p:cNvPr id="6" name="Straight Connector 5">
            <a:extLst>
              <a:ext uri="{FF2B5EF4-FFF2-40B4-BE49-F238E27FC236}">
                <a16:creationId xmlns:a16="http://schemas.microsoft.com/office/drawing/2014/main" id="{40920424-0E6B-4A19-BA2F-4194C5D08331}"/>
              </a:ext>
            </a:extLst>
          </p:cNvPr>
          <p:cNvCxnSpPr/>
          <p:nvPr/>
        </p:nvCxnSpPr>
        <p:spPr>
          <a:xfrm>
            <a:off x="4886325" y="1239889"/>
            <a:ext cx="0" cy="558364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6EFD249-184B-406B-A6E1-E749921D60E7}"/>
              </a:ext>
            </a:extLst>
          </p:cNvPr>
          <p:cNvCxnSpPr/>
          <p:nvPr/>
        </p:nvCxnSpPr>
        <p:spPr>
          <a:xfrm>
            <a:off x="6410325" y="1249363"/>
            <a:ext cx="0" cy="560863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FF6E476-D26E-4821-BEE4-3BA18D76C0EC}"/>
              </a:ext>
            </a:extLst>
          </p:cNvPr>
          <p:cNvSpPr txBox="1"/>
          <p:nvPr/>
        </p:nvSpPr>
        <p:spPr>
          <a:xfrm>
            <a:off x="4905375" y="5837698"/>
            <a:ext cx="1466846" cy="346991"/>
          </a:xfrm>
          <a:prstGeom prst="rect">
            <a:avLst/>
          </a:prstGeom>
          <a:solidFill>
            <a:schemeClr val="bg1">
              <a:lumMod val="85000"/>
            </a:schemeClr>
          </a:solid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ea typeface="ＭＳ Ｐゴシック"/>
              </a:rPr>
              <a:t>42</a:t>
            </a:r>
            <a:r>
              <a:rPr kumimoji="0" lang="en-US" sz="1600" b="0" i="0" u="none" strike="noStrike" kern="1200" cap="none" spc="0" normalizeH="0" baseline="0" noProof="0" dirty="0">
                <a:ln>
                  <a:noFill/>
                </a:ln>
                <a:effectLst/>
                <a:uLnTx/>
                <a:uFillTx/>
                <a:latin typeface="Arial" charset="0"/>
                <a:ea typeface="ＭＳ Ｐゴシック"/>
                <a:cs typeface="+mn-cs"/>
              </a:rPr>
              <a:t>5,887</a:t>
            </a:r>
          </a:p>
        </p:txBody>
      </p:sp>
      <p:sp>
        <p:nvSpPr>
          <p:cNvPr id="61" name="TextBox 60">
            <a:extLst>
              <a:ext uri="{FF2B5EF4-FFF2-40B4-BE49-F238E27FC236}">
                <a16:creationId xmlns:a16="http://schemas.microsoft.com/office/drawing/2014/main" id="{F2C53FB1-CBEC-425B-B4A6-C1D25A232D59}"/>
              </a:ext>
            </a:extLst>
          </p:cNvPr>
          <p:cNvSpPr txBox="1"/>
          <p:nvPr/>
        </p:nvSpPr>
        <p:spPr>
          <a:xfrm>
            <a:off x="4905375" y="6417585"/>
            <a:ext cx="1466846" cy="346991"/>
          </a:xfrm>
          <a:prstGeom prst="rect">
            <a:avLst/>
          </a:prstGeom>
          <a:solidFill>
            <a:schemeClr val="bg1">
              <a:lumMod val="85000"/>
            </a:schemeClr>
          </a:solid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effectLst/>
                <a:uLnTx/>
                <a:uFillTx/>
                <a:latin typeface="Arial" charset="0"/>
                <a:ea typeface="ＭＳ Ｐゴシック"/>
                <a:cs typeface="+mn-cs"/>
              </a:rPr>
              <a:t>860,470</a:t>
            </a:r>
          </a:p>
        </p:txBody>
      </p:sp>
      <p:sp>
        <p:nvSpPr>
          <p:cNvPr id="64" name="TextBox 63">
            <a:extLst>
              <a:ext uri="{FF2B5EF4-FFF2-40B4-BE49-F238E27FC236}">
                <a16:creationId xmlns:a16="http://schemas.microsoft.com/office/drawing/2014/main" id="{A59DED40-C2B8-4EA2-95A9-38B4CC5FD528}"/>
              </a:ext>
            </a:extLst>
          </p:cNvPr>
          <p:cNvSpPr txBox="1"/>
          <p:nvPr/>
        </p:nvSpPr>
        <p:spPr>
          <a:xfrm>
            <a:off x="4943479" y="4102282"/>
            <a:ext cx="1466846" cy="346991"/>
          </a:xfrm>
          <a:prstGeom prst="rect">
            <a:avLst/>
          </a:prstGeom>
          <a:solidFill>
            <a:schemeClr val="bg1">
              <a:lumMod val="85000"/>
            </a:schemeClr>
          </a:solid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effectLst/>
                <a:uLnTx/>
                <a:uFillTx/>
                <a:latin typeface="Arial" charset="0"/>
                <a:ea typeface="ＭＳ Ｐゴシック"/>
                <a:cs typeface="+mn-cs"/>
              </a:rPr>
              <a:t>1,267,366</a:t>
            </a:r>
          </a:p>
        </p:txBody>
      </p:sp>
      <p:sp>
        <p:nvSpPr>
          <p:cNvPr id="65" name="TextBox 64">
            <a:extLst>
              <a:ext uri="{FF2B5EF4-FFF2-40B4-BE49-F238E27FC236}">
                <a16:creationId xmlns:a16="http://schemas.microsoft.com/office/drawing/2014/main" id="{7D1880A2-21F0-4156-85AD-B065BB78F87F}"/>
              </a:ext>
            </a:extLst>
          </p:cNvPr>
          <p:cNvSpPr txBox="1"/>
          <p:nvPr/>
        </p:nvSpPr>
        <p:spPr>
          <a:xfrm>
            <a:off x="4932886" y="4486729"/>
            <a:ext cx="1466846" cy="346991"/>
          </a:xfrm>
          <a:prstGeom prst="rect">
            <a:avLst/>
          </a:prstGeom>
          <a:solidFill>
            <a:schemeClr val="bg1">
              <a:lumMod val="85000"/>
            </a:schemeClr>
          </a:solid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solidFill>
                  <a:srgbClr val="595959"/>
                </a:solidFill>
                <a:ea typeface="ＭＳ Ｐゴシック"/>
              </a:rPr>
              <a:t>51</a:t>
            </a:r>
            <a:r>
              <a:rPr kumimoji="0" lang="en-US" sz="1600" b="0" i="0" u="none" strike="noStrike" kern="1200" cap="none" spc="0" normalizeH="0" baseline="0" noProof="0" dirty="0">
                <a:ln>
                  <a:noFill/>
                </a:ln>
                <a:solidFill>
                  <a:srgbClr val="595959"/>
                </a:solidFill>
                <a:effectLst/>
                <a:uLnTx/>
                <a:uFillTx/>
                <a:latin typeface="Arial" charset="0"/>
                <a:ea typeface="ＭＳ Ｐゴシック"/>
                <a:cs typeface="+mn-cs"/>
              </a:rPr>
              <a:t>,370</a:t>
            </a:r>
          </a:p>
        </p:txBody>
      </p:sp>
      <p:sp>
        <p:nvSpPr>
          <p:cNvPr id="66" name="TextBox 65">
            <a:extLst>
              <a:ext uri="{FF2B5EF4-FFF2-40B4-BE49-F238E27FC236}">
                <a16:creationId xmlns:a16="http://schemas.microsoft.com/office/drawing/2014/main" id="{3A11DE91-0780-4257-BE97-DBE61438948E}"/>
              </a:ext>
            </a:extLst>
          </p:cNvPr>
          <p:cNvSpPr txBox="1"/>
          <p:nvPr/>
        </p:nvSpPr>
        <p:spPr>
          <a:xfrm>
            <a:off x="4938183" y="5109351"/>
            <a:ext cx="1466846" cy="346991"/>
          </a:xfrm>
          <a:prstGeom prst="rect">
            <a:avLst/>
          </a:prstGeom>
          <a:solidFill>
            <a:schemeClr val="bg1">
              <a:lumMod val="85000"/>
            </a:schemeClr>
          </a:solid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effectLst/>
                <a:uLnTx/>
                <a:uFillTx/>
                <a:latin typeface="Arial" charset="0"/>
                <a:ea typeface="ＭＳ Ｐゴシック"/>
                <a:cs typeface="+mn-cs"/>
              </a:rPr>
              <a:t>122,195</a:t>
            </a:r>
          </a:p>
        </p:txBody>
      </p:sp>
      <p:sp>
        <p:nvSpPr>
          <p:cNvPr id="68" name="TextBox 67">
            <a:extLst>
              <a:ext uri="{FF2B5EF4-FFF2-40B4-BE49-F238E27FC236}">
                <a16:creationId xmlns:a16="http://schemas.microsoft.com/office/drawing/2014/main" id="{1168FF0D-F71A-418C-A62F-C64B882C29AF}"/>
              </a:ext>
            </a:extLst>
          </p:cNvPr>
          <p:cNvSpPr txBox="1"/>
          <p:nvPr/>
        </p:nvSpPr>
        <p:spPr>
          <a:xfrm>
            <a:off x="4914900" y="3333255"/>
            <a:ext cx="1466846" cy="346991"/>
          </a:xfrm>
          <a:prstGeom prst="rect">
            <a:avLst/>
          </a:prstGeom>
          <a:solidFill>
            <a:schemeClr val="bg1">
              <a:lumMod val="85000"/>
            </a:schemeClr>
          </a:solid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ea typeface="ＭＳ Ｐゴシック"/>
              </a:rPr>
              <a:t>1,4</a:t>
            </a:r>
            <a:r>
              <a:rPr kumimoji="0" lang="en-US" sz="1600" b="0" i="0" u="none" strike="noStrike" kern="1200" cap="none" spc="0" normalizeH="0" baseline="0" noProof="0" dirty="0">
                <a:ln>
                  <a:noFill/>
                </a:ln>
                <a:effectLst/>
                <a:uLnTx/>
                <a:uFillTx/>
                <a:latin typeface="Arial" charset="0"/>
                <a:ea typeface="ＭＳ Ｐゴシック"/>
                <a:cs typeface="+mn-cs"/>
              </a:rPr>
              <a:t>04,089</a:t>
            </a:r>
          </a:p>
        </p:txBody>
      </p:sp>
      <p:sp>
        <p:nvSpPr>
          <p:cNvPr id="70" name="TextBox 69">
            <a:extLst>
              <a:ext uri="{FF2B5EF4-FFF2-40B4-BE49-F238E27FC236}">
                <a16:creationId xmlns:a16="http://schemas.microsoft.com/office/drawing/2014/main" id="{84462EFD-85C1-4081-9058-AF30B3413F8A}"/>
              </a:ext>
            </a:extLst>
          </p:cNvPr>
          <p:cNvSpPr txBox="1"/>
          <p:nvPr/>
        </p:nvSpPr>
        <p:spPr>
          <a:xfrm>
            <a:off x="4914900" y="2447083"/>
            <a:ext cx="1466846" cy="346991"/>
          </a:xfrm>
          <a:prstGeom prst="rect">
            <a:avLst/>
          </a:prstGeom>
          <a:solidFill>
            <a:schemeClr val="bg1">
              <a:lumMod val="85000"/>
            </a:schemeClr>
          </a:solid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effectLst/>
                <a:uLnTx/>
                <a:uFillTx/>
                <a:latin typeface="Arial" charset="0"/>
                <a:ea typeface="ＭＳ Ｐゴシック"/>
                <a:cs typeface="+mn-cs"/>
              </a:rPr>
              <a:t>1,497,888</a:t>
            </a:r>
          </a:p>
        </p:txBody>
      </p:sp>
      <p:sp>
        <p:nvSpPr>
          <p:cNvPr id="72" name="TextBox 71">
            <a:extLst>
              <a:ext uri="{FF2B5EF4-FFF2-40B4-BE49-F238E27FC236}">
                <a16:creationId xmlns:a16="http://schemas.microsoft.com/office/drawing/2014/main" id="{6E1E785F-03F8-440A-8CB0-1FABE9C05175}"/>
              </a:ext>
            </a:extLst>
          </p:cNvPr>
          <p:cNvSpPr txBox="1"/>
          <p:nvPr/>
        </p:nvSpPr>
        <p:spPr>
          <a:xfrm>
            <a:off x="4914900" y="1559552"/>
            <a:ext cx="1466846" cy="346991"/>
          </a:xfrm>
          <a:prstGeom prst="rect">
            <a:avLst/>
          </a:prstGeom>
          <a:solidFill>
            <a:schemeClr val="bg1">
              <a:lumMod val="85000"/>
            </a:schemeClr>
          </a:solid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ea typeface="ＭＳ Ｐゴシック"/>
              </a:rPr>
              <a:t>3</a:t>
            </a:r>
            <a:r>
              <a:rPr kumimoji="0" lang="en-US" sz="1600" b="0" i="0" u="none" strike="noStrike" kern="1200" cap="none" spc="0" normalizeH="0" baseline="0" noProof="0" dirty="0">
                <a:ln>
                  <a:noFill/>
                </a:ln>
                <a:effectLst/>
                <a:uLnTx/>
                <a:uFillTx/>
                <a:latin typeface="Arial" charset="0"/>
                <a:ea typeface="ＭＳ Ｐゴシック"/>
                <a:cs typeface="+mn-cs"/>
              </a:rPr>
              <a:t>,212,267</a:t>
            </a:r>
          </a:p>
        </p:txBody>
      </p:sp>
      <p:sp>
        <p:nvSpPr>
          <p:cNvPr id="11" name="Right Brace 10">
            <a:extLst>
              <a:ext uri="{FF2B5EF4-FFF2-40B4-BE49-F238E27FC236}">
                <a16:creationId xmlns:a16="http://schemas.microsoft.com/office/drawing/2014/main" id="{BE36AF5A-0BDE-44FD-8626-DE123E9C6BC8}"/>
              </a:ext>
            </a:extLst>
          </p:cNvPr>
          <p:cNvSpPr/>
          <p:nvPr/>
        </p:nvSpPr>
        <p:spPr>
          <a:xfrm>
            <a:off x="6446291" y="4074574"/>
            <a:ext cx="521879" cy="1658126"/>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595959"/>
              </a:solidFill>
              <a:effectLst/>
              <a:uLnTx/>
              <a:uFillTx/>
              <a:latin typeface="Futura Medium"/>
              <a:ea typeface="ＭＳ Ｐゴシック"/>
              <a:cs typeface="+mn-cs"/>
            </a:endParaRPr>
          </a:p>
        </p:txBody>
      </p:sp>
      <p:sp>
        <p:nvSpPr>
          <p:cNvPr id="12" name="TextBox 11">
            <a:extLst>
              <a:ext uri="{FF2B5EF4-FFF2-40B4-BE49-F238E27FC236}">
                <a16:creationId xmlns:a16="http://schemas.microsoft.com/office/drawing/2014/main" id="{7CD4BB79-5972-4895-8053-99367171C9DD}"/>
              </a:ext>
            </a:extLst>
          </p:cNvPr>
          <p:cNvSpPr txBox="1"/>
          <p:nvPr/>
        </p:nvSpPr>
        <p:spPr>
          <a:xfrm>
            <a:off x="7031482" y="4750708"/>
            <a:ext cx="1214337" cy="338554"/>
          </a:xfrm>
          <a:prstGeom prst="rect">
            <a:avLst/>
          </a:prstGeom>
          <a:solidFill>
            <a:srgbClr val="92D05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595959"/>
                </a:solidFill>
                <a:effectLst/>
                <a:uLnTx/>
                <a:uFillTx/>
                <a:latin typeface="Arial" charset="0"/>
                <a:ea typeface="ＭＳ Ｐゴシック"/>
                <a:cs typeface="+mn-cs"/>
              </a:rPr>
              <a:t>1,440,931</a:t>
            </a:r>
          </a:p>
        </p:txBody>
      </p:sp>
      <p:sp>
        <p:nvSpPr>
          <p:cNvPr id="13" name="Right Brace 12">
            <a:extLst>
              <a:ext uri="{FF2B5EF4-FFF2-40B4-BE49-F238E27FC236}">
                <a16:creationId xmlns:a16="http://schemas.microsoft.com/office/drawing/2014/main" id="{5173E5C8-3519-4419-9283-6C21B40B7BE4}"/>
              </a:ext>
            </a:extLst>
          </p:cNvPr>
          <p:cNvSpPr/>
          <p:nvPr/>
        </p:nvSpPr>
        <p:spPr>
          <a:xfrm>
            <a:off x="6410325" y="5773788"/>
            <a:ext cx="557845" cy="990788"/>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595959"/>
              </a:solidFill>
              <a:effectLst/>
              <a:uLnTx/>
              <a:uFillTx/>
              <a:latin typeface="Futura Medium"/>
              <a:ea typeface="ＭＳ Ｐゴシック"/>
              <a:cs typeface="+mn-cs"/>
            </a:endParaRPr>
          </a:p>
        </p:txBody>
      </p:sp>
      <p:sp>
        <p:nvSpPr>
          <p:cNvPr id="14" name="TextBox 13">
            <a:extLst>
              <a:ext uri="{FF2B5EF4-FFF2-40B4-BE49-F238E27FC236}">
                <a16:creationId xmlns:a16="http://schemas.microsoft.com/office/drawing/2014/main" id="{01F5DA1D-1EE5-4D28-A0BE-B03C3088C3DC}"/>
              </a:ext>
            </a:extLst>
          </p:cNvPr>
          <p:cNvSpPr txBox="1"/>
          <p:nvPr/>
        </p:nvSpPr>
        <p:spPr>
          <a:xfrm>
            <a:off x="7024785" y="6073632"/>
            <a:ext cx="1214336" cy="338554"/>
          </a:xfrm>
          <a:prstGeom prst="rect">
            <a:avLst/>
          </a:prstGeom>
          <a:solidFill>
            <a:srgbClr val="92D05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595959"/>
                </a:solidFill>
                <a:ea typeface="ＭＳ Ｐゴシック"/>
              </a:rPr>
              <a:t>1,286</a:t>
            </a:r>
            <a:r>
              <a:rPr kumimoji="0" lang="en-US" sz="1600" b="0" i="0" u="none" strike="noStrike" kern="1200" cap="none" spc="0" normalizeH="0" baseline="0" noProof="0" dirty="0">
                <a:ln>
                  <a:noFill/>
                </a:ln>
                <a:solidFill>
                  <a:srgbClr val="595959"/>
                </a:solidFill>
                <a:effectLst/>
                <a:uLnTx/>
                <a:uFillTx/>
                <a:latin typeface="Arial" charset="0"/>
                <a:ea typeface="ＭＳ Ｐゴシック"/>
                <a:cs typeface="+mn-cs"/>
              </a:rPr>
              <a:t>,357</a:t>
            </a:r>
          </a:p>
        </p:txBody>
      </p:sp>
      <p:sp>
        <p:nvSpPr>
          <p:cNvPr id="15" name="Right Brace 14">
            <a:extLst>
              <a:ext uri="{FF2B5EF4-FFF2-40B4-BE49-F238E27FC236}">
                <a16:creationId xmlns:a16="http://schemas.microsoft.com/office/drawing/2014/main" id="{CA5FE6A2-76EC-495E-857F-2E448C1DA81C}"/>
              </a:ext>
            </a:extLst>
          </p:cNvPr>
          <p:cNvSpPr/>
          <p:nvPr/>
        </p:nvSpPr>
        <p:spPr>
          <a:xfrm>
            <a:off x="6410325" y="1249363"/>
            <a:ext cx="621157" cy="2795302"/>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595959"/>
              </a:solidFill>
              <a:effectLst/>
              <a:uLnTx/>
              <a:uFillTx/>
              <a:latin typeface="Futura Medium"/>
              <a:ea typeface="ＭＳ Ｐゴシック"/>
              <a:cs typeface="+mn-cs"/>
            </a:endParaRPr>
          </a:p>
        </p:txBody>
      </p:sp>
      <p:sp>
        <p:nvSpPr>
          <p:cNvPr id="85" name="TextBox 84">
            <a:extLst>
              <a:ext uri="{FF2B5EF4-FFF2-40B4-BE49-F238E27FC236}">
                <a16:creationId xmlns:a16="http://schemas.microsoft.com/office/drawing/2014/main" id="{EC72A330-8516-4D97-82A7-3789CC232EF4}"/>
              </a:ext>
            </a:extLst>
          </p:cNvPr>
          <p:cNvSpPr txBox="1"/>
          <p:nvPr/>
        </p:nvSpPr>
        <p:spPr>
          <a:xfrm>
            <a:off x="7024784" y="2438509"/>
            <a:ext cx="1214337" cy="338554"/>
          </a:xfrm>
          <a:prstGeom prst="rect">
            <a:avLst/>
          </a:prstGeom>
          <a:solidFill>
            <a:srgbClr val="92D05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rgbClr val="595959"/>
                </a:solidFill>
                <a:ea typeface="ＭＳ Ｐゴシック"/>
              </a:rPr>
              <a:t>6</a:t>
            </a:r>
            <a:r>
              <a:rPr kumimoji="0" lang="en-US" sz="1600" b="0" i="0" u="none" strike="noStrike" kern="1200" cap="none" spc="0" normalizeH="0" baseline="0" noProof="0" dirty="0">
                <a:ln>
                  <a:noFill/>
                </a:ln>
                <a:solidFill>
                  <a:srgbClr val="595959"/>
                </a:solidFill>
                <a:effectLst/>
                <a:uLnTx/>
                <a:uFillTx/>
                <a:latin typeface="Arial" charset="0"/>
                <a:ea typeface="ＭＳ Ｐゴシック"/>
                <a:cs typeface="+mn-cs"/>
              </a:rPr>
              <a:t>,114,244</a:t>
            </a:r>
          </a:p>
        </p:txBody>
      </p:sp>
      <p:sp>
        <p:nvSpPr>
          <p:cNvPr id="17" name="TextBox 16">
            <a:extLst>
              <a:ext uri="{FF2B5EF4-FFF2-40B4-BE49-F238E27FC236}">
                <a16:creationId xmlns:a16="http://schemas.microsoft.com/office/drawing/2014/main" id="{007BD8F9-A9BC-4C23-AF7A-9CC0B1C4ADB3}"/>
              </a:ext>
            </a:extLst>
          </p:cNvPr>
          <p:cNvSpPr txBox="1"/>
          <p:nvPr/>
        </p:nvSpPr>
        <p:spPr>
          <a:xfrm>
            <a:off x="8390047" y="2321096"/>
            <a:ext cx="3182717"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Arial" charset="0"/>
                <a:ea typeface="ＭＳ Ｐゴシック"/>
                <a:cs typeface="+mn-cs"/>
              </a:rPr>
              <a:t>Slow loading request from the lifter (</a:t>
            </a:r>
            <a:r>
              <a:rPr kumimoji="0" lang="en-US" sz="1200" b="0" i="0" u="none" strike="noStrike" kern="1200" cap="none" spc="0" normalizeH="0" baseline="0" noProof="0" dirty="0" err="1">
                <a:ln>
                  <a:noFill/>
                </a:ln>
                <a:solidFill>
                  <a:srgbClr val="FF0000"/>
                </a:solidFill>
                <a:effectLst/>
                <a:uLnTx/>
                <a:uFillTx/>
                <a:latin typeface="Arial" charset="0"/>
                <a:ea typeface="ＭＳ Ｐゴシック"/>
                <a:cs typeface="+mn-cs"/>
              </a:rPr>
              <a:t>offtaker</a:t>
            </a:r>
            <a:r>
              <a:rPr kumimoji="0" lang="en-US" sz="1200" b="0" i="0" u="none" strike="noStrike" kern="1200" cap="none" spc="0" normalizeH="0" baseline="0" noProof="0" dirty="0">
                <a:ln>
                  <a:noFill/>
                </a:ln>
                <a:solidFill>
                  <a:srgbClr val="FF0000"/>
                </a:solidFill>
                <a:effectLst/>
                <a:uLnTx/>
                <a:uFillTx/>
                <a:latin typeface="Arial" charset="0"/>
                <a:ea typeface="ＭＳ Ｐゴシック"/>
                <a:cs typeface="+mn-cs"/>
              </a:rPr>
              <a:t>) for a preferred Bill of Laden date</a:t>
            </a:r>
          </a:p>
        </p:txBody>
      </p:sp>
      <p:sp>
        <p:nvSpPr>
          <p:cNvPr id="18" name="TextBox 17">
            <a:extLst>
              <a:ext uri="{FF2B5EF4-FFF2-40B4-BE49-F238E27FC236}">
                <a16:creationId xmlns:a16="http://schemas.microsoft.com/office/drawing/2014/main" id="{4B720413-488E-41C6-B3B9-C3C45FC7C63A}"/>
              </a:ext>
            </a:extLst>
          </p:cNvPr>
          <p:cNvSpPr txBox="1"/>
          <p:nvPr/>
        </p:nvSpPr>
        <p:spPr>
          <a:xfrm>
            <a:off x="8390047" y="4076516"/>
            <a:ext cx="330665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Arial" charset="0"/>
                <a:ea typeface="ＭＳ Ｐゴシック"/>
                <a:cs typeface="+mn-cs"/>
              </a:rPr>
              <a:t>Berthing, Hose handling, Document delivery &amp; signing only carried out in the day</a:t>
            </a:r>
          </a:p>
        </p:txBody>
      </p:sp>
      <p:sp>
        <p:nvSpPr>
          <p:cNvPr id="19" name="TextBox 18">
            <a:extLst>
              <a:ext uri="{FF2B5EF4-FFF2-40B4-BE49-F238E27FC236}">
                <a16:creationId xmlns:a16="http://schemas.microsoft.com/office/drawing/2014/main" id="{A405CE9A-448E-47A8-868B-0DA2E2842C32}"/>
              </a:ext>
            </a:extLst>
          </p:cNvPr>
          <p:cNvSpPr txBox="1"/>
          <p:nvPr/>
        </p:nvSpPr>
        <p:spPr>
          <a:xfrm>
            <a:off x="8392588" y="4948340"/>
            <a:ext cx="3152664"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Arial" charset="0"/>
                <a:ea typeface="ＭＳ Ｐゴシック"/>
                <a:cs typeface="+mn-cs"/>
              </a:rPr>
              <a:t>Pump Failure, Tank readiness, </a:t>
            </a:r>
            <a:r>
              <a:rPr kumimoji="0" lang="en-US" sz="1200" b="0" i="0" u="none" strike="noStrike" kern="1200" cap="none" spc="0" normalizeH="0" baseline="0" noProof="0" dirty="0" err="1">
                <a:ln>
                  <a:noFill/>
                </a:ln>
                <a:solidFill>
                  <a:srgbClr val="FF0000"/>
                </a:solidFill>
                <a:effectLst/>
                <a:uLnTx/>
                <a:uFillTx/>
                <a:latin typeface="Arial" charset="0"/>
                <a:ea typeface="ＭＳ Ｐゴシック"/>
                <a:cs typeface="+mn-cs"/>
              </a:rPr>
              <a:t>Fiscalisation</a:t>
            </a:r>
            <a:r>
              <a:rPr kumimoji="0" lang="en-US" sz="1200" b="0" i="0" u="none" strike="noStrike" kern="1200" cap="none" spc="0" normalizeH="0" baseline="0" noProof="0" dirty="0">
                <a:ln>
                  <a:noFill/>
                </a:ln>
                <a:solidFill>
                  <a:srgbClr val="FF0000"/>
                </a:solidFill>
                <a:effectLst/>
                <a:uLnTx/>
                <a:uFillTx/>
                <a:latin typeface="Arial" charset="0"/>
                <a:ea typeface="ＭＳ Ｐゴシック"/>
                <a:cs typeface="+mn-cs"/>
              </a:rPr>
              <a:t> delays, </a:t>
            </a:r>
            <a:r>
              <a:rPr kumimoji="0" lang="en-US" sz="1200" b="0" i="0" u="none" strike="noStrike" kern="1200" cap="none" spc="0" normalizeH="0" baseline="0" noProof="0" dirty="0" err="1">
                <a:ln>
                  <a:noFill/>
                </a:ln>
                <a:solidFill>
                  <a:srgbClr val="FF0000"/>
                </a:solidFill>
                <a:effectLst/>
                <a:uLnTx/>
                <a:uFillTx/>
                <a:latin typeface="Arial" charset="0"/>
                <a:ea typeface="ＭＳ Ｐゴシック"/>
                <a:cs typeface="+mn-cs"/>
              </a:rPr>
              <a:t>etc</a:t>
            </a:r>
            <a:endParaRPr kumimoji="0" lang="en-US" sz="1200" b="0" i="0" u="none" strike="noStrike" kern="1200" cap="none" spc="0" normalizeH="0" baseline="0" noProof="0" dirty="0">
              <a:ln>
                <a:noFill/>
              </a:ln>
              <a:solidFill>
                <a:srgbClr val="FF0000"/>
              </a:solidFill>
              <a:effectLst/>
              <a:uLnTx/>
              <a:uFillTx/>
              <a:latin typeface="Arial" charset="0"/>
              <a:ea typeface="ＭＳ Ｐゴシック"/>
              <a:cs typeface="+mn-cs"/>
            </a:endParaRPr>
          </a:p>
        </p:txBody>
      </p:sp>
      <p:sp>
        <p:nvSpPr>
          <p:cNvPr id="26" name="Right Brace 25">
            <a:extLst>
              <a:ext uri="{FF2B5EF4-FFF2-40B4-BE49-F238E27FC236}">
                <a16:creationId xmlns:a16="http://schemas.microsoft.com/office/drawing/2014/main" id="{3B05F9DF-42F1-4E98-AF42-64295C5F40BF}"/>
              </a:ext>
            </a:extLst>
          </p:cNvPr>
          <p:cNvSpPr/>
          <p:nvPr/>
        </p:nvSpPr>
        <p:spPr>
          <a:xfrm>
            <a:off x="4708627" y="4856349"/>
            <a:ext cx="106339" cy="898388"/>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2430756E-4080-497B-9921-6EC45286A77B}"/>
              </a:ext>
            </a:extLst>
          </p:cNvPr>
          <p:cNvSpPr txBox="1"/>
          <p:nvPr/>
        </p:nvSpPr>
        <p:spPr>
          <a:xfrm>
            <a:off x="8420100" y="3275917"/>
            <a:ext cx="3097640" cy="461665"/>
          </a:xfrm>
          <a:prstGeom prst="rect">
            <a:avLst/>
          </a:prstGeom>
          <a:noFill/>
        </p:spPr>
        <p:txBody>
          <a:bodyPr wrap="square" rtlCol="0">
            <a:spAutoFit/>
          </a:bodyPr>
          <a:lstStyle/>
          <a:p>
            <a:r>
              <a:rPr lang="en-US" sz="1200" dirty="0">
                <a:solidFill>
                  <a:srgbClr val="FF0000"/>
                </a:solidFill>
                <a:ea typeface="ＭＳ Ｐゴシック"/>
              </a:rPr>
              <a:t>Ships waiting to load based on offtake program</a:t>
            </a:r>
          </a:p>
        </p:txBody>
      </p:sp>
    </p:spTree>
    <p:extLst>
      <p:ext uri="{BB962C8B-B14F-4D97-AF65-F5344CB8AC3E}">
        <p14:creationId xmlns:p14="http://schemas.microsoft.com/office/powerpoint/2010/main" val="18963552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S" val="1,2"/>
  <p:tag name="ACCENT" val="4"/>
  <p:tag name="LINE" val="2"/>
  <p:tag name="MTBTACCENT" val="Text2"/>
  <p:tag name="MTFACCENT" val="Accent3"/>
  <p:tag name="TPVERSION" val="5"/>
  <p:tag name="TPFULLVERSION" val="5.3.1.3337"/>
  <p:tag name="PPTVERSION" val="15"/>
  <p:tag name="TPOS" val="2"/>
  <p:tag name="ISNEWSLIDENUMBER" val="False"/>
  <p:tag name="PREVIOUSNAME" val="C:\Users\Nigel Elson\AppData\Local\Microsoft\Windows\INetCache\Content.Outlook\H3D55USA\20170830_Marine logistics vF (004).pptx"/>
  <p:tag name="THINKCELLPRESENTATIONDONOTDELETE" val="&lt;?xml version=&quot;1.0&quot; encoding=&quot;UTF-16&quot; standalone=&quot;yes&quot;?&gt;&lt;root reqver=&quot;25060&quot;&gt;&lt;version val=&quot;2785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1 %#d&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d.&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4&quot;&gt;&lt;elem m_fUsage=&quot;2.21948999999999996291E+00&quot;&gt;&lt;m_msothmcolidx val=&quot;0&quot;/&gt;&lt;m_rgb r=&quot;9F&quot; g=&quot;9A&quot; b=&quot;FE&quot;/&gt;&lt;m_nBrightness endver=&quot;26206&quot; val=&quot;0&quot;/&gt;&lt;/elem&gt;&lt;elem m_fUsage=&quot;1.99754100000000001103E+00&quot;&gt;&lt;m_msothmcolidx val=&quot;0&quot;/&gt;&lt;m_rgb r=&quot;9C&quot; g=&quot;E7&quot; b=&quot;FC&quot;/&gt;&lt;m_nBrightness endver=&quot;26206&quot; val=&quot;0&quot;/&gt;&lt;/elem&gt;&lt;elem m_fUsage=&quot;1.00000000000000000000E+00&quot;&gt;&lt;m_msothmcolidx val=&quot;0&quot;/&gt;&lt;m_rgb r=&quot;AF&quot; g=&quot;C3&quot; b=&quot;FF&quot;/&gt;&lt;m_nBrightness endver=&quot;26206&quot; val=&quot;0&quot;/&gt;&lt;/elem&gt;&lt;elem m_fUsage=&quot;4.78296900000000135833E-01&quot;&gt;&lt;m_msothmcolidx val=&quot;0&quot;/&gt;&lt;m_rgb r=&quot;DA&quot; g=&quot;66&quot; b=&quot;E3&quot;/&gt;&lt;m_nBrightness endver=&quot;26206&quot; val=&quot;0&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NAME" val="Moon"/>
</p:tagLst>
</file>

<file path=ppt/tags/tag23.xml><?xml version="1.0" encoding="utf-8"?>
<p:tagLst xmlns:a="http://schemas.openxmlformats.org/drawingml/2006/main" xmlns:r="http://schemas.openxmlformats.org/officeDocument/2006/relationships" xmlns:p="http://schemas.openxmlformats.org/presentationml/2006/main">
  <p:tag name="NAME" val="Moon"/>
</p:tagLst>
</file>

<file path=ppt/tags/tag24.xml><?xml version="1.0" encoding="utf-8"?>
<p:tagLst xmlns:a="http://schemas.openxmlformats.org/drawingml/2006/main" xmlns:r="http://schemas.openxmlformats.org/officeDocument/2006/relationships" xmlns:p="http://schemas.openxmlformats.org/presentationml/2006/main">
  <p:tag name="NAME" val="Moon"/>
</p:tagLst>
</file>

<file path=ppt/tags/tag25.xml><?xml version="1.0" encoding="utf-8"?>
<p:tagLst xmlns:a="http://schemas.openxmlformats.org/drawingml/2006/main" xmlns:r="http://schemas.openxmlformats.org/officeDocument/2006/relationships" xmlns:p="http://schemas.openxmlformats.org/presentationml/2006/main">
  <p:tag name="NAME" val="Moon"/>
</p:tagLst>
</file>

<file path=ppt/tags/tag26.xml><?xml version="1.0" encoding="utf-8"?>
<p:tagLst xmlns:a="http://schemas.openxmlformats.org/drawingml/2006/main" xmlns:r="http://schemas.openxmlformats.org/officeDocument/2006/relationships" xmlns:p="http://schemas.openxmlformats.org/presentationml/2006/main">
  <p:tag name="NAME" val="Moon"/>
</p:tagLst>
</file>

<file path=ppt/tags/tag27.xml><?xml version="1.0" encoding="utf-8"?>
<p:tagLst xmlns:a="http://schemas.openxmlformats.org/drawingml/2006/main" xmlns:r="http://schemas.openxmlformats.org/officeDocument/2006/relationships" xmlns:p="http://schemas.openxmlformats.org/presentationml/2006/main">
  <p:tag name="NAME" val="Moon"/>
</p:tagLst>
</file>

<file path=ppt/tags/tag28.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2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30.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2.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7.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40.xml><?xml version="1.0" encoding="utf-8"?>
<p:tagLst xmlns:a="http://schemas.openxmlformats.org/drawingml/2006/main" xmlns:r="http://schemas.openxmlformats.org/officeDocument/2006/relationships" xmlns:p="http://schemas.openxmlformats.org/presentationml/2006/main">
  <p:tag name="NOPREFERENCE" val="Fals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Qemwp5yST9C_d8lf_YJUcg"/>
</p:tagLst>
</file>

<file path=ppt/tags/tag43.xml><?xml version="1.0" encoding="utf-8"?>
<p:tagLst xmlns:a="http://schemas.openxmlformats.org/drawingml/2006/main" xmlns:r="http://schemas.openxmlformats.org/officeDocument/2006/relationships" xmlns:p="http://schemas.openxmlformats.org/presentationml/2006/main">
  <p:tag name="1LEVEL" val="0.2"/>
  <p:tag name="2LEVEL" val="0.1"/>
  <p:tag name="3LEVEL" val="0.05"/>
  <p:tag name="4LEVEL" val="0.03"/>
  <p:tag name="5LEVEL" val="0.01"/>
</p:tagLst>
</file>

<file path=ppt/tags/tag44.xml><?xml version="1.0" encoding="utf-8"?>
<p:tagLst xmlns:a="http://schemas.openxmlformats.org/drawingml/2006/main" xmlns:r="http://schemas.openxmlformats.org/officeDocument/2006/relationships" xmlns:p="http://schemas.openxmlformats.org/presentationml/2006/main">
  <p:tag name="1LEVEL" val="0.2"/>
  <p:tag name="2LEVEL" val="0.1"/>
  <p:tag name="3LEVEL" val="0.05"/>
  <p:tag name="4LEVEL" val="0.03"/>
  <p:tag name="5LEVEL" val="0.01"/>
</p:tagLst>
</file>

<file path=ppt/tags/tag45.xml><?xml version="1.0" encoding="utf-8"?>
<p:tagLst xmlns:a="http://schemas.openxmlformats.org/drawingml/2006/main" xmlns:r="http://schemas.openxmlformats.org/officeDocument/2006/relationships" xmlns:p="http://schemas.openxmlformats.org/presentationml/2006/main">
  <p:tag name="1LEVEL" val="0.2"/>
  <p:tag name="2LEVEL" val="0.1"/>
  <p:tag name="3LEVEL" val="0.05"/>
  <p:tag name="4LEVEL" val="0.03"/>
  <p:tag name="5LEVEL" val="0.01"/>
</p:tagLst>
</file>

<file path=ppt/tags/tag46.xml><?xml version="1.0" encoding="utf-8"?>
<p:tagLst xmlns:a="http://schemas.openxmlformats.org/drawingml/2006/main" xmlns:r="http://schemas.openxmlformats.org/officeDocument/2006/relationships" xmlns:p="http://schemas.openxmlformats.org/presentationml/2006/main">
  <p:tag name="1LEVEL" val="0.2"/>
  <p:tag name="2LEVEL" val="0.1"/>
  <p:tag name="3LEVEL" val="0.05"/>
  <p:tag name="4LEVEL" val="0.03"/>
  <p:tag name="5LEVEL" val="0.01"/>
</p:tagLst>
</file>

<file path=ppt/tags/tag47.xml><?xml version="1.0" encoding="utf-8"?>
<p:tagLst xmlns:a="http://schemas.openxmlformats.org/drawingml/2006/main" xmlns:r="http://schemas.openxmlformats.org/officeDocument/2006/relationships" xmlns:p="http://schemas.openxmlformats.org/presentationml/2006/main">
  <p:tag name="1LEVEL" val="0.2"/>
  <p:tag name="2LEVEL" val="0.1"/>
  <p:tag name="3LEVEL" val="0.05"/>
  <p:tag name="4LEVEL" val="0.03"/>
  <p:tag name="5LEVEL" val="0.01"/>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iFiFrlaQAfWclXx4BuiraQ"/>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50.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51.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52.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53.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54.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55.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56.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57.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58.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59.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61.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62.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63.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64.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65.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iFiFrlaQAfWclXx4BuiraQ"/>
</p:tagLst>
</file>

<file path=ppt/tags/tag6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69.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71.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72.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73.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74.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75.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76.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77.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78.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79.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81.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82.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heme/theme1.xml><?xml version="1.0" encoding="utf-8"?>
<a:theme xmlns:a="http://schemas.openxmlformats.org/drawingml/2006/main" name="Shell_CF_RDS598">
  <a:themeElements>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fontScheme name="Custom 40">
      <a:majorFont>
        <a:latin typeface="Futura Bold"/>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hell_CF_RDS598.potx" id="{BBEC8305-3715-4CE6-8699-B28A10179CF1}" vid="{7341CF39-6A8E-487C-9B02-3592AEE52BE5}"/>
    </a:ext>
  </a:extLst>
</a:theme>
</file>

<file path=ppt/theme/theme2.xml><?xml version="1.0" encoding="utf-8"?>
<a:theme xmlns:a="http://schemas.openxmlformats.org/drawingml/2006/main" name="1_Shell_CF_RDS598">
  <a:themeElements>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fontScheme name="Custom 40">
      <a:majorFont>
        <a:latin typeface="Futura Bold"/>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hell_CF_RDS598.potx" id="{BBEC8305-3715-4CE6-8699-B28A10179CF1}" vid="{7341CF39-6A8E-487C-9B02-3592AEE52BE5}"/>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Shell_CF_RDS598</Template>
  <TotalTime>47521</TotalTime>
  <Words>678</Words>
  <Application>Microsoft Office PowerPoint</Application>
  <PresentationFormat>Widescreen</PresentationFormat>
  <Paragraphs>126</Paragraphs>
  <Slides>3</Slides>
  <Notes>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vt:i4>
      </vt:variant>
    </vt:vector>
  </HeadingPairs>
  <TitlesOfParts>
    <vt:vector size="11" baseType="lpstr">
      <vt:lpstr>Arial</vt:lpstr>
      <vt:lpstr>Futura Bold</vt:lpstr>
      <vt:lpstr>Futura Medium</vt:lpstr>
      <vt:lpstr>ShellMedium</vt:lpstr>
      <vt:lpstr>Wingdings 3</vt:lpstr>
      <vt:lpstr>Shell_CF_RDS598</vt:lpstr>
      <vt:lpstr>1_Shell_CF_RDS598</vt:lpstr>
      <vt:lpstr>think-cell Slide</vt:lpstr>
      <vt:lpstr>Reduce Bonny Terminal Demurrage Cost from US$2.8m in 2019 to US$1.8m by Dec. 2020</vt:lpstr>
      <vt:lpstr>Cost lever tree – Bonny 2020YTD Demurrage</vt:lpstr>
      <vt:lpstr>Cost lever tree – Bonny 2016-2019 Demurrage</vt:lpstr>
    </vt:vector>
  </TitlesOfParts>
  <Company>McK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document</dc:title>
  <dc:creator>D Srinithi</dc:creator>
  <cp:lastModifiedBy>Ogofia, Lasbery L SPDC-UPC/G/TP</cp:lastModifiedBy>
  <cp:revision>4610</cp:revision>
  <cp:lastPrinted>2017-04-27T06:13:05Z</cp:lastPrinted>
  <dcterms:created xsi:type="dcterms:W3CDTF">2017-02-16T04:02:31Z</dcterms:created>
  <dcterms:modified xsi:type="dcterms:W3CDTF">2020-08-18T15:41:27Z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Office2010WasSaved">
    <vt:lpwstr>1</vt:lpwstr>
  </property>
  <property fmtid="{D5CDD505-2E9C-101B-9397-08002B2CF9AE}" pid="10" name="DocID">
    <vt:lpwstr>DOC ID</vt:lpwstr>
  </property>
  <property fmtid="{D5CDD505-2E9C-101B-9397-08002B2CF9AE}" pid="11" name="VGCompatibilityCheck Run By">
    <vt:lpwstr>Chandrasekar N</vt:lpwstr>
  </property>
  <property fmtid="{D5CDD505-2E9C-101B-9397-08002B2CF9AE}" pid="12" name="VGCompatibilityCheck Run On ">
    <vt:lpwstr>7/28/2016 11:54:17 PM</vt:lpwstr>
  </property>
</Properties>
</file>