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3"/>
  </p:notesMasterIdLst>
  <p:handoutMasterIdLst>
    <p:handoutMasterId r:id="rId4"/>
  </p:handoutMasterIdLst>
  <p:sldIdLst>
    <p:sldId id="407" r:id="rId2"/>
  </p:sldIdLst>
  <p:sldSz cx="9144000" cy="6858000" type="screen4x3"/>
  <p:notesSz cx="6797675" cy="9926638"/>
  <p:embeddedFontLst>
    <p:embeddedFont>
      <p:font typeface="Century Gothic" panose="020B050202020202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aramond" panose="02020404030301010803" pitchFamily="18" charset="0"/>
      <p:regular r:id="rId18"/>
      <p:bold r:id="rId19"/>
      <p:italic r:id="rId20"/>
    </p:embeddedFont>
    <p:embeddedFont>
      <p:font typeface="Arial Unicode MS" panose="020B0604020202020204" pitchFamily="34" charset="-128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CCE9DB"/>
    <a:srgbClr val="D9D9D9"/>
    <a:srgbClr val="FFFFFF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7" autoAdjust="0"/>
    <p:restoredTop sz="96590" autoAdjust="0"/>
  </p:normalViewPr>
  <p:slideViewPr>
    <p:cSldViewPr showGuides="1">
      <p:cViewPr varScale="1">
        <p:scale>
          <a:sx n="75" d="100"/>
          <a:sy n="75" d="100"/>
        </p:scale>
        <p:origin x="112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-1842"/>
    </p:cViewPr>
  </p:sorterViewPr>
  <p:notesViewPr>
    <p:cSldViewPr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26/04/2017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26/04/2017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600CBB-55F0-442C-AA38-F8A9057D49E6}" type="slidenum">
              <a:rPr lang="en-GB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en-GB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799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500053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334619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334619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34617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63218" y="5441197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829464" y="6773364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8508923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4" y="6201072"/>
            <a:ext cx="4157288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3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4"/>
            <a:ext cx="410170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4"/>
            <a:ext cx="410170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2"/>
            <a:ext cx="410170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6"/>
            <a:ext cx="410170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6"/>
            <a:ext cx="410170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5"/>
            <a:ext cx="410170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9" y="4199574"/>
            <a:ext cx="4098131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9" y="3864614"/>
            <a:ext cx="4098131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4661299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9" y="4456232"/>
            <a:ext cx="4098131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4661299" y="5966660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9" y="1863726"/>
            <a:ext cx="4098131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9" y="1528766"/>
            <a:ext cx="4098131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4661299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9" y="2120385"/>
            <a:ext cx="4098131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582225" y="6519816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7287190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7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572400" y="1019175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3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2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4983737" y="6503363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2504371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71495" y="3556004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376204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7951141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080574" y="6528339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964028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4886" y="1438480"/>
            <a:ext cx="4097819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346949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7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3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267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715574" y="6528339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00890051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7" y="1280160"/>
            <a:ext cx="3225167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282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424652" y="6536805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79522395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079411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9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9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6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333508" y="24764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136315" y="2795384"/>
            <a:ext cx="3623114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538050" y="6503363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3036107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4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537774" y="6537525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208366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5493323" y="6528339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5629296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Rectangle 6" descr="Rectangle 6"/>
          <p:cNvSpPr txBox="1">
            <a:spLocks noChangeArrowheads="1"/>
          </p:cNvSpPr>
          <p:nvPr userDrawn="1"/>
        </p:nvSpPr>
        <p:spPr bwMode="auto">
          <a:xfrm>
            <a:off x="8454842" y="6623799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 defTabSz="1219170">
              <a:defRPr/>
            </a:pPr>
            <a:fld id="{1EBAC78E-C3CB-4797-A2AD-A7775CDEF0FF}" type="slidenum">
              <a:rPr lang="en-GB" sz="800">
                <a:solidFill>
                  <a:srgbClr val="595959"/>
                </a:solidFill>
              </a:rPr>
              <a:pPr algn="r" defTabSz="1219170">
                <a:defRPr/>
              </a:pPr>
              <a:t>‹#›</a:t>
            </a:fld>
            <a:endParaRPr lang="en-GB" sz="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1418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558087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6" y="4003696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6" y="5120643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4" name="TextBox 3" descr="CONFIDENTIAL_TAG_0xFFEE"/>
          <p:cNvSpPr txBox="1"/>
          <p:nvPr userDrawn="1"/>
        </p:nvSpPr>
        <p:spPr bwMode="auto">
          <a:xfrm>
            <a:off x="5576150" y="6508422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8845163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1785" y="0"/>
            <a:ext cx="9145787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558087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219170"/>
              <a:endParaRPr lang="en-GB" sz="2400" dirty="0">
                <a:solidFill>
                  <a:srgbClr val="595959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6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6" y="5120643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75188381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4"/>
            <a:ext cx="837842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4579201" y="6537526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0388459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5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28329788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1" y="1528763"/>
            <a:ext cx="837842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4578923" y="6530314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749100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4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4578923" y="6536805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90165300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9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" name="TextBox 1" descr="CONFIDENTIAL_TAG_0xFFEE"/>
          <p:cNvSpPr txBox="1"/>
          <p:nvPr userDrawn="1"/>
        </p:nvSpPr>
        <p:spPr bwMode="auto">
          <a:xfrm>
            <a:off x="4578923" y="6536805"/>
            <a:ext cx="809625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GB" sz="800" dirty="0">
                <a:solidFill>
                  <a:srgbClr val="DD1D2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081726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1" y="712803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4194" y="2794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/>
            <a:endParaRPr lang="en-GB" sz="2400" dirty="0">
              <a:solidFill>
                <a:srgbClr val="595959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1219170">
              <a:defRPr/>
            </a:pPr>
            <a:r>
              <a:rPr lang="en-GB" dirty="0">
                <a:solidFill>
                  <a:srgbClr val="595959"/>
                </a:solidFill>
              </a:rPr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4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1219170"/>
            <a:fld id="{D32BAE6A-B452-4007-8177-56DD051636F9}" type="slidenum">
              <a:rPr lang="en-GB" smtClean="0">
                <a:solidFill>
                  <a:srgbClr val="595959"/>
                </a:solidFill>
              </a:rPr>
              <a:pPr defTabSz="1219170"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1219170">
              <a:defRPr/>
            </a:pPr>
            <a:r>
              <a:rPr lang="en-GB" sz="85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88766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35632" y="3129752"/>
            <a:ext cx="470316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357708">
              <a:lnSpc>
                <a:spcPct val="140000"/>
              </a:lnSpc>
              <a:buClr>
                <a:srgbClr val="DD1D2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000" b="1" dirty="0">
                <a:solidFill>
                  <a:srgbClr val="595959"/>
                </a:solidFill>
              </a:rPr>
              <a:t>WELL INTEGRITY TEAM (CWI) Summary od costs for replacement of well head accessories &amp; wellhead control panel</a:t>
            </a: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UBIE004S: (OIL/GAS): 844 Bopd/0.07 MMScf/d</a:t>
            </a: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UBIE009S :  (OIL/GAS):   470 Bopd/0.02 MMScf/d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0392" y="2840706"/>
            <a:ext cx="2016224" cy="23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DD1D2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100" b="1" dirty="0">
                <a:solidFill>
                  <a:srgbClr val="595959"/>
                </a:solidFill>
              </a:rPr>
              <a:t>1,314 Bopd/ 0.09 </a:t>
            </a:r>
            <a:r>
              <a:rPr lang="en-GB" sz="1100" b="1" dirty="0" err="1">
                <a:solidFill>
                  <a:srgbClr val="595959"/>
                </a:solidFill>
              </a:rPr>
              <a:t>MMscf</a:t>
            </a:r>
            <a:r>
              <a:rPr lang="en-GB" sz="1100" b="1" dirty="0">
                <a:solidFill>
                  <a:srgbClr val="595959"/>
                </a:solidFill>
              </a:rPr>
              <a:t>/d</a:t>
            </a:r>
          </a:p>
        </p:txBody>
      </p:sp>
      <p:cxnSp>
        <p:nvCxnSpPr>
          <p:cNvPr id="9" name="Straight Arrow Connector 8"/>
          <p:cNvCxnSpPr>
            <a:endCxn id="22" idx="1"/>
          </p:cNvCxnSpPr>
          <p:nvPr/>
        </p:nvCxnSpPr>
        <p:spPr>
          <a:xfrm flipV="1">
            <a:off x="187754" y="776672"/>
            <a:ext cx="2800671" cy="172797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 bwMode="auto">
          <a:xfrm>
            <a:off x="1522784" y="78751"/>
            <a:ext cx="576064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b="1" dirty="0">
                <a:solidFill>
                  <a:srgbClr val="595959"/>
                </a:solidFill>
              </a:rPr>
              <a:t>UBIE OPEN UP AND RAMP UP STRATEGY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38601" y="1583363"/>
            <a:ext cx="3191748" cy="1055995"/>
          </a:xfrm>
          <a:prstGeom prst="rect">
            <a:avLst/>
          </a:prstGeom>
          <a:solidFill>
            <a:srgbClr val="F1A5A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357708">
              <a:lnSpc>
                <a:spcPct val="140000"/>
              </a:lnSpc>
              <a:buClr>
                <a:srgbClr val="DD1D2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595959"/>
                </a:solidFill>
              </a:rPr>
              <a:t>UBIE003L: 640 Bopd/0.2 </a:t>
            </a:r>
            <a:r>
              <a:rPr lang="en-GB" sz="1000" dirty="0" err="1">
                <a:solidFill>
                  <a:srgbClr val="595959"/>
                </a:solidFill>
              </a:rPr>
              <a:t>MMScf</a:t>
            </a:r>
            <a:r>
              <a:rPr lang="en-GB" sz="1000" dirty="0">
                <a:solidFill>
                  <a:srgbClr val="595959"/>
                </a:solidFill>
              </a:rPr>
              <a:t>/d - </a:t>
            </a:r>
            <a:r>
              <a:rPr lang="en-GB" sz="1000" dirty="0" err="1">
                <a:solidFill>
                  <a:srgbClr val="595959"/>
                </a:solidFill>
              </a:rPr>
              <a:t>Tbg</a:t>
            </a:r>
            <a:r>
              <a:rPr lang="en-GB" sz="1000" dirty="0">
                <a:solidFill>
                  <a:srgbClr val="595959"/>
                </a:solidFill>
              </a:rPr>
              <a:t> Investigation/PB valve Installation.</a:t>
            </a:r>
          </a:p>
          <a:p>
            <a:pPr marL="171450" indent="-171450" defTabSz="357708">
              <a:lnSpc>
                <a:spcPct val="140000"/>
              </a:lnSpc>
              <a:buClr>
                <a:srgbClr val="DD1D2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595959"/>
                </a:solidFill>
              </a:rPr>
              <a:t>UBIE003S : 780 Bopd/0.9 </a:t>
            </a:r>
            <a:r>
              <a:rPr lang="en-GB" sz="1000" dirty="0" err="1">
                <a:solidFill>
                  <a:srgbClr val="595959"/>
                </a:solidFill>
              </a:rPr>
              <a:t>MMScf</a:t>
            </a:r>
            <a:r>
              <a:rPr lang="en-GB" sz="1000" dirty="0">
                <a:solidFill>
                  <a:srgbClr val="595959"/>
                </a:solidFill>
              </a:rPr>
              <a:t>/d – </a:t>
            </a:r>
            <a:r>
              <a:rPr lang="en-GB" sz="1000" dirty="0" err="1">
                <a:solidFill>
                  <a:srgbClr val="595959"/>
                </a:solidFill>
              </a:rPr>
              <a:t>Tbg</a:t>
            </a:r>
            <a:r>
              <a:rPr lang="en-GB" sz="1000" dirty="0">
                <a:solidFill>
                  <a:srgbClr val="595959"/>
                </a:solidFill>
              </a:rPr>
              <a:t> Investigation</a:t>
            </a:r>
          </a:p>
          <a:p>
            <a:pPr marL="171450" indent="-171450" defTabSz="357708">
              <a:lnSpc>
                <a:spcPct val="140000"/>
              </a:lnSpc>
              <a:buClr>
                <a:srgbClr val="DD1D2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000" dirty="0">
                <a:solidFill>
                  <a:srgbClr val="595959"/>
                </a:solidFill>
              </a:rPr>
              <a:t>UBIE005S : 900 Bopd/1 MMScf/d – PB valve Installation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988425" y="684339"/>
            <a:ext cx="3888432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dirty="0">
                <a:solidFill>
                  <a:srgbClr val="595959"/>
                </a:solidFill>
              </a:rPr>
              <a:t> </a:t>
            </a:r>
            <a:r>
              <a:rPr lang="en-GB" sz="1200" b="1" dirty="0">
                <a:solidFill>
                  <a:srgbClr val="FF0000"/>
                </a:solidFill>
              </a:rPr>
              <a:t>3,779 Bopd/2.22 </a:t>
            </a:r>
            <a:r>
              <a:rPr lang="en-GB" sz="1200" b="1" dirty="0" err="1">
                <a:solidFill>
                  <a:srgbClr val="FF0000"/>
                </a:solidFill>
              </a:rPr>
              <a:t>MMScf</a:t>
            </a:r>
            <a:r>
              <a:rPr lang="en-GB" sz="1200" b="1" dirty="0">
                <a:solidFill>
                  <a:srgbClr val="FF0000"/>
                </a:solidFill>
              </a:rPr>
              <a:t>/d @ estimated cost of $5.0m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23385" y="2551265"/>
            <a:ext cx="853550" cy="1518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0000"/>
                </a:solidFill>
              </a:rPr>
              <a:t>$0.75m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30349" y="1583363"/>
            <a:ext cx="853548" cy="1055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0000"/>
                </a:solidFill>
              </a:rPr>
              <a:t>STOG</a:t>
            </a:r>
          </a:p>
          <a:p>
            <a:pPr algn="ctr"/>
            <a:r>
              <a:rPr lang="en-GB" sz="1200" dirty="0">
                <a:solidFill>
                  <a:srgbClr val="000000"/>
                </a:solidFill>
              </a:rPr>
              <a:t>$0.86m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988425" y="1305621"/>
            <a:ext cx="2016224" cy="2606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100" b="1" dirty="0">
                <a:solidFill>
                  <a:srgbClr val="595959"/>
                </a:solidFill>
              </a:rPr>
              <a:t>2,320 Bopd/ 2.1 </a:t>
            </a:r>
            <a:r>
              <a:rPr lang="en-GB" sz="1100" b="1" dirty="0" err="1">
                <a:solidFill>
                  <a:srgbClr val="595959"/>
                </a:solidFill>
              </a:rPr>
              <a:t>MMscf</a:t>
            </a:r>
            <a:r>
              <a:rPr lang="en-GB" sz="1100" b="1" dirty="0">
                <a:solidFill>
                  <a:srgbClr val="595959"/>
                </a:solidFill>
              </a:rPr>
              <a:t>/d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35632" y="3999586"/>
            <a:ext cx="4703168" cy="1292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1450" indent="-171450" defTabSz="357708">
              <a:lnSpc>
                <a:spcPct val="140000"/>
              </a:lnSpc>
              <a:buClr>
                <a:srgbClr val="DD1D2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sz="1000" b="1" dirty="0">
                <a:solidFill>
                  <a:srgbClr val="595959"/>
                </a:solidFill>
              </a:rPr>
              <a:t>ASSET ENGINEERING &amp; MAINTENANCE EXECUTION: Summary of cost for revamp of Ubie FS:</a:t>
            </a: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Citadel Fencing, Piping /Mechanical Works, Flowlines, Facility Electrical Works, Instrumentation; Production of Construction Isometric Drawings</a:t>
            </a: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endParaRPr lang="en-GB" sz="1000" dirty="0">
              <a:solidFill>
                <a:srgbClr val="595959"/>
              </a:solidFill>
            </a:endParaRP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 L5: 22</a:t>
            </a:r>
            <a:r>
              <a:rPr lang="en-GB" sz="1000" baseline="30000" dirty="0">
                <a:solidFill>
                  <a:srgbClr val="595959"/>
                </a:solidFill>
              </a:rPr>
              <a:t>nd</a:t>
            </a:r>
            <a:r>
              <a:rPr lang="en-GB" sz="1000" dirty="0">
                <a:solidFill>
                  <a:srgbClr val="595959"/>
                </a:solidFill>
              </a:rPr>
              <a:t> September 2017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19800" y="4075786"/>
            <a:ext cx="860720" cy="648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0000"/>
                </a:solidFill>
              </a:rPr>
              <a:t>$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0000"/>
                </a:solidFill>
              </a:rPr>
              <a:t>3.4 </a:t>
            </a:r>
            <a:r>
              <a:rPr lang="en-GB" sz="1200" dirty="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22704" y="4949036"/>
            <a:ext cx="1721440" cy="427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0000"/>
                </a:solidFill>
              </a:rPr>
              <a:t>Total:  $5.0m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5631" y="5486400"/>
            <a:ext cx="5832647" cy="83099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200" b="1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Estimated cost of repair, </a:t>
            </a:r>
            <a:r>
              <a:rPr lang="en-GB" sz="1200" b="1" dirty="0">
                <a:latin typeface="Garamond" panose="020204040303010108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$</a:t>
            </a:r>
            <a:r>
              <a:rPr lang="en-GB" sz="1200" b="1" dirty="0">
                <a:solidFill>
                  <a:srgbClr val="000000"/>
                </a:solidFill>
                <a:cs typeface="Calibri" panose="020F0502020204030204" pitchFamily="34" charset="0"/>
              </a:rPr>
              <a:t>5.01mlm </a:t>
            </a:r>
            <a:r>
              <a:rPr lang="en-GB" sz="1200" b="1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will be realised in about 1month of continuous production. </a:t>
            </a:r>
            <a:r>
              <a:rPr lang="en-GB" sz="1200" b="1" i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OPEX not included</a:t>
            </a:r>
          </a:p>
          <a:p>
            <a:endParaRPr lang="en-GB" sz="1200" b="1" dirty="0">
              <a:solidFill>
                <a:srgbClr val="0000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i.e. (3779Bopd at ($50/Barrel): $188950/day) by 30days = $5,668,500.00</a:t>
            </a:r>
            <a:endParaRPr lang="en-US" sz="3200" b="1" dirty="0">
              <a:effectLst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438400" y="2671870"/>
            <a:ext cx="4648200" cy="409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UBIE005L :  (OIL/GAS):  145 </a:t>
            </a:r>
            <a:r>
              <a:rPr lang="en-GB" sz="1000" dirty="0" err="1">
                <a:solidFill>
                  <a:srgbClr val="595959"/>
                </a:solidFill>
              </a:rPr>
              <a:t>Bopd</a:t>
            </a:r>
            <a:r>
              <a:rPr lang="en-GB" sz="1000" dirty="0">
                <a:solidFill>
                  <a:srgbClr val="595959"/>
                </a:solidFill>
              </a:rPr>
              <a:t>/0.03 </a:t>
            </a:r>
            <a:r>
              <a:rPr lang="en-GB" sz="1000" dirty="0" err="1">
                <a:solidFill>
                  <a:srgbClr val="595959"/>
                </a:solidFill>
              </a:rPr>
              <a:t>MMScf</a:t>
            </a:r>
            <a:r>
              <a:rPr lang="en-GB" sz="1000" dirty="0">
                <a:solidFill>
                  <a:srgbClr val="595959"/>
                </a:solidFill>
              </a:rPr>
              <a:t>/d</a:t>
            </a:r>
          </a:p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000" dirty="0">
                <a:solidFill>
                  <a:srgbClr val="595959"/>
                </a:solidFill>
              </a:rPr>
              <a:t>L5: 18</a:t>
            </a:r>
            <a:r>
              <a:rPr lang="en-GB" sz="1000" baseline="30000" dirty="0">
                <a:solidFill>
                  <a:srgbClr val="595959"/>
                </a:solidFill>
              </a:rPr>
              <a:t>th</a:t>
            </a:r>
            <a:r>
              <a:rPr lang="en-GB" sz="1000" dirty="0">
                <a:solidFill>
                  <a:srgbClr val="595959"/>
                </a:solidFill>
              </a:rPr>
              <a:t> October 2017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95494" y="2426822"/>
            <a:ext cx="2016224" cy="2369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DD1D2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rgbClr val="DD1D21"/>
              </a:buClr>
              <a:buSzPct val="85000"/>
            </a:pPr>
            <a:r>
              <a:rPr lang="en-GB" sz="1100" b="1" dirty="0">
                <a:solidFill>
                  <a:srgbClr val="595959"/>
                </a:solidFill>
              </a:rPr>
              <a:t>145/ 0.03 </a:t>
            </a:r>
            <a:r>
              <a:rPr lang="en-GB" sz="1100" b="1" dirty="0" err="1">
                <a:solidFill>
                  <a:srgbClr val="595959"/>
                </a:solidFill>
              </a:rPr>
              <a:t>MMscf</a:t>
            </a:r>
            <a:r>
              <a:rPr lang="en-GB" sz="1100" b="1" dirty="0">
                <a:solidFill>
                  <a:srgbClr val="595959"/>
                </a:solidFill>
              </a:rPr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38580823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V3_Template_4by3_06July2016</Template>
  <TotalTime>8094</TotalTime>
  <Words>198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Century Gothic</vt:lpstr>
      <vt:lpstr>Wingdings</vt:lpstr>
      <vt:lpstr>Futura Bold</vt:lpstr>
      <vt:lpstr>Futura Medium</vt:lpstr>
      <vt:lpstr>Calibri</vt:lpstr>
      <vt:lpstr>Garamond</vt:lpstr>
      <vt:lpstr>Arial</vt:lpstr>
      <vt:lpstr>Arial Unicode MS</vt:lpstr>
      <vt:lpstr>Shell WizKit V3_Template_Widescreen_06July2016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 entry</dc:title>
  <dc:creator>Obi Peter</dc:creator>
  <cp:lastModifiedBy>Akaka, Alphonsus E SPDC-UPO/G/PSI</cp:lastModifiedBy>
  <cp:revision>238</cp:revision>
  <dcterms:created xsi:type="dcterms:W3CDTF">2016-07-19T07:05:36Z</dcterms:created>
  <dcterms:modified xsi:type="dcterms:W3CDTF">2017-04-26T07:19:37Z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