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58" r:id="rId2"/>
    <p:sldId id="345" r:id="rId3"/>
    <p:sldId id="387" r:id="rId4"/>
    <p:sldId id="388" r:id="rId5"/>
    <p:sldId id="391" r:id="rId6"/>
    <p:sldId id="392" r:id="rId7"/>
    <p:sldId id="393" r:id="rId8"/>
    <p:sldId id="407" r:id="rId9"/>
    <p:sldId id="394" r:id="rId10"/>
    <p:sldId id="396" r:id="rId11"/>
    <p:sldId id="404" r:id="rId12"/>
    <p:sldId id="408" r:id="rId13"/>
    <p:sldId id="400" r:id="rId14"/>
    <p:sldId id="401" r:id="rId15"/>
    <p:sldId id="402" r:id="rId16"/>
    <p:sldId id="405" r:id="rId17"/>
    <p:sldId id="410" r:id="rId18"/>
    <p:sldId id="403" r:id="rId19"/>
    <p:sldId id="411" r:id="rId20"/>
    <p:sldId id="406" r:id="rId21"/>
    <p:sldId id="413" r:id="rId22"/>
    <p:sldId id="382" r:id="rId23"/>
    <p:sldId id="354" r:id="rId24"/>
    <p:sldId id="395" r:id="rId25"/>
    <p:sldId id="389" r:id="rId26"/>
    <p:sldId id="390" r:id="rId27"/>
    <p:sldId id="409" r:id="rId28"/>
    <p:sldId id="399" r:id="rId29"/>
    <p:sldId id="398" r:id="rId30"/>
    <p:sldId id="397" r:id="rId31"/>
  </p:sldIdLst>
  <p:sldSz cx="9144000" cy="6858000" type="screen4x3"/>
  <p:notesSz cx="6797675" cy="9926638"/>
  <p:embeddedFontLst>
    <p:embeddedFont>
      <p:font typeface="Futura Medium" panose="00000400000000000000" pitchFamily="2" charset="0"/>
      <p:regular r:id="rId34"/>
      <p:bold r:id="rId35"/>
      <p:italic r:id="rId36"/>
      <p:boldItalic r:id="rId37"/>
    </p:embeddedFont>
    <p:embeddedFont>
      <p:font typeface="Cambria Math" panose="02040503050406030204" pitchFamily="18" charset="0"/>
      <p:regular r:id="rId38"/>
    </p:embeddedFont>
    <p:embeddedFont>
      <p:font typeface="Futura Bold" panose="00000900000000000000" pitchFamily="2" charset="0"/>
      <p:regular r:id="rId39"/>
    </p:embeddedFont>
    <p:embeddedFont>
      <p:font typeface="Futura Light" panose="00000400000000000000" pitchFamily="2" charset="0"/>
      <p:regular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CE07"/>
    <a:srgbClr val="C0C0C0"/>
    <a:srgbClr val="D9D9D9"/>
    <a:srgbClr val="FFFFFF"/>
    <a:srgbClr val="CCE9DB"/>
    <a:srgbClr val="99CDB7"/>
    <a:srgbClr val="66B492"/>
    <a:srgbClr val="339B6E"/>
    <a:srgbClr val="DFD1DE"/>
    <a:srgbClr val="C0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994" autoAdjust="0"/>
  </p:normalViewPr>
  <p:slideViewPr>
    <p:cSldViewPr showGuides="1">
      <p:cViewPr varScale="1">
        <p:scale>
          <a:sx n="99" d="100"/>
          <a:sy n="99" d="100"/>
        </p:scale>
        <p:origin x="75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6" d="100"/>
        <a:sy n="86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8" y="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12/03/2018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12/03/2018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62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818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365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823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0194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7968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9C825-F38E-45BB-92C1-043DE61C9183}" type="slidenum">
              <a:rPr lang="en-GB" smtClean="0"/>
              <a:pPr/>
              <a:t>29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341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8399" y="954000"/>
            <a:ext cx="6860775" cy="918000"/>
          </a:xfrm>
          <a:noFill/>
          <a:ln>
            <a:noFill/>
          </a:ln>
        </p:spPr>
        <p:txBody>
          <a:bodyPr lIns="0" tIns="0" rIns="0" anchor="ctr" anchorCtr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8399" y="3317925"/>
            <a:ext cx="6860775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8400" y="4585016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8400" y="4838620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B69AAB49-A761-4242-9FBF-99A0B7E0FA29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4000" y="6150323"/>
            <a:ext cx="8118641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4000" y="4267484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4000" y="3932521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504000" y="4209292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4000" y="4524139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504000" y="6032737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4000" y="1905335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4000" y="1570372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504000" y="1847143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4000" y="2161990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504000" y="3670588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715804" y="4267484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715804" y="3932521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4715804" y="4209292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715804" y="4524139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4715804" y="6032737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715804" y="1905335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715804" y="1570372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4715804" y="1847143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715804" y="2161990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4715804" y="3670588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8F38CEA0-BC99-462B-84C7-7504EFC8AE55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9143999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1986" y="2638196"/>
            <a:ext cx="3665552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1985" y="1699351"/>
            <a:ext cx="787718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16463" y="2638697"/>
            <a:ext cx="3912320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F9D80F1D-2EC7-48EA-89FB-711C5B00BB1E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0" name="Rectangle 19" descr="&lt;Shell Yellow Bar&gt;" title="&lt;Shell Yellow Bar&gt;"/>
          <p:cNvSpPr/>
          <p:nvPr userDrawn="1"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14" name="TextBox 13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 descr="&lt;Shell Yellow Bar&gt;" title="&lt;Shell Yellow Bar&gt;"/>
          <p:cNvSpPr/>
          <p:nvPr userDrawn="1"/>
        </p:nvSpPr>
        <p:spPr bwMode="gray">
          <a:xfrm>
            <a:off x="750908" y="38290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55650" y="4027623"/>
            <a:ext cx="63627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55650" y="5096738"/>
            <a:ext cx="63627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460B2167-A3A2-4912-8F2A-6AE23A8C33C7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2" name="TextBox 11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1353132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4" pos="4484">
          <p15:clr>
            <a:srgbClr val="FBAE40"/>
          </p15:clr>
        </p15:guide>
        <p15:guide id="0" pos="47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4083E72A-2555-437F-8E67-4782CF0E05FB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4825" y="1492272"/>
            <a:ext cx="3922713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E9099391-C82A-421E-B3EE-6B303E3781A0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5881840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9143999" cy="2544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4427538" y="2831545"/>
            <a:ext cx="426807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61986" y="1711396"/>
            <a:ext cx="7870248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EF6A103-E7AF-45D5-995B-F43948535D2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761986" y="2638196"/>
            <a:ext cx="3358458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 descr="&lt;Shell Yellow Bar&gt;" title="&lt;Shell Yellow Bar&gt;"/>
          <p:cNvSpPr/>
          <p:nvPr userDrawn="1"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6658549E-9BED-4DEB-94ED-03588D74B045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1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89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9A7DA220-DBBF-49DD-B901-F57455E491DE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9999C651-A85C-4612-B9DC-893FFC181444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5750278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8400" y="955449"/>
            <a:ext cx="6861600" cy="918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1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8400" y="3044536"/>
            <a:ext cx="3292364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8400" y="4586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8400" y="4838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5320145" y="2795155"/>
            <a:ext cx="3319030" cy="2904946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EAFCF2A2-D4EE-46A4-84F4-FEE735BB30C5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4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4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14884FF0-73C7-4B55-8AAC-3AFEBB37CC00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CD6A471-7FAE-4D68-8837-3C08623586E7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 descr="&lt;Shell Yellow Bar&gt;" title="&lt;Shell Yellow Bar&gt;"/>
          <p:cNvSpPr/>
          <p:nvPr userDrawn="1"/>
        </p:nvSpPr>
        <p:spPr bwMode="gray">
          <a:xfrm>
            <a:off x="1832301" y="38290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0915" y="3688499"/>
            <a:ext cx="1465237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837043" y="4027623"/>
            <a:ext cx="5281307" cy="835200"/>
          </a:xfrm>
          <a:noFill/>
        </p:spPr>
        <p:txBody>
          <a:bodyPr lIns="0" tIns="0" rIns="0" anchor="ctr" anchorCtr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10785E2B-B6FF-4EF0-A66B-2DA055A37A31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568" userDrawn="1">
          <p15:clr>
            <a:srgbClr val="FBAE40"/>
          </p15:clr>
        </p15:guide>
        <p15:guide id="4" pos="4484" userDrawn="1">
          <p15:clr>
            <a:srgbClr val="FBAE40"/>
          </p15:clr>
        </p15:guide>
        <p15:guide id="5" orient="horz" pos="2260" userDrawn="1">
          <p15:clr>
            <a:srgbClr val="FBAE40"/>
          </p15:clr>
        </p15:guide>
        <p15:guide id="6" orient="horz" pos="299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00915" y="3554413"/>
            <a:ext cx="6968260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102" descr="&lt;Shell Yellow Bar&gt;" title="&lt;Shell Yellow Bar&gt;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 userDrawn="1">
            <p:ph type="pic" sz="quarter" idx="14"/>
          </p:nvPr>
        </p:nvSpPr>
        <p:spPr bwMode="auto">
          <a:xfrm>
            <a:off x="0" y="0"/>
            <a:ext cx="9162565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837043" y="4028400"/>
            <a:ext cx="5281307" cy="835200"/>
          </a:xfrm>
          <a:noFill/>
        </p:spPr>
        <p:txBody>
          <a:bodyPr lIns="0" tIns="0" rIns="0" anchor="ctr" anchorCtr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B4162EFE-8A4F-492F-A341-6B0F7450252A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65633953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3" orient="horz" pos="4001" userDrawn="1">
          <p15:clr>
            <a:srgbClr val="FBAE40"/>
          </p15:clr>
        </p15:guide>
        <p15:guide id="4" pos="46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6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592838B-296A-45AD-9BAB-1EA48EA067F6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679910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400"/>
            </a:lvl1pPr>
            <a:lvl2pPr marL="176400" indent="-176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400"/>
            </a:lvl2pPr>
            <a:lvl3pPr marL="302400" indent="-151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478800" indent="-176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30000" indent="-151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5pPr>
            <a:lvl6pPr marL="763200" indent="-1332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4772EF06-CEAE-44EC-9843-71D04C4451DB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9"/>
            <a:ext cx="3922712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 marL="230400" indent="-230400">
              <a:defRPr lang="en-GB" dirty="0" smtClean="0"/>
            </a:lvl2pPr>
            <a:lvl3pPr marL="403200" indent="-201600">
              <a:defRPr lang="en-GB" dirty="0" smtClean="0"/>
            </a:lvl3pPr>
            <a:lvl4pPr marL="633600" indent="-230400">
              <a:defRPr lang="en-GB" dirty="0" smtClean="0"/>
            </a:lvl4pPr>
            <a:lvl5pPr marL="835200" indent="-201600">
              <a:defRPr lang="en-GB" dirty="0" smtClean="0"/>
            </a:lvl5pPr>
            <a:lvl6pPr marL="986400" indent="-151200"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6B0D4F71-EEB0-4F03-8388-27DCF039E32B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400" dirty="0" smtClean="0"/>
            </a:lvl1pPr>
            <a:lvl2pPr marL="176400" indent="-176400">
              <a:defRPr lang="en-US" sz="1400" dirty="0" smtClean="0"/>
            </a:lvl2pPr>
            <a:lvl3pPr marL="367200" indent="-151200">
              <a:defRPr lang="en-US" sz="1400" dirty="0" smtClean="0"/>
            </a:lvl3pPr>
            <a:lvl4pPr marL="586800" indent="-176400">
              <a:defRPr lang="en-US" sz="1400" dirty="0" smtClean="0"/>
            </a:lvl4pPr>
            <a:lvl5pPr marL="738000" indent="-151200">
              <a:defRPr lang="en-US" sz="1200" dirty="0" smtClean="0"/>
            </a:lvl5pPr>
            <a:lvl6pPr marL="878400" indent="-140400">
              <a:defRPr lang="en-US" sz="11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 smtClean="0"/>
            </a:lvl1pPr>
            <a:lvl2pPr marL="176400" indent="-176400">
              <a:defRPr lang="en-GB" sz="1400" dirty="0" smtClean="0"/>
            </a:lvl2pPr>
            <a:lvl3pPr marL="367200" indent="-151200">
              <a:defRPr lang="en-GB" sz="1400" dirty="0" smtClean="0"/>
            </a:lvl3pPr>
            <a:lvl4pPr marL="586800" indent="-176400">
              <a:defRPr lang="en-GB" sz="1400" dirty="0" smtClean="0"/>
            </a:lvl4pPr>
            <a:lvl5pPr marL="738000" indent="-151200">
              <a:defRPr lang="en-GB" sz="1200" dirty="0" smtClean="0"/>
            </a:lvl5pPr>
            <a:lvl6pPr marL="878400" indent="-140400">
              <a:defRPr lang="en-GB" sz="11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644CC1A8-B2C9-435C-8791-C8C6AA145A67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56950"/>
            <a:ext cx="813435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8" name="Rectangle 67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Text Box 11" descr="&lt;COMPANY_NAME&gt;" title="&lt;COMPANY_NAME&gt;"/>
          <p:cNvSpPr txBox="1">
            <a:spLocks noChangeArrowheads="1"/>
          </p:cNvSpPr>
          <p:nvPr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Pet Dev. Co. Nigeria</a:t>
            </a: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84721B4-B67C-4D86-903C-DB821AC680C3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9" name="TextBox 8" descr="CONFIDENTIAL_TAG_0xFFEE"/>
          <p:cNvSpPr txBox="1"/>
          <p:nvPr/>
        </p:nvSpPr>
        <p:spPr bwMode="auto">
          <a:xfrm>
            <a:off x="6156796" y="6480471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Futura Medium" pitchFamily="2" charset="0"/>
                <a:ea typeface="+mn-ea"/>
                <a:cs typeface="+mn-cs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7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8" r:id="rId12"/>
    <p:sldLayoutId id="2147483678" r:id="rId13"/>
    <p:sldLayoutId id="2147483700" r:id="rId14"/>
    <p:sldLayoutId id="2147483681" r:id="rId15"/>
    <p:sldLayoutId id="2147483682" r:id="rId16"/>
    <p:sldLayoutId id="2147483683" r:id="rId17"/>
    <p:sldLayoutId id="2147483689" r:id="rId18"/>
    <p:sldLayoutId id="2147483701" r:id="rId19"/>
    <p:sldLayoutId id="2147483690" r:id="rId20"/>
    <p:sldLayoutId id="2147483679" r:id="rId2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8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pos="5442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68" userDrawn="1">
          <p15:clr>
            <a:srgbClr val="F26B43"/>
          </p15:clr>
        </p15:guide>
        <p15:guide id="7" orient="horz" pos="459" userDrawn="1">
          <p15:clr>
            <a:srgbClr val="F26B43"/>
          </p15:clr>
        </p15:guide>
        <p15:guide id="8" orient="horz" pos="935" userDrawn="1">
          <p15:clr>
            <a:srgbClr val="F26B43"/>
          </p15:clr>
        </p15:guide>
        <p15:guide id="9" orient="horz" pos="981" userDrawn="1">
          <p15:clr>
            <a:srgbClr val="F26B43"/>
          </p15:clr>
        </p15:guide>
        <p15:guide id="10" orient="horz" pos="3938" userDrawn="1">
          <p15:clr>
            <a:srgbClr val="F26B43"/>
          </p15:clr>
        </p15:guide>
        <p15:guide id="11" orient="horz" pos="4078" userDrawn="1">
          <p15:clr>
            <a:srgbClr val="F26B43"/>
          </p15:clr>
        </p15:guide>
        <p15:guide id="12" orient="horz" pos="4229" userDrawn="1">
          <p15:clr>
            <a:srgbClr val="F26B43"/>
          </p15:clr>
        </p15:guide>
        <p15:guide id="13" pos="1111" userDrawn="1">
          <p15:clr>
            <a:srgbClr val="F26B43"/>
          </p15:clr>
        </p15:guide>
        <p15:guide id="14" pos="2971" userDrawn="1">
          <p15:clr>
            <a:srgbClr val="F26B43"/>
          </p15:clr>
        </p15:guide>
        <p15:guide id="15" pos="2789" userDrawn="1">
          <p15:clr>
            <a:srgbClr val="F26B43"/>
          </p15:clr>
        </p15:guide>
        <p15:guide id="16" orient="horz" pos="4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>
          <a:xfrm>
            <a:off x="1762602" y="1277947"/>
            <a:ext cx="6861600" cy="918000"/>
          </a:xfrm>
        </p:spPr>
        <p:txBody>
          <a:bodyPr/>
          <a:lstStyle/>
          <a:p>
            <a:r>
              <a:rPr lang="en-GB" dirty="0"/>
              <a:t>Nodal Water-Cut Determination using Decantation Technique. </a:t>
            </a:r>
            <a:br>
              <a:rPr lang="en-GB" dirty="0"/>
            </a:br>
            <a:br>
              <a:rPr lang="en-GB" dirty="0"/>
            </a:br>
            <a:r>
              <a:rPr lang="en-GB" dirty="0">
                <a:latin typeface="Futura Light" panose="00000400000000000000" pitchFamily="2" charset="0"/>
              </a:rPr>
              <a:t>Using the Decantation Technique 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Chimdike IHE &amp; Ekine Ogbokuma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Production Operations, Gbaran-</a:t>
            </a:r>
            <a:r>
              <a:rPr lang="en-GB" dirty="0" err="1"/>
              <a:t>Ubie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357529" y="6479279"/>
            <a:ext cx="266673" cy="237744"/>
          </a:xfrm>
        </p:spPr>
        <p:txBody>
          <a:bodyPr/>
          <a:lstStyle/>
          <a:p>
            <a:fld id="{D32BAE6A-B452-4007-8177-56DD051636F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>
          <a:xfrm>
            <a:off x="7203687" y="6478120"/>
            <a:ext cx="1080000" cy="237744"/>
          </a:xfrm>
        </p:spPr>
        <p:txBody>
          <a:bodyPr/>
          <a:lstStyle/>
          <a:p>
            <a:fld id="{0B49CF8A-5E26-4B6D-8308-8929965DBA79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549669" y="6478119"/>
            <a:ext cx="2520000" cy="237744"/>
          </a:xfrm>
        </p:spPr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14518F-F20D-4454-917C-201E11F0C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" name="Picture 9">
            <a:extLst>
              <a:ext uri="{FF2B5EF4-FFF2-40B4-BE49-F238E27FC236}">
                <a16:creationId xmlns:a16="http://schemas.microsoft.com/office/drawing/2014/main" id="{02DDE420-5755-46AD-AFAA-9D04BB4E599E}"/>
              </a:ext>
            </a:extLst>
          </p:cNvPr>
          <p:cNvPicPr>
            <a:picLocks noGrp="1" noChangeAspect="1" noChangeArrowheads="1"/>
          </p:cNvPicPr>
          <p:nvPr>
            <p:ph type="pic" sz="quarter" idx="12"/>
          </p:nvPr>
        </p:nvPicPr>
        <p:blipFill>
          <a:blip r:embed="rId3" cstate="print"/>
          <a:srcRect l="7128" r="7128"/>
          <a:stretch>
            <a:fillRect/>
          </a:stretch>
        </p:blipFill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EDC6406-522F-446F-ADEC-2EF17CDF4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144" y="2795155"/>
            <a:ext cx="3319031" cy="2882114"/>
          </a:xfrm>
          <a:prstGeom prst="rect">
            <a:avLst/>
          </a:prstGeom>
          <a:ln w="635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391370637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D2A2-3339-413D-B6EA-7F3EEF8F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Decantation approach (Contd.)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8CC5-18D9-41CA-9C03-DB4EF5AB9B3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Establish density trends real time monitoring on PAS.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Simultaneously monitor density from Coriolis to corroborate with sample analysis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r>
              <a:rPr lang="en-GB" dirty="0">
                <a:solidFill>
                  <a:schemeClr val="accent2"/>
                </a:solidFill>
              </a:rPr>
              <a:t> Concerns/Support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PACO to support ; provide a faceplate for density trends from the Coriolis meter.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PC lab to support with time-stamped sample analysis of condensate.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Obtain IAP deferment approvals for nominated node to be tested.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Obtain override for the level shutdown instruments.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PACO to check the level instruments on the nominated slug catcher in preparation for this exercise.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F841B-039E-46E1-8D35-E9B0F52CD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10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AC013-D8F3-4A2C-B026-71590FA7B6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FC477-3264-45DF-9491-FFF84BFD23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799626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F081-F69F-40CF-9E6E-DB8FC41D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Findings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B9913-E08C-473D-9FEC-8739EFC52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B8D0-5387-4050-ABCE-2A3BF9D30D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847A0-9A0A-4CCB-9682-82590FD3A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FBABADE-B6C9-4434-9DBD-8FE059ED7FD1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2"/>
          <a:stretch>
            <a:fillRect/>
          </a:stretch>
        </p:blipFill>
        <p:spPr>
          <a:xfrm>
            <a:off x="381000" y="1484314"/>
            <a:ext cx="8382000" cy="442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9502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F081-F69F-40CF-9E6E-DB8FC41D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5D7F-5006-430D-B4F8-08873612C82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>
              <a:buSzPct val="93000"/>
            </a:pPr>
            <a:r>
              <a:rPr lang="en-US" b="1" dirty="0"/>
              <a:t>Variance between laboratory and Coriolis density values.</a:t>
            </a:r>
          </a:p>
          <a:p>
            <a:pPr marL="285750" indent="-285750">
              <a:buSzPct val="93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SzPct val="93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SzPct val="93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SzPct val="93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SzPct val="93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SzPct val="93000"/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SzPct val="93000"/>
              <a:buFont typeface="Wingdings" panose="05000000000000000000" pitchFamily="2" charset="2"/>
              <a:buChar char="§"/>
            </a:pPr>
            <a:r>
              <a:rPr lang="en-US" dirty="0"/>
              <a:t>@1700hrs, density = 1013kg/m</a:t>
            </a:r>
            <a:r>
              <a:rPr lang="en-US" baseline="30000" dirty="0"/>
              <a:t>3</a:t>
            </a:r>
            <a:r>
              <a:rPr lang="en-US" dirty="0"/>
              <a:t> (lab); 1008kg/m</a:t>
            </a:r>
            <a:r>
              <a:rPr lang="en-US" baseline="30000" dirty="0"/>
              <a:t>3</a:t>
            </a:r>
            <a:r>
              <a:rPr lang="en-US" dirty="0"/>
              <a:t> (Coriolis)         5kg/m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  <a:p>
            <a:pPr marL="285750" indent="-285750">
              <a:buSzPct val="93000"/>
              <a:buFont typeface="Wingdings" panose="05000000000000000000" pitchFamily="2" charset="2"/>
              <a:buChar char="§"/>
            </a:pPr>
            <a:r>
              <a:rPr lang="en-US" dirty="0"/>
              <a:t>@1715hrs, density = 742kg/m</a:t>
            </a:r>
            <a:r>
              <a:rPr lang="en-US" baseline="30000" dirty="0"/>
              <a:t>3</a:t>
            </a:r>
            <a:r>
              <a:rPr lang="en-US" dirty="0"/>
              <a:t> (lab); 613kg/m</a:t>
            </a:r>
            <a:r>
              <a:rPr lang="en-US" baseline="30000" dirty="0"/>
              <a:t>3</a:t>
            </a:r>
            <a:r>
              <a:rPr lang="en-US" dirty="0"/>
              <a:t> (Coriolis)           129kg/m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  <a:p>
            <a:pPr marL="285750" indent="-285750">
              <a:buSzPct val="93000"/>
              <a:buFont typeface="Wingdings" panose="05000000000000000000" pitchFamily="2" charset="2"/>
              <a:buChar char="§"/>
            </a:pPr>
            <a:r>
              <a:rPr lang="en-US" dirty="0"/>
              <a:t>Reference to same PVT conditions???</a:t>
            </a:r>
          </a:p>
          <a:p>
            <a:pPr marL="285750" indent="-285750">
              <a:buSzPct val="93000"/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B9913-E08C-473D-9FEC-8739EFC52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B8D0-5387-4050-ABCE-2A3BF9D30D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847A0-9A0A-4CCB-9682-82590FD3A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D93D5-2CE9-4705-AF94-F3DF5C0D8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981201"/>
            <a:ext cx="4648200" cy="1981200"/>
          </a:xfrm>
          <a:prstGeom prst="rect">
            <a:avLst/>
          </a:prstGeom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EA58B05-CDC1-4B0C-BCCE-EDDA8E8BF5FC}"/>
              </a:ext>
            </a:extLst>
          </p:cNvPr>
          <p:cNvSpPr/>
          <p:nvPr/>
        </p:nvSpPr>
        <p:spPr>
          <a:xfrm>
            <a:off x="6858000" y="4343400"/>
            <a:ext cx="345687" cy="228600"/>
          </a:xfrm>
          <a:prstGeom prst="homePlat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A8A529C-C6AA-4AD6-A0B7-407C9E977AC4}"/>
              </a:ext>
            </a:extLst>
          </p:cNvPr>
          <p:cNvSpPr/>
          <p:nvPr/>
        </p:nvSpPr>
        <p:spPr>
          <a:xfrm>
            <a:off x="6858000" y="4684244"/>
            <a:ext cx="345687" cy="228600"/>
          </a:xfrm>
          <a:prstGeom prst="homePlate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err="1"/>
          </a:p>
        </p:txBody>
      </p:sp>
    </p:spTree>
    <p:extLst>
      <p:ext uri="{BB962C8B-B14F-4D97-AF65-F5344CB8AC3E}">
        <p14:creationId xmlns:p14="http://schemas.microsoft.com/office/powerpoint/2010/main" val="35067037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F081-F69F-40CF-9E6E-DB8FC41D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 Computation (Coriolis Only Values)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A5D7F-5006-430D-B4F8-08873612C82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04826" y="1557339"/>
                <a:ext cx="8134350" cy="43100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×100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Using real time value as @ 1230hrs 31.01.18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𝑊𝐶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626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613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1008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613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𝑊𝐶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395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=3.3%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A5D7F-5006-430D-B4F8-08873612C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04826" y="1557339"/>
                <a:ext cx="8134350" cy="4310062"/>
              </a:xfrm>
              <a:blipFill>
                <a:blip r:embed="rId2"/>
                <a:stretch>
                  <a:fillRect l="-23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B9913-E08C-473D-9FEC-8739EFC52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B8D0-5387-4050-ABCE-2A3BF9D30D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847A0-9A0A-4CCB-9682-82590FD3A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6209052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F081-F69F-40CF-9E6E-DB8FC41D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CGR Computation (Coriolis Only Values)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A5D7F-5006-430D-B4F8-08873612C82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04825" y="2590800"/>
                <a:ext cx="8134350" cy="18716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𝐶𝐺𝑅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𝑊𝐶</m:t>
                          </m:r>
                        </m:e>
                      </m:d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𝐺𝑟𝑜𝑠𝑠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𝐵𝑏𝑙𝑠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𝐺𝑎𝑠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𝑀𝑆𝑐𝑓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A5D7F-5006-430D-B4F8-08873612C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04825" y="2590800"/>
                <a:ext cx="8134350" cy="18716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B9913-E08C-473D-9FEC-8739EFC52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B8D0-5387-4050-ABCE-2A3BF9D30D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847A0-9A0A-4CCB-9682-82590FD3A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83022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F081-F69F-40CF-9E6E-DB8FC41D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CGR Computation (Coriolis Only Values)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A5D7F-5006-430D-B4F8-08873612C82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04545" y="2566754"/>
                <a:ext cx="8134350" cy="1414462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𝐶𝐺𝑅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𝑊𝐶</m:t>
                          </m:r>
                        </m:e>
                      </m:d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𝐺𝑟𝑜𝑠𝑠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𝐵𝑏𝑙𝑠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𝐺𝑎𝑠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𝑅𝑎𝑡𝑒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𝑀𝑆𝑐𝑓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A5D7F-5006-430D-B4F8-08873612C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04545" y="2566754"/>
                <a:ext cx="8134350" cy="141446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B9913-E08C-473D-9FEC-8739EFC52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B8D0-5387-4050-ABCE-2A3BF9D30D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847A0-9A0A-4CCB-9682-82590FD3A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803667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F081-F69F-40CF-9E6E-DB8FC41D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CGR Computation (Coriolis Only Values)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A5D7F-5006-430D-B4F8-08873612C827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>
              <a:xfrm>
                <a:off x="504825" y="1497208"/>
                <a:ext cx="8134350" cy="4674992"/>
              </a:xfrm>
            </p:spPr>
            <p:txBody>
              <a:bodyPr/>
              <a:lstStyle/>
              <a:p>
                <a:r>
                  <a:rPr lang="en-US" sz="2800" i="1" dirty="0">
                    <a:latin typeface="Cambria Math" panose="02040503050406030204" pitchFamily="18" charset="0"/>
                  </a:rPr>
                  <a:t>As @1259hrs, 31.01.18;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𝐶𝐺𝑅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0.033</m:t>
                          </m:r>
                        </m:e>
                      </m:d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4417 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𝐵𝑏𝑙𝑠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135.38 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𝑀𝑆𝑐𝑓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𝐶𝐺𝑅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=0.967×32.63 (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𝐵𝑏𝑙𝑠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𝑀𝑀𝑆𝑐𝑓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u="sng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𝑪𝑮𝑹</m:t>
                      </m:r>
                      <m:r>
                        <a:rPr lang="en-US" sz="2800" b="1" i="1" u="sng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u="sng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𝟑𝟏</m:t>
                      </m:r>
                      <m:r>
                        <a:rPr lang="en-US" sz="2800" b="1" i="1" u="sng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800" b="1" i="1" u="sng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800" b="1" i="1" u="sng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𝑩𝒃𝒍𝒔</m:t>
                      </m:r>
                      <m:r>
                        <a:rPr lang="en-US" sz="2800" b="1" i="1" u="sng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1" i="1" u="sng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𝑴𝑴𝑺𝒄𝒇</m:t>
                      </m:r>
                    </m:oMath>
                  </m:oMathPara>
                </a14:m>
                <a:endParaRPr lang="en-US" sz="2800" b="1" u="sng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A5D7F-5006-430D-B4F8-08873612C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xfrm>
                <a:off x="504825" y="1497208"/>
                <a:ext cx="8134350" cy="4674992"/>
              </a:xfrm>
              <a:blipFill>
                <a:blip r:embed="rId2"/>
                <a:stretch>
                  <a:fillRect l="-2699" t="-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B9913-E08C-473D-9FEC-8739EFC52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B8D0-5387-4050-ABCE-2A3BF9D30D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847A0-9A0A-4CCB-9682-82590FD3A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840251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F081-F69F-40CF-9E6E-DB8FC41D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Precautions 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5D7F-5006-430D-B4F8-08873612C82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/>
              <a:t>Steady blanketing pressure (97.8Bar).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/>
              <a:t>Maintained steady flow above design minimum (Min. 2040BBlpd; TDR=20:1).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B9913-E08C-473D-9FEC-8739EFC52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17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B8D0-5387-4050-ABCE-2A3BF9D30D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847A0-9A0A-4CCB-9682-82590FD3A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066514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F081-F69F-40CF-9E6E-DB8FC41D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of Caution!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5D7F-5006-430D-B4F8-08873612C82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9514" y="1484313"/>
            <a:ext cx="8134350" cy="430688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CGR @ </a:t>
            </a:r>
            <a:r>
              <a:rPr lang="en-US" sz="2800" dirty="0" err="1"/>
              <a:t>SlugCatcher</a:t>
            </a:r>
            <a:r>
              <a:rPr lang="en-US" sz="2800" dirty="0"/>
              <a:t> Vs. Wellhead???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B9913-E08C-473D-9FEC-8739EFC52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B8D0-5387-4050-ABCE-2A3BF9D30D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847A0-9A0A-4CCB-9682-82590FD3A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758572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F081-F69F-40CF-9E6E-DB8FC41D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Concerns!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5D7F-5006-430D-B4F8-08873612C82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9514" y="1484313"/>
            <a:ext cx="8134350" cy="430688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Using the CGR @ </a:t>
            </a:r>
            <a:r>
              <a:rPr lang="en-US" sz="2800" dirty="0" err="1"/>
              <a:t>SlugCatcher</a:t>
            </a:r>
            <a:r>
              <a:rPr lang="en-US" sz="2800" dirty="0"/>
              <a:t> Vs. Wellhead???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B9913-E08C-473D-9FEC-8739EFC52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19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B8D0-5387-4050-ABCE-2A3BF9D30D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847A0-9A0A-4CCB-9682-82590FD3A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06410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Gas well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Sampling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Decantation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Results/Discussions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Way Forward</a:t>
            </a:r>
          </a:p>
          <a:p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4CF892-7035-4A5E-8384-6207CC091C0A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F081-F69F-40CF-9E6E-DB8FC41D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5D7F-5006-430D-B4F8-08873612C82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04544" y="1484313"/>
            <a:ext cx="8139319" cy="4306887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Correct lab results to operating condition???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Build compensating algorithm for PVT in DCS???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Replicate exercise for other slug-catchers.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Replicate exercise for stabilization train 1???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Build instantaneous CGR tag in the DCS per slug catcher!!!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/>
              <a:t>Replicate exercise across other PUs.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B9913-E08C-473D-9FEC-8739EFC52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20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B8D0-5387-4050-ABCE-2A3BF9D30D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847A0-9A0A-4CCB-9682-82590FD3A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356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Density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Volumetric flow (</a:t>
            </a:r>
            <a:r>
              <a:rPr lang="en-US" dirty="0" err="1"/>
              <a:t>V</a:t>
            </a:r>
            <a:r>
              <a:rPr lang="en-US" baseline="-25000" dirty="0" err="1"/>
              <a:t>process</a:t>
            </a:r>
            <a:r>
              <a:rPr lang="en-US" dirty="0"/>
              <a:t>) can be compensated to standard conditions</a:t>
            </a:r>
          </a:p>
          <a:p>
            <a:r>
              <a:rPr lang="en-US" dirty="0"/>
              <a:t>									</a:t>
            </a:r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21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  <p:grpSp>
        <p:nvGrpSpPr>
          <p:cNvPr id="13" name="Group 12"/>
          <p:cNvGrpSpPr/>
          <p:nvPr/>
        </p:nvGrpSpPr>
        <p:grpSpPr>
          <a:xfrm>
            <a:off x="1828800" y="2057400"/>
            <a:ext cx="4114800" cy="603242"/>
            <a:chOff x="2667000" y="4355455"/>
            <a:chExt cx="4114800" cy="603242"/>
          </a:xfrm>
        </p:grpSpPr>
        <p:sp>
          <p:nvSpPr>
            <p:cNvPr id="9" name="TextBox 8"/>
            <p:cNvSpPr txBox="1"/>
            <p:nvPr/>
          </p:nvSpPr>
          <p:spPr bwMode="auto">
            <a:xfrm>
              <a:off x="2667000" y="4355455"/>
              <a:ext cx="4114800" cy="60324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US" sz="2800" b="1" dirty="0" err="1"/>
                <a:t>V</a:t>
              </a:r>
              <a:r>
                <a:rPr lang="en-US" sz="2800" b="1" baseline="-25000" dirty="0" err="1"/>
                <a:t>process</a:t>
              </a:r>
              <a:r>
                <a:rPr lang="en-US" b="1" dirty="0"/>
                <a:t>                        </a:t>
              </a:r>
              <a:r>
                <a:rPr lang="en-US" sz="2800" b="1" dirty="0"/>
                <a:t>   V</a:t>
              </a:r>
              <a:r>
                <a:rPr lang="en-US" sz="2800" b="1" baseline="-25000" dirty="0"/>
                <a:t>60</a:t>
              </a:r>
              <a:endParaRPr lang="en-US" sz="2800" b="1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4038600" y="4724400"/>
              <a:ext cx="1905000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 bwMode="auto">
              <a:xfrm>
                <a:off x="2819400" y="2667000"/>
                <a:ext cx="2521570" cy="79393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en-US" b="1" i="0" dirty="0" err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err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err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num>
                        <m:den>
                          <m:r>
                            <a:rPr lang="en-US" b="1" i="1" dirty="0" err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den>
                      </m:f>
                      <m:r>
                        <a:rPr lang="en-US" b="1" i="0" dirty="0" err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err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err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dirty="0" err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err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dirty="0" err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 err="1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2667000"/>
                <a:ext cx="2521570" cy="7939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 bwMode="auto">
              <a:xfrm>
                <a:off x="2819400" y="3657600"/>
                <a:ext cx="2521570" cy="8415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𝒑𝒓𝒐𝒄𝒆𝒔𝒔</m:t>
                          </m:r>
                        </m:sub>
                      </m:sSub>
                      <m:r>
                        <a:rPr lang="en-US" b="1" i="0" dirty="0" err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err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err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dirty="0" err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𝒑𝒓𝒐𝒄𝒆𝒔𝒔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 err="1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3657600"/>
                <a:ext cx="2521570" cy="8415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 bwMode="auto">
              <a:xfrm>
                <a:off x="2819400" y="4495800"/>
                <a:ext cx="2521570" cy="79393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𝟔𝟎</m:t>
                          </m:r>
                        </m:sub>
                      </m:sSub>
                      <m:r>
                        <a:rPr lang="en-US" b="1" i="0" dirty="0" err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dirty="0" err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err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b="1" i="1" dirty="0" err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dirty="0" smtClean="0">
                                  <a:latin typeface="Cambria Math" panose="02040503050406030204" pitchFamily="18" charset="0"/>
                                </a:rPr>
                                <m:t>𝟔𝟎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 err="1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4495800"/>
                <a:ext cx="2521570" cy="7939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 bwMode="auto">
              <a:xfrm>
                <a:off x="2819400" y="5562600"/>
                <a:ext cx="2521570" cy="42261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357708">
                  <a:lnSpc>
                    <a:spcPct val="140000"/>
                  </a:lnSpc>
                  <a:buClr>
                    <a:schemeClr val="accent2"/>
                  </a:buClr>
                  <a:buSzPct val="85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𝒑𝒓𝒐𝒄𝒆𝒔𝒔</m:t>
                          </m:r>
                        </m:sub>
                      </m:sSub>
                      <m:r>
                        <a:rPr lang="en-US" b="1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𝝆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𝟔𝟎</m:t>
                          </m:r>
                        </m:sub>
                      </m:sSub>
                    </m:oMath>
                  </m:oMathPara>
                </a14:m>
                <a:endParaRPr lang="en-US" b="1" dirty="0" err="1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9400" y="5562600"/>
                <a:ext cx="2521570" cy="4226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 algn="ctr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67475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Questions and Answers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22</a:t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6D3E19E-51D9-461C-B33B-56116D0914EB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984430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9B3E8-5463-4E2C-BC93-F07BF5CC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Process/Procedure</a:t>
            </a:r>
            <a:br>
              <a:rPr lang="en-GB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56F59-DF0C-4C38-A8D4-8B7CA324577E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In other to get a representative sample the following procedure will be followed;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Manually close the liquid outlet valve to the nominated slug catcher.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Build level in the slug catcher to 95%.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Closed in all wells producing wells to the nominated slug catcher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Allow for a settling time of 3 to 4 hour.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Take sample from the liquid leaving the slug catcher.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Gradually drain the vessel to 80%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Drain further to 60% and sample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Continue step 7 to 40%, 20%, 10% and 5%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Analyse condensate and use properties to compute density, Coriolis correction factor and Algorithm.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63973-1891-4235-9B9C-C6FE97582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6B561-CDAF-48A6-8E8D-A1502D2F654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9F68E-B8F1-49CA-B84A-D2998C622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849527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2396C-A2A6-49AC-BC12-8BDC2870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Gas well Testing cont’d</a:t>
            </a:r>
            <a:br>
              <a:rPr lang="en-GB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A6CCF-DA50-49E5-BBFA-317A54F0D97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wells are allowed to flow at their maximum potentials for a pre-determined time for stability.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total condensate flow from the slug catcher is then measured and recorded.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Flow is reduced from in steps of 20MMSCFD (Highest to lowest) from the well to be tested while  other wells on the node are kept at maximum flowrates.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total condensate from the slug catcher is measured and recorded at each reduced rate of the well being tested.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drop in the total condensate is attributed to the reduced flow from the well being tested.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Condensate samples are taken at reduced flow rate of the well being tested to corroborate the reading from the Coriolis meter.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2E6D9-BED9-445A-AF96-BD88E20DD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A4461-85BF-4072-B8E1-4702F34BF21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B64513-8638-459E-B42E-5EC1D37F20CE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E9F4B-9B28-47E1-A91C-887A0ED9A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750321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FB748-BBC2-40B2-8A74-BCDAAFEE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Gas well Testing cont’d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F4EC1-CDCC-4A25-B6CC-0C03EB0D747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Testing by elimination.</a:t>
            </a:r>
          </a:p>
          <a:p>
            <a:r>
              <a:rPr lang="en-GB" dirty="0"/>
              <a:t>In this method all other wells flowing into the slug catcher are closed in leaving only the well being tested.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gas flowrate of the well is increased stepwise.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condensate flowrate leaving the slug catcher is measured and recorded.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level in the slug catcher is maintained at a particular level throughout the test duration.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measured condensate leaving the slug catcher is taken as the condensate production of the well at the particular flowrate.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reduction in the water load in the condensate is taken as the water cut of the well at the particular flowrate.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ECD9F-F862-4D2C-BC57-2A014E225F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26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F8564-E3EB-486E-9FDE-7DE7DB0F323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695529-D2C1-4E78-A48A-505E8053B361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8B046-93F1-4C6B-8BCE-730D73EC1D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46304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F081-F69F-40CF-9E6E-DB8FC41D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5D7F-5006-430D-B4F8-08873612C82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 1700hrs, density = 1013kg/m</a:t>
            </a:r>
            <a:r>
              <a:rPr lang="en-US" baseline="30000" dirty="0"/>
              <a:t>3</a:t>
            </a:r>
            <a:r>
              <a:rPr lang="en-US" dirty="0"/>
              <a:t> (lab); 1008kg/m</a:t>
            </a:r>
            <a:r>
              <a:rPr lang="en-US" baseline="30000" dirty="0"/>
              <a:t>3</a:t>
            </a:r>
            <a:r>
              <a:rPr lang="en-US" dirty="0"/>
              <a:t> (Coriolis)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  1715hrs, density = 742kg/m</a:t>
            </a:r>
            <a:r>
              <a:rPr lang="en-US" baseline="30000" dirty="0"/>
              <a:t>3</a:t>
            </a:r>
            <a:r>
              <a:rPr lang="en-US" dirty="0"/>
              <a:t> (lab); 613kg/m</a:t>
            </a:r>
            <a:r>
              <a:rPr lang="en-US" baseline="30000" dirty="0"/>
              <a:t>3</a:t>
            </a:r>
            <a:r>
              <a:rPr lang="en-US" dirty="0"/>
              <a:t> (Coriolis)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time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difference between lab and Coriolis values.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B9913-E08C-473D-9FEC-8739EFC52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27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B8D0-5387-4050-ABCE-2A3BF9D30D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847A0-9A0A-4CCB-9682-82590FD3A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753057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F081-F69F-40CF-9E6E-DB8FC41D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5D7F-5006-430D-B4F8-08873612C82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A difference exits between laboratory analysis and real time Coriolis values.</a:t>
            </a:r>
          </a:p>
          <a:p>
            <a:r>
              <a:rPr lang="en-US" dirty="0"/>
              <a:t>	Laboratory is corrected to standard conditions@ 1700hrs, density = 1013kg/m</a:t>
            </a:r>
            <a:r>
              <a:rPr lang="en-US" baseline="30000" dirty="0"/>
              <a:t>3</a:t>
            </a:r>
            <a:r>
              <a:rPr lang="en-US" dirty="0"/>
              <a:t> (lab); 1008kg/m</a:t>
            </a:r>
            <a:r>
              <a:rPr lang="en-US" baseline="30000" dirty="0"/>
              <a:t>3</a:t>
            </a:r>
            <a:r>
              <a:rPr lang="en-US" dirty="0"/>
              <a:t> (Coriolis)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@  1715hrs, density = 742kg/m</a:t>
            </a:r>
            <a:r>
              <a:rPr lang="en-US" baseline="30000" dirty="0"/>
              <a:t>3</a:t>
            </a:r>
            <a:r>
              <a:rPr lang="en-US" dirty="0"/>
              <a:t> (lab); 613kg/m</a:t>
            </a:r>
            <a:r>
              <a:rPr lang="en-US" baseline="30000" dirty="0"/>
              <a:t>3</a:t>
            </a:r>
            <a:r>
              <a:rPr lang="en-US" dirty="0"/>
              <a:t> (Coriolis)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time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difference between lab and Coriolis values. 626kg/m</a:t>
            </a:r>
            <a:r>
              <a:rPr lang="en-US" baseline="30000" dirty="0"/>
              <a:t>3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WC= 626-613/(1008-613)=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B9913-E08C-473D-9FEC-8739EFC52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28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B8D0-5387-4050-ABCE-2A3BF9D30D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847A0-9A0A-4CCB-9682-82590FD3A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638637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Procedure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Precautions 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Results and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Discussions.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2"/>
                </a:solidFill>
              </a:rPr>
              <a:t>Way forward and further action.</a:t>
            </a:r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29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64CF892-7035-4A5E-8384-6207CC091C0A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61052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Gas well Testing</a:t>
            </a:r>
            <a:br>
              <a:rPr lang="en-GB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GB" dirty="0"/>
              <a:t>Two conventional approaches exist for NAG WELL test;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Through a dedicated test separator.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Schlumberger well test module.</a:t>
            </a:r>
          </a:p>
          <a:p>
            <a:endParaRPr lang="en-GB" dirty="0"/>
          </a:p>
          <a:p>
            <a:r>
              <a:rPr lang="en-GB" dirty="0"/>
              <a:t>Provision is not made for NAG well testing in the Gbaran CPF,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Well testing is done through testing by difference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Testing by elimination.</a:t>
            </a:r>
          </a:p>
          <a:p>
            <a:endParaRPr lang="en-GB" dirty="0"/>
          </a:p>
          <a:p>
            <a:r>
              <a:rPr lang="en-GB" b="1" u="sng" dirty="0">
                <a:solidFill>
                  <a:srgbClr val="C00000"/>
                </a:solidFill>
              </a:rPr>
              <a:t>Testing by difference</a:t>
            </a:r>
          </a:p>
          <a:p>
            <a:r>
              <a:rPr lang="en-GB" dirty="0"/>
              <a:t>In this technique, all the wells flowing into the nominated slug catcher opened to their maximum advised potentials.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C70040-A480-434F-A84C-8072FFDB832E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30945599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F081-F69F-40CF-9E6E-DB8FC41D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A5D7F-5006-430D-B4F8-08873612C82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/>
              <a:t>Value of Data.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/>
              <a:t>Better allocation.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200" dirty="0"/>
              <a:t>Cost savings.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B9913-E08C-473D-9FEC-8739EFC52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30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FB8D0-5387-4050-ABCE-2A3BF9D30DF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847A0-9A0A-4CCB-9682-82590FD3A8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68958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Sampling Challenges</a:t>
            </a:r>
            <a:br>
              <a:rPr lang="en-GB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ln w="76200"/>
        </p:spPr>
        <p:txBody>
          <a:bodyPr/>
          <a:lstStyle/>
          <a:p>
            <a:endParaRPr lang="en-GB" dirty="0"/>
          </a:p>
          <a:p>
            <a:r>
              <a:rPr lang="en-GB" dirty="0"/>
              <a:t>A major challenge associated with methods is determination of the right CGR from the slug catcher as a result of the following reasons;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Tapping point of Walker sampling unit is at the 9 o’clock position of the pipeline.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/>
              <a:t>No form of agitation before Coriolis meter or sample point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        </a:t>
            </a:r>
            <a:r>
              <a:rPr lang="en-GB" b="1" dirty="0"/>
              <a:t>Liquid Flow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F0536F6-B9C4-497A-965A-B61AB39A2E82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dirty="0"/>
              <a:t>Footer</a:t>
            </a:r>
          </a:p>
        </p:txBody>
      </p:sp>
      <p:sp>
        <p:nvSpPr>
          <p:cNvPr id="6" name="Cylinder 5">
            <a:extLst>
              <a:ext uri="{FF2B5EF4-FFF2-40B4-BE49-F238E27FC236}">
                <a16:creationId xmlns:a16="http://schemas.microsoft.com/office/drawing/2014/main" id="{7FB70EFC-E74B-4998-B6D1-C0512D26CAC1}"/>
              </a:ext>
            </a:extLst>
          </p:cNvPr>
          <p:cNvSpPr/>
          <p:nvPr/>
        </p:nvSpPr>
        <p:spPr>
          <a:xfrm rot="16200000">
            <a:off x="4509096" y="3421412"/>
            <a:ext cx="533400" cy="2853372"/>
          </a:xfrm>
          <a:prstGeom prst="can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0EACA1-673B-4E1F-AAFD-8349BB7219A5}"/>
              </a:ext>
            </a:extLst>
          </p:cNvPr>
          <p:cNvCxnSpPr>
            <a:cxnSpLocks/>
            <a:endCxn id="6" idx="3"/>
          </p:cNvCxnSpPr>
          <p:nvPr/>
        </p:nvCxnSpPr>
        <p:spPr>
          <a:xfrm>
            <a:off x="2438400" y="4848098"/>
            <a:ext cx="376408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Arrow: Up 23">
            <a:extLst>
              <a:ext uri="{FF2B5EF4-FFF2-40B4-BE49-F238E27FC236}">
                <a16:creationId xmlns:a16="http://schemas.microsoft.com/office/drawing/2014/main" id="{3662F6E9-32BB-4E15-A1C3-CEBB7BD75202}"/>
              </a:ext>
            </a:extLst>
          </p:cNvPr>
          <p:cNvSpPr/>
          <p:nvPr/>
        </p:nvSpPr>
        <p:spPr>
          <a:xfrm rot="10800000">
            <a:off x="4565070" y="5085925"/>
            <a:ext cx="304800" cy="390398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6695BE-609F-4F5E-9568-B0711A4897BD}"/>
              </a:ext>
            </a:extLst>
          </p:cNvPr>
          <p:cNvSpPr txBox="1"/>
          <p:nvPr/>
        </p:nvSpPr>
        <p:spPr bwMode="auto">
          <a:xfrm>
            <a:off x="4953000" y="3904456"/>
            <a:ext cx="838200" cy="194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0865686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E832D-969B-40BF-ABB2-A8748A3DF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F398-EEAB-4996-88D0-DF95FA08D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F238F-CCA9-4FB6-8A86-1F4D86D2A6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FEC882A-7E77-47FC-89B2-02A8CDE2A2C5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147A8-8D3C-4E53-9D7A-683AA1A06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  <p:pic>
        <p:nvPicPr>
          <p:cNvPr id="10" name="Content Placeholder 9" descr="C:\Users\Ekine.Ogbokuma\Desktop\Car\WIN_20180124_11_53_33_Pro.jpg">
            <a:extLst>
              <a:ext uri="{FF2B5EF4-FFF2-40B4-BE49-F238E27FC236}">
                <a16:creationId xmlns:a16="http://schemas.microsoft.com/office/drawing/2014/main" id="{B9A96D2D-4B32-442D-9C4D-EC844E7A2123}"/>
              </a:ext>
            </a:extLst>
          </p:cNvPr>
          <p:cNvPicPr>
            <a:picLocks noGrp="1"/>
          </p:cNvPicPr>
          <p:nvPr>
            <p:ph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1616671"/>
            <a:ext cx="8134350" cy="45755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AB8E6A-6F42-4933-9A6C-3263E50E8DA0}"/>
              </a:ext>
            </a:extLst>
          </p:cNvPr>
          <p:cNvSpPr/>
          <p:nvPr/>
        </p:nvSpPr>
        <p:spPr>
          <a:xfrm rot="19876865" flipV="1">
            <a:off x="2686117" y="4419701"/>
            <a:ext cx="4135219" cy="45719"/>
          </a:xfrm>
          <a:prstGeom prst="rightArrow">
            <a:avLst/>
          </a:prstGeom>
          <a:solidFill>
            <a:schemeClr val="accent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52E025-0CE9-41DA-B8AE-C0E0811FE5FE}"/>
              </a:ext>
            </a:extLst>
          </p:cNvPr>
          <p:cNvSpPr txBox="1"/>
          <p:nvPr/>
        </p:nvSpPr>
        <p:spPr bwMode="auto">
          <a:xfrm>
            <a:off x="1524000" y="5029200"/>
            <a:ext cx="2133600" cy="7374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dirty="0">
                <a:solidFill>
                  <a:srgbClr val="FF0000"/>
                </a:solidFill>
              </a:rPr>
              <a:t>Sampling point tapping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23EB6D7-8CC6-4D00-A05A-004385928B3F}"/>
              </a:ext>
            </a:extLst>
          </p:cNvPr>
          <p:cNvSpPr/>
          <p:nvPr/>
        </p:nvSpPr>
        <p:spPr>
          <a:xfrm rot="19591163">
            <a:off x="5296717" y="4315495"/>
            <a:ext cx="2562520" cy="83068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BD8DB-E529-42D9-B0AE-981FBEA5F101}"/>
              </a:ext>
            </a:extLst>
          </p:cNvPr>
          <p:cNvSpPr txBox="1"/>
          <p:nvPr/>
        </p:nvSpPr>
        <p:spPr bwMode="auto">
          <a:xfrm>
            <a:off x="4419600" y="4724400"/>
            <a:ext cx="1066800" cy="65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>
                <a:solidFill>
                  <a:schemeClr val="accent2"/>
                </a:solidFill>
              </a:rPr>
              <a:t>Condensate outlet</a:t>
            </a:r>
          </a:p>
        </p:txBody>
      </p:sp>
    </p:spTree>
    <p:extLst>
      <p:ext uri="{BB962C8B-B14F-4D97-AF65-F5344CB8AC3E}">
        <p14:creationId xmlns:p14="http://schemas.microsoft.com/office/powerpoint/2010/main" val="26550444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8C84-DCEC-4C9C-BF9D-C31AFFF3D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45" y="728663"/>
            <a:ext cx="8134630" cy="48479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PIPE ‘’HOLD UP’’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B18A9-F725-4DEB-8504-DC9D74D6C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114F0B-052C-43CC-A772-ED41AE7AC71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8218E-5BF6-4F27-8C40-6EC189104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6501B35-22D0-4364-B888-95A6828839A9}"/>
              </a:ext>
            </a:extLst>
          </p:cNvPr>
          <p:cNvGrpSpPr/>
          <p:nvPr/>
        </p:nvGrpSpPr>
        <p:grpSpPr>
          <a:xfrm>
            <a:off x="2209797" y="1981200"/>
            <a:ext cx="3886203" cy="3276600"/>
            <a:chOff x="838199" y="1951462"/>
            <a:chExt cx="1447801" cy="137160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2F5A4DB-E598-4EF4-A47A-FBE5A0F3B52B}"/>
                </a:ext>
              </a:extLst>
            </p:cNvPr>
            <p:cNvSpPr/>
            <p:nvPr/>
          </p:nvSpPr>
          <p:spPr>
            <a:xfrm>
              <a:off x="838200" y="1951462"/>
              <a:ext cx="1447800" cy="1371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9956A9-D36C-46AC-A488-1DD18C9C8F90}"/>
                </a:ext>
              </a:extLst>
            </p:cNvPr>
            <p:cNvCxnSpPr>
              <a:cxnSpLocks/>
            </p:cNvCxnSpPr>
            <p:nvPr/>
          </p:nvCxnSpPr>
          <p:spPr>
            <a:xfrm>
              <a:off x="838200" y="2789662"/>
              <a:ext cx="14478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F5E545-69B3-4360-BC34-734751E4269B}"/>
                </a:ext>
              </a:extLst>
            </p:cNvPr>
            <p:cNvCxnSpPr>
              <a:stCxn id="11" idx="2"/>
              <a:endCxn id="11" idx="6"/>
            </p:cNvCxnSpPr>
            <p:nvPr/>
          </p:nvCxnSpPr>
          <p:spPr>
            <a:xfrm>
              <a:off x="838200" y="2637262"/>
              <a:ext cx="1447800" cy="0"/>
            </a:xfrm>
            <a:prstGeom prst="lin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lowchart: Delay 21">
              <a:extLst>
                <a:ext uri="{FF2B5EF4-FFF2-40B4-BE49-F238E27FC236}">
                  <a16:creationId xmlns:a16="http://schemas.microsoft.com/office/drawing/2014/main" id="{F818838F-BF8B-4CF6-9BBE-AF93532022ED}"/>
                </a:ext>
              </a:extLst>
            </p:cNvPr>
            <p:cNvSpPr/>
            <p:nvPr/>
          </p:nvSpPr>
          <p:spPr>
            <a:xfrm rot="5400000">
              <a:off x="1425275" y="2002340"/>
              <a:ext cx="273648" cy="1447800"/>
            </a:xfrm>
            <a:prstGeom prst="flowChartDelay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>
                <a:highlight>
                  <a:srgbClr val="000080"/>
                </a:highlight>
              </a:endParaRPr>
            </a:p>
          </p:txBody>
        </p:sp>
        <p:sp>
          <p:nvSpPr>
            <p:cNvPr id="23" name="Moon 22">
              <a:extLst>
                <a:ext uri="{FF2B5EF4-FFF2-40B4-BE49-F238E27FC236}">
                  <a16:creationId xmlns:a16="http://schemas.microsoft.com/office/drawing/2014/main" id="{6B57607F-AAD4-40B8-9845-384D4D637494}"/>
                </a:ext>
              </a:extLst>
            </p:cNvPr>
            <p:cNvSpPr/>
            <p:nvPr/>
          </p:nvSpPr>
          <p:spPr>
            <a:xfrm rot="16200000">
              <a:off x="1272105" y="2309168"/>
              <a:ext cx="579990" cy="1447800"/>
            </a:xfrm>
            <a:prstGeom prst="moon">
              <a:avLst>
                <a:gd name="adj" fmla="val 875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 err="1"/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DB0F58E-14C7-454E-9F69-96EB0D81AFFA}"/>
              </a:ext>
            </a:extLst>
          </p:cNvPr>
          <p:cNvCxnSpPr>
            <a:cxnSpLocks/>
            <a:stCxn id="11" idx="7"/>
          </p:cNvCxnSpPr>
          <p:nvPr/>
        </p:nvCxnSpPr>
        <p:spPr>
          <a:xfrm flipV="1">
            <a:off x="5526879" y="2362201"/>
            <a:ext cx="950121" cy="9884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  <a:effectLst>
            <a:reflection blurRad="6350" stA="50000" endA="300" endPos="55000" dir="5400000" sy="-100000" algn="bl" rotWithShape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16D768-4A8D-4168-B8E2-6EA936F3A32E}"/>
              </a:ext>
            </a:extLst>
          </p:cNvPr>
          <p:cNvCxnSpPr>
            <a:cxnSpLocks/>
          </p:cNvCxnSpPr>
          <p:nvPr/>
        </p:nvCxnSpPr>
        <p:spPr>
          <a:xfrm flipV="1">
            <a:off x="5867400" y="3619495"/>
            <a:ext cx="990600" cy="10856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D872C8F-8A89-49C7-B4E6-6EF505037E7C}"/>
              </a:ext>
            </a:extLst>
          </p:cNvPr>
          <p:cNvCxnSpPr>
            <a:cxnSpLocks/>
          </p:cNvCxnSpPr>
          <p:nvPr/>
        </p:nvCxnSpPr>
        <p:spPr>
          <a:xfrm>
            <a:off x="5715000" y="4495800"/>
            <a:ext cx="94867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EFB3253-CC40-4952-9271-40282DCF035A}"/>
              </a:ext>
            </a:extLst>
          </p:cNvPr>
          <p:cNvSpPr txBox="1"/>
          <p:nvPr/>
        </p:nvSpPr>
        <p:spPr bwMode="auto">
          <a:xfrm>
            <a:off x="6858000" y="1828800"/>
            <a:ext cx="1066800" cy="9246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/>
              <a:t>Pipe cross-sectional area not occupied by the fluid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23F111-A555-4C47-A5DB-D9549A0DC301}"/>
              </a:ext>
            </a:extLst>
          </p:cNvPr>
          <p:cNvSpPr txBox="1"/>
          <p:nvPr/>
        </p:nvSpPr>
        <p:spPr bwMode="auto">
          <a:xfrm>
            <a:off x="6934200" y="3124200"/>
            <a:ext cx="1349487" cy="6876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/>
              <a:t>Pipe cross-sectional area occupied by the condensate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CC4E12-43EF-4C96-9929-CC5A5E2AC590}"/>
              </a:ext>
            </a:extLst>
          </p:cNvPr>
          <p:cNvSpPr txBox="1"/>
          <p:nvPr/>
        </p:nvSpPr>
        <p:spPr bwMode="auto">
          <a:xfrm>
            <a:off x="6781800" y="4495800"/>
            <a:ext cx="1729120" cy="4506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/>
              <a:t>Pipe cross-sectional area occupied by water.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1CAAC0-60C5-4AA8-8057-C1C9815BBB07}"/>
              </a:ext>
            </a:extLst>
          </p:cNvPr>
          <p:cNvSpPr/>
          <p:nvPr/>
        </p:nvSpPr>
        <p:spPr>
          <a:xfrm>
            <a:off x="3848100" y="4094861"/>
            <a:ext cx="381000" cy="364066"/>
          </a:xfrm>
          <a:prstGeom prst="ellipse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16101-7896-49AB-9764-E6B3832E3ADA}"/>
              </a:ext>
            </a:extLst>
          </p:cNvPr>
          <p:cNvCxnSpPr/>
          <p:nvPr/>
        </p:nvCxnSpPr>
        <p:spPr>
          <a:xfrm flipH="1">
            <a:off x="1371600" y="4276894"/>
            <a:ext cx="2667000" cy="34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CDCF0A-A9D1-48D9-8556-D98BBCF177CD}"/>
              </a:ext>
            </a:extLst>
          </p:cNvPr>
          <p:cNvSpPr txBox="1"/>
          <p:nvPr/>
        </p:nvSpPr>
        <p:spPr bwMode="auto">
          <a:xfrm>
            <a:off x="304800" y="4276894"/>
            <a:ext cx="1066800" cy="68762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100" dirty="0"/>
              <a:t>Sample instrument tapping point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5ED4C218-5BF5-4BC7-9683-A99085A34DB2}"/>
              </a:ext>
            </a:extLst>
          </p:cNvPr>
          <p:cNvCxnSpPr>
            <a:stCxn id="11" idx="0"/>
          </p:cNvCxnSpPr>
          <p:nvPr/>
        </p:nvCxnSpPr>
        <p:spPr>
          <a:xfrm rot="16200000" flipV="1">
            <a:off x="2781915" y="610215"/>
            <a:ext cx="417870" cy="232410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FF028A7-3E50-49A8-96A5-9570B230C2D8}"/>
              </a:ext>
            </a:extLst>
          </p:cNvPr>
          <p:cNvCxnSpPr>
            <a:cxnSpLocks/>
            <a:stCxn id="23" idx="1"/>
          </p:cNvCxnSpPr>
          <p:nvPr/>
        </p:nvCxnSpPr>
        <p:spPr>
          <a:xfrm rot="5400000">
            <a:off x="2876552" y="4210050"/>
            <a:ext cx="228599" cy="2324101"/>
          </a:xfrm>
          <a:prstGeom prst="bentConnector4">
            <a:avLst>
              <a:gd name="adj1" fmla="val 100000"/>
              <a:gd name="adj2" fmla="val 64904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8AD4E53-7FC6-4784-BD67-F11826BD5009}"/>
              </a:ext>
            </a:extLst>
          </p:cNvPr>
          <p:cNvCxnSpPr>
            <a:cxnSpLocks/>
          </p:cNvCxnSpPr>
          <p:nvPr/>
        </p:nvCxnSpPr>
        <p:spPr>
          <a:xfrm flipH="1">
            <a:off x="1066800" y="3505199"/>
            <a:ext cx="114299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D92927-D3EF-4F4F-80C8-83C375017B1E}"/>
              </a:ext>
            </a:extLst>
          </p:cNvPr>
          <p:cNvSpPr txBox="1"/>
          <p:nvPr/>
        </p:nvSpPr>
        <p:spPr bwMode="auto">
          <a:xfrm>
            <a:off x="914400" y="1425189"/>
            <a:ext cx="914400" cy="271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400" b="1" dirty="0"/>
              <a:t>12 o’clock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C3177A-3A9F-4DA5-9752-E9F03FF551AD}"/>
              </a:ext>
            </a:extLst>
          </p:cNvPr>
          <p:cNvSpPr txBox="1"/>
          <p:nvPr/>
        </p:nvSpPr>
        <p:spPr bwMode="auto">
          <a:xfrm>
            <a:off x="304800" y="3349518"/>
            <a:ext cx="914400" cy="271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400" b="1" dirty="0"/>
              <a:t>3 o’clock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752B01-D570-4223-B588-348BA4DFBAA5}"/>
              </a:ext>
            </a:extLst>
          </p:cNvPr>
          <p:cNvSpPr txBox="1"/>
          <p:nvPr/>
        </p:nvSpPr>
        <p:spPr bwMode="auto">
          <a:xfrm>
            <a:off x="965045" y="5372100"/>
            <a:ext cx="863756" cy="271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400" b="1" dirty="0"/>
              <a:t>6 o’clock</a:t>
            </a:r>
          </a:p>
        </p:txBody>
      </p:sp>
    </p:spTree>
    <p:extLst>
      <p:ext uri="{BB962C8B-B14F-4D97-AF65-F5344CB8AC3E}">
        <p14:creationId xmlns:p14="http://schemas.microsoft.com/office/powerpoint/2010/main" val="124145966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1759-DBA2-40C7-B407-C2927C83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PIPE ‘’HOLD UP’’ ANALYSIS 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005DB-3FEE-43E1-8F56-1074F9B1E72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The fluid occupies only a cross-sectional area of the pipe called the ‘’Hold up’’ and not the entire diameter of pipe.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Sampling point at the middle of the pipe.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Flow through the pipe is laminar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By gravity the condensate ‘floats’ on the water.</a:t>
            </a:r>
          </a:p>
          <a:p>
            <a:endParaRPr lang="en-GB" dirty="0"/>
          </a:p>
          <a:p>
            <a:r>
              <a:rPr lang="en-GB" sz="2400" b="1" dirty="0">
                <a:solidFill>
                  <a:srgbClr val="C00000"/>
                </a:solidFill>
              </a:rPr>
              <a:t>Sampling challenges.</a:t>
            </a:r>
          </a:p>
          <a:p>
            <a:r>
              <a:rPr lang="en-GB" dirty="0"/>
              <a:t>There is a measure of separation by gravity and because of this the sampling point tapping, most times the sample is consist mainly of water.</a:t>
            </a:r>
          </a:p>
          <a:p>
            <a:pPr lvl="0">
              <a:buClr>
                <a:srgbClr val="DD1D21"/>
              </a:buClr>
            </a:pPr>
            <a:r>
              <a:rPr lang="en-GB" dirty="0">
                <a:solidFill>
                  <a:srgbClr val="595959"/>
                </a:solidFill>
              </a:rPr>
              <a:t>It therefore becomes almost impossible to get a representative sample.</a:t>
            </a:r>
          </a:p>
          <a:p>
            <a:pPr lvl="0">
              <a:buClr>
                <a:srgbClr val="DD1D21"/>
              </a:buClr>
            </a:pPr>
            <a:r>
              <a:rPr lang="en-GB" dirty="0">
                <a:solidFill>
                  <a:srgbClr val="595959"/>
                </a:solidFill>
              </a:rPr>
              <a:t>Also there is no form of agitation before the sampling point to help mix the two fluids.</a:t>
            </a:r>
          </a:p>
          <a:p>
            <a:endParaRPr lang="en-GB" sz="2400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51123-6F63-4D7B-BA9D-2CCFDD50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E59F3-5241-48FD-BE8E-E347A842DD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6D394-44FB-4165-8299-C2C0BFCB4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603606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51759-DBA2-40C7-B407-C2927C837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Water-Cut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005DB-3FEE-43E1-8F56-1074F9B1E72A}"/>
                  </a:ext>
                </a:extLst>
              </p:cNvPr>
              <p:cNvSpPr>
                <a:spLocks noGrp="1"/>
              </p:cNvSpPr>
              <p:nvPr>
                <p:ph sz="quarter" idx="1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𝑊𝐶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  0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𝑤𝑐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3600" dirty="0">
                  <a:ea typeface="Cambria Math" panose="02040503050406030204" pitchFamily="18" charset="0"/>
                </a:endParaRPr>
              </a:p>
              <a:p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𝑀𝑖𝑥𝑡𝑢𝑟𝑒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𝐷𝑒𝑛𝑠𝑖𝑡𝑦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𝐶𝑜𝑛𝑑𝑒𝑛𝑠𝑎𝑡𝑒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𝐷𝑒𝑛𝑠𝑖𝑡𝑦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𝑊𝑎𝑡𝑒𝑟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𝐷𝑒𝑛𝑠𝑖𝑡𝑦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GB" sz="2400" b="1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005DB-3FEE-43E1-8F56-1074F9B1E7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F51123-6F63-4D7B-BA9D-2CCFDD50BD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E59F3-5241-48FD-BE8E-E347A842DD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6D394-44FB-4165-8299-C2C0BFCB4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678187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BEE00-26AA-40AB-A732-BDD8324C4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Decantation approach</a:t>
            </a:r>
            <a:br>
              <a:rPr lang="en-GB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347A7-725F-48DD-A102-B033806726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FC07E-F34B-41D2-A3D0-6DEE9F50314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60D6E68-A1DC-4288-B580-99AA8ECE7BBF}" type="datetime1">
              <a:rPr lang="en-US" smtClean="0"/>
              <a:t>3/12/2018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D28E00-DE42-4D55-894D-D7A3390F9F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DBA1EDED-4917-4EE1-9B8D-12AA20F8FF65}"/>
              </a:ext>
            </a:extLst>
          </p:cNvPr>
          <p:cNvSpPr/>
          <p:nvPr/>
        </p:nvSpPr>
        <p:spPr>
          <a:xfrm>
            <a:off x="3124200" y="1981200"/>
            <a:ext cx="1295400" cy="2286000"/>
          </a:xfrm>
          <a:prstGeom prst="can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2F8B95-B260-40BF-B239-2214BDF5C738}"/>
              </a:ext>
            </a:extLst>
          </p:cNvPr>
          <p:cNvSpPr txBox="1"/>
          <p:nvPr/>
        </p:nvSpPr>
        <p:spPr bwMode="auto">
          <a:xfrm>
            <a:off x="762000" y="2951845"/>
            <a:ext cx="762000" cy="344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Gas 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195A592-C632-4DD3-A2B5-407DA7210128}"/>
              </a:ext>
            </a:extLst>
          </p:cNvPr>
          <p:cNvCxnSpPr/>
          <p:nvPr/>
        </p:nvCxnSpPr>
        <p:spPr>
          <a:xfrm>
            <a:off x="3810000" y="4267200"/>
            <a:ext cx="0" cy="45720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6EE530-3702-4363-A0D2-5F8D5F82C89F}"/>
              </a:ext>
            </a:extLst>
          </p:cNvPr>
          <p:cNvCxnSpPr>
            <a:cxnSpLocks/>
          </p:cNvCxnSpPr>
          <p:nvPr/>
        </p:nvCxnSpPr>
        <p:spPr>
          <a:xfrm>
            <a:off x="3810000" y="4724400"/>
            <a:ext cx="23622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ACCACA-BFB6-4F2C-BB46-383EC17BD699}"/>
              </a:ext>
            </a:extLst>
          </p:cNvPr>
          <p:cNvSpPr txBox="1"/>
          <p:nvPr/>
        </p:nvSpPr>
        <p:spPr bwMode="auto">
          <a:xfrm>
            <a:off x="6224336" y="4495800"/>
            <a:ext cx="1167064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Liquid out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950EFAC-5CFD-421B-B819-2A891E508875}"/>
              </a:ext>
            </a:extLst>
          </p:cNvPr>
          <p:cNvCxnSpPr/>
          <p:nvPr/>
        </p:nvCxnSpPr>
        <p:spPr>
          <a:xfrm>
            <a:off x="4953000" y="4724400"/>
            <a:ext cx="0" cy="533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A2A0E69-F92F-4695-B2BB-07B1FF0A9FD3}"/>
              </a:ext>
            </a:extLst>
          </p:cNvPr>
          <p:cNvSpPr txBox="1"/>
          <p:nvPr/>
        </p:nvSpPr>
        <p:spPr bwMode="auto">
          <a:xfrm>
            <a:off x="4800600" y="5257800"/>
            <a:ext cx="1371600" cy="655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GB" sz="1600" dirty="0"/>
              <a:t>Sampling point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12E11AAD-3028-4DD7-B2F2-FE3D49ECAF0D}"/>
              </a:ext>
            </a:extLst>
          </p:cNvPr>
          <p:cNvSpPr/>
          <p:nvPr/>
        </p:nvSpPr>
        <p:spPr>
          <a:xfrm>
            <a:off x="3124200" y="3197226"/>
            <a:ext cx="1295400" cy="1149169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sp>
        <p:nvSpPr>
          <p:cNvPr id="35" name="Moon 34">
            <a:extLst>
              <a:ext uri="{FF2B5EF4-FFF2-40B4-BE49-F238E27FC236}">
                <a16:creationId xmlns:a16="http://schemas.microsoft.com/office/drawing/2014/main" id="{FB1D010C-D95A-412F-B15A-85F45C7A434E}"/>
              </a:ext>
            </a:extLst>
          </p:cNvPr>
          <p:cNvSpPr/>
          <p:nvPr/>
        </p:nvSpPr>
        <p:spPr>
          <a:xfrm rot="5400000">
            <a:off x="3657599" y="2590798"/>
            <a:ext cx="228602" cy="1295400"/>
          </a:xfrm>
          <a:prstGeom prst="moon">
            <a:avLst>
              <a:gd name="adj" fmla="val 875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 err="1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6B924A-E469-4E2F-A15E-2E04E8C429E3}"/>
              </a:ext>
            </a:extLst>
          </p:cNvPr>
          <p:cNvCxnSpPr>
            <a:cxnSpLocks/>
          </p:cNvCxnSpPr>
          <p:nvPr/>
        </p:nvCxnSpPr>
        <p:spPr>
          <a:xfrm>
            <a:off x="1447800" y="3124200"/>
            <a:ext cx="1676400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9FAA89-83E5-4BE4-895B-C9A576CC33DE}"/>
              </a:ext>
            </a:extLst>
          </p:cNvPr>
          <p:cNvSpPr txBox="1"/>
          <p:nvPr/>
        </p:nvSpPr>
        <p:spPr bwMode="auto">
          <a:xfrm>
            <a:off x="6009992" y="1600200"/>
            <a:ext cx="762000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Gas Out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381E644-39DE-4798-838E-FCC923DD95FC}"/>
              </a:ext>
            </a:extLst>
          </p:cNvPr>
          <p:cNvCxnSpPr>
            <a:cxnSpLocks/>
            <a:stCxn id="7" idx="0"/>
            <a:endCxn id="22" idx="1"/>
          </p:cNvCxnSpPr>
          <p:nvPr/>
        </p:nvCxnSpPr>
        <p:spPr>
          <a:xfrm rot="5400000" flipH="1" flipV="1">
            <a:off x="4616219" y="911277"/>
            <a:ext cx="549454" cy="2238092"/>
          </a:xfrm>
          <a:prstGeom prst="bentConnector2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FDB34A6-F7A9-4E99-8FA0-4AA527570650}"/>
              </a:ext>
            </a:extLst>
          </p:cNvPr>
          <p:cNvSpPr txBox="1">
            <a:spLocks noGrp="1"/>
          </p:cNvSpPr>
          <p:nvPr>
            <p:ph sz="quarter" idx="11"/>
          </p:nvPr>
        </p:nvSpPr>
        <p:spPr bwMode="auto">
          <a:xfrm>
            <a:off x="5257800" y="3048000"/>
            <a:ext cx="1019176" cy="31079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1600" dirty="0"/>
              <a:t>Condensate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3554C2-D9A7-44E0-BFD8-EFB0C6237BB2}"/>
              </a:ext>
            </a:extLst>
          </p:cNvPr>
          <p:cNvCxnSpPr>
            <a:endCxn id="29" idx="1"/>
          </p:cNvCxnSpPr>
          <p:nvPr/>
        </p:nvCxnSpPr>
        <p:spPr>
          <a:xfrm>
            <a:off x="4038600" y="3185219"/>
            <a:ext cx="1219200" cy="18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ontent Placeholder 28">
            <a:extLst>
              <a:ext uri="{FF2B5EF4-FFF2-40B4-BE49-F238E27FC236}">
                <a16:creationId xmlns:a16="http://schemas.microsoft.com/office/drawing/2014/main" id="{8ED36A92-58FF-4E6A-BA8E-38C62EB93B56}"/>
              </a:ext>
            </a:extLst>
          </p:cNvPr>
          <p:cNvSpPr txBox="1">
            <a:spLocks/>
          </p:cNvSpPr>
          <p:nvPr/>
        </p:nvSpPr>
        <p:spPr bwMode="auto">
          <a:xfrm>
            <a:off x="5410200" y="3651609"/>
            <a:ext cx="762000" cy="344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defTabSz="26828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30400" algn="l" defTabSz="26828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lang="en-GB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3200" indent="-201600" algn="l" defTabSz="26828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lang="en-GB" sz="18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3600" indent="-230400" algn="l" defTabSz="26828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lang="en-GB" sz="1800" b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5200" indent="-201600" algn="l" defTabSz="26828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lang="en-GB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6400" indent="-151200" algn="l" defTabSz="268288" rtl="0" eaLnBrk="1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lang="en-GB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57708"/>
            <a:r>
              <a:rPr lang="en-US" sz="1600" dirty="0"/>
              <a:t>Water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5C566C2-BEE7-400F-B97C-F7F962EF18A5}"/>
              </a:ext>
            </a:extLst>
          </p:cNvPr>
          <p:cNvCxnSpPr>
            <a:cxnSpLocks/>
            <a:endCxn id="32" idx="1"/>
          </p:cNvCxnSpPr>
          <p:nvPr/>
        </p:nvCxnSpPr>
        <p:spPr>
          <a:xfrm flipV="1">
            <a:off x="4191000" y="3787610"/>
            <a:ext cx="1219200" cy="12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53AA202-5260-4A76-B834-DD9F0CB9F8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6623"/>
          <a:stretch/>
        </p:blipFill>
        <p:spPr>
          <a:xfrm>
            <a:off x="6400799" y="2166463"/>
            <a:ext cx="2238375" cy="157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5365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WizKit V3_Template_4by3_06July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33.potx" id="{657A983B-3BF7-4CDF-9F8D-C341850A1E6B}" vid="{92CB91EA-BB9F-439C-8000-8296E719B80B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Shell WizKit V3_Template_4by3_06July2016</Template>
  <TotalTime>12747</TotalTime>
  <Words>1158</Words>
  <Application>Microsoft Office PowerPoint</Application>
  <PresentationFormat>On-screen Show (4:3)</PresentationFormat>
  <Paragraphs>289</Paragraphs>
  <Slides>30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Futura Medium</vt:lpstr>
      <vt:lpstr>Wingdings</vt:lpstr>
      <vt:lpstr>Cambria Math</vt:lpstr>
      <vt:lpstr>Futura Bold</vt:lpstr>
      <vt:lpstr>Futura Light</vt:lpstr>
      <vt:lpstr>Shell WizKit V3_Template_4by3_06July2016</vt:lpstr>
      <vt:lpstr>Nodal Water-Cut Determination using Decantation Technique.   Using the Decantation Technique </vt:lpstr>
      <vt:lpstr>Agenda</vt:lpstr>
      <vt:lpstr>Gas well Testing </vt:lpstr>
      <vt:lpstr>Sampling Challenges </vt:lpstr>
      <vt:lpstr>PowerPoint Presentation</vt:lpstr>
      <vt:lpstr>PIPE ‘’HOLD UP’’ ANALYSIS</vt:lpstr>
      <vt:lpstr>PIPE ‘’HOLD UP’’ ANALYSIS Cont’d</vt:lpstr>
      <vt:lpstr>Water-Cut Algorithm</vt:lpstr>
      <vt:lpstr>Decantation approach </vt:lpstr>
      <vt:lpstr>Decantation approach (Contd.)</vt:lpstr>
      <vt:lpstr>Results and Findings</vt:lpstr>
      <vt:lpstr>Results and Findings</vt:lpstr>
      <vt:lpstr>WC Computation (Coriolis Only Values)</vt:lpstr>
      <vt:lpstr>CGR Computation (Coriolis Only Values)</vt:lpstr>
      <vt:lpstr>CGR Computation (Coriolis Only Values)</vt:lpstr>
      <vt:lpstr>CGR Computation (Coriolis Only Values)</vt:lpstr>
      <vt:lpstr>Precautions Taken</vt:lpstr>
      <vt:lpstr>Note of Caution!</vt:lpstr>
      <vt:lpstr>Concerns!</vt:lpstr>
      <vt:lpstr>Way Forward</vt:lpstr>
      <vt:lpstr>Comparing Density Values</vt:lpstr>
      <vt:lpstr>PowerPoint Presentation</vt:lpstr>
      <vt:lpstr>PowerPoint Presentation</vt:lpstr>
      <vt:lpstr>Process/Procedure </vt:lpstr>
      <vt:lpstr>Gas well Testing cont’d </vt:lpstr>
      <vt:lpstr>Gas well Testing cont’d</vt:lpstr>
      <vt:lpstr>Results and Findings</vt:lpstr>
      <vt:lpstr>Results and Findings</vt:lpstr>
      <vt:lpstr>Agenda</vt:lpstr>
      <vt:lpstr>Benefits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Yusop, Noor Azita A SPDC-UIO/G/SHMP</dc:creator>
  <cp:lastModifiedBy>Ihe, Chimdike E SPDC-UPO/G/PCG</cp:lastModifiedBy>
  <cp:revision>89</cp:revision>
  <dcterms:created xsi:type="dcterms:W3CDTF">2016-08-03T14:38:56Z</dcterms:created>
  <dcterms:modified xsi:type="dcterms:W3CDTF">2018-03-12T18:07:53Z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</Properties>
</file>