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58" r:id="rId2"/>
    <p:sldId id="345" r:id="rId3"/>
    <p:sldId id="387" r:id="rId4"/>
    <p:sldId id="389" r:id="rId5"/>
    <p:sldId id="390" r:id="rId6"/>
    <p:sldId id="388" r:id="rId7"/>
    <p:sldId id="391" r:id="rId8"/>
    <p:sldId id="392" r:id="rId9"/>
    <p:sldId id="393" r:id="rId10"/>
    <p:sldId id="394" r:id="rId11"/>
    <p:sldId id="395" r:id="rId12"/>
    <p:sldId id="396" r:id="rId13"/>
    <p:sldId id="382" r:id="rId14"/>
    <p:sldId id="354" r:id="rId15"/>
  </p:sldIdLst>
  <p:sldSz cx="9144000" cy="6858000" type="screen4x3"/>
  <p:notesSz cx="6797675" cy="9926638"/>
  <p:embeddedFontLst>
    <p:embeddedFont>
      <p:font typeface="Futura Medium" panose="00000400000000000000" pitchFamily="2" charset="0"/>
      <p:regular r:id="rId18"/>
      <p:bold r:id="rId19"/>
      <p:italic r:id="rId20"/>
      <p:boldItalic r:id="rId21"/>
    </p:embeddedFont>
    <p:embeddedFont>
      <p:font typeface="Futura Bold" panose="00000900000000000000" pitchFamily="2" charset="0"/>
      <p:regular r:id="rId22"/>
    </p:embeddedFont>
    <p:embeddedFont>
      <p:font typeface="Futura Light" panose="00000400000000000000" pitchFamily="2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E07"/>
    <a:srgbClr val="C0C0C0"/>
    <a:srgbClr val="D9D9D9"/>
    <a:srgbClr val="FFFFFF"/>
    <a:srgbClr val="CCE9DB"/>
    <a:srgbClr val="99CDB7"/>
    <a:srgbClr val="66B492"/>
    <a:srgbClr val="339B6E"/>
    <a:srgbClr val="DFD1DE"/>
    <a:srgbClr val="C0A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7" autoAdjust="0"/>
    <p:restoredTop sz="95994" autoAdjust="0"/>
  </p:normalViewPr>
  <p:slideViewPr>
    <p:cSldViewPr showGuides="1">
      <p:cViewPr varScale="1">
        <p:scale>
          <a:sx n="106" d="100"/>
          <a:sy n="106" d="100"/>
        </p:scale>
        <p:origin x="109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8" y="72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25/01/2018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25/01/2018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625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818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3365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7823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0194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968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gray">
          <a:xfrm>
            <a:off x="1" y="4313786"/>
            <a:ext cx="9144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1" name="Rectangle 20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2" name="Picture 21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8399" y="954000"/>
            <a:ext cx="6860775" cy="918000"/>
          </a:xfrm>
          <a:noFill/>
          <a:ln>
            <a:noFill/>
          </a:ln>
        </p:spPr>
        <p:txBody>
          <a:bodyPr lIns="0" tIns="0" rIns="0" anchor="ctr" anchorCtr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 defTabSz="1219170" rtl="0" eaLnBrk="1" latinLnBrk="0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8399" y="3317925"/>
            <a:ext cx="6860775" cy="748800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8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8400" y="4585016"/>
            <a:ext cx="5857896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8400" y="4838620"/>
            <a:ext cx="5857896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102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Pet Dev. Co. Nigeria</a:t>
            </a:r>
          </a:p>
        </p:txBody>
      </p:sp>
      <p:sp>
        <p:nvSpPr>
          <p:cNvPr id="10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B69AAB49-A761-4242-9FBF-99A0B7E0FA29}" type="datetime1">
              <a:rPr lang="en-US" smtClean="0"/>
              <a:t>1/25/2018</a:t>
            </a:fld>
            <a:endParaRPr lang="en-GB" dirty="0"/>
          </a:p>
        </p:txBody>
      </p:sp>
      <p:sp>
        <p:nvSpPr>
          <p:cNvPr id="1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15" name="TextBox 14" descr="CONFIDENTIAL_TAG_0xFFEE"/>
          <p:cNvSpPr txBox="1"/>
          <p:nvPr userDrawn="1"/>
        </p:nvSpPr>
        <p:spPr bwMode="auto">
          <a:xfrm>
            <a:off x="6156796" y="6480471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4000" y="6150323"/>
            <a:ext cx="8118641" cy="147993"/>
          </a:xfrm>
        </p:spPr>
        <p:txBody>
          <a:bodyPr wrap="square">
            <a:noAutofit/>
          </a:bodyPr>
          <a:lstStyle>
            <a:lvl1pPr>
              <a:defRPr sz="7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28663"/>
            <a:ext cx="8132199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4000" y="4267484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4000" y="3932521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 flipV="1">
            <a:off x="504000" y="4209292"/>
            <a:ext cx="3907003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4000" y="4524139"/>
            <a:ext cx="3907003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504000" y="6032737"/>
            <a:ext cx="3907003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4000" y="1905335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4000" y="1570372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 flipV="1">
            <a:off x="504000" y="1847143"/>
            <a:ext cx="3907003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4000" y="2161990"/>
            <a:ext cx="3907003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>
            <a:off x="504000" y="3670588"/>
            <a:ext cx="3907003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4715804" y="4267484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715804" y="3932521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 flipV="1">
            <a:off x="4715804" y="4209292"/>
            <a:ext cx="3923371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715804" y="4524139"/>
            <a:ext cx="3923371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>
            <a:off x="4715804" y="6032737"/>
            <a:ext cx="3923371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4715804" y="1905335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715804" y="1570372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 flipV="1">
            <a:off x="4715804" y="1847143"/>
            <a:ext cx="3923371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715804" y="2161990"/>
            <a:ext cx="3923371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4715804" y="3670588"/>
            <a:ext cx="3923371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8F38CEA0-BC99-462B-84C7-7504EFC8AE55}" type="datetime1">
              <a:rPr lang="en-US" smtClean="0"/>
              <a:t>1/25/2018</a:t>
            </a:fld>
            <a:endParaRPr lang="en-GB" dirty="0"/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9143999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1986" y="2638196"/>
            <a:ext cx="3665552" cy="136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MY" sz="1400" dirty="0"/>
            </a:lvl1pPr>
          </a:lstStyle>
          <a:p>
            <a:pPr lvl="0" defTabSz="121917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1985" y="1699351"/>
            <a:ext cx="7877189" cy="82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800" b="0" cap="none" dirty="0" smtClean="0">
                <a:latin typeface="+mj-lt"/>
              </a:defRPr>
            </a:lvl1pPr>
          </a:lstStyle>
          <a:p>
            <a:pPr lvl="0" defTabSz="357708">
              <a:lnSpc>
                <a:spcPct val="10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16463" y="2638697"/>
            <a:ext cx="3912320" cy="22076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defRPr lang="en-GB" sz="17000" kern="10000" spc="-100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 algn="r" defTabSz="1219170">
              <a:lnSpc>
                <a:spcPct val="100000"/>
              </a:lnSpc>
              <a:buClr>
                <a:srgbClr val="DD1D21"/>
              </a:buClr>
              <a:tabLst>
                <a:tab pos="1081088" algn="l"/>
              </a:tabLst>
            </a:pPr>
            <a:r>
              <a:rPr lang="en-GB" dirty="0"/>
              <a:t>0.0</a:t>
            </a: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F9D80F1D-2EC7-48EA-89FB-711C5B00BB1E}" type="datetime1">
              <a:rPr lang="en-US" smtClean="0"/>
              <a:t>1/25/2018</a:t>
            </a:fld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20" name="Rectangle 19" descr="&lt;Shell Yellow Bar&gt;" title="&lt;Shell Yellow Bar&gt;"/>
          <p:cNvSpPr/>
          <p:nvPr userDrawn="1"/>
        </p:nvSpPr>
        <p:spPr bwMode="gray">
          <a:xfrm>
            <a:off x="761986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Pet Dev. Co. Nigeria</a:t>
            </a:r>
          </a:p>
        </p:txBody>
      </p:sp>
      <p:sp>
        <p:nvSpPr>
          <p:cNvPr id="14" name="TextBox 13" descr="CONFIDENTIAL_TAG_0xFFEE"/>
          <p:cNvSpPr txBox="1"/>
          <p:nvPr userDrawn="1"/>
        </p:nvSpPr>
        <p:spPr bwMode="auto">
          <a:xfrm>
            <a:off x="6156796" y="6480471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 userDrawn="1"/>
        </p:nvSpPr>
        <p:spPr bwMode="gray">
          <a:xfrm>
            <a:off x="504824" y="3554413"/>
            <a:ext cx="6864351" cy="2797175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 descr="&lt;Shell Yellow Bar&gt;" title="&lt;Shell Yellow Bar&gt;"/>
          <p:cNvSpPr/>
          <p:nvPr userDrawn="1"/>
        </p:nvSpPr>
        <p:spPr bwMode="gray">
          <a:xfrm>
            <a:off x="750908" y="3829099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Picture Placeholder 2"/>
          <p:cNvSpPr>
            <a:spLocks noGrp="1"/>
          </p:cNvSpPr>
          <p:nvPr userDrawn="1">
            <p:ph type="pic" sz="quarter" idx="13"/>
          </p:nvPr>
        </p:nvSpPr>
        <p:spPr bwMode="auto">
          <a:xfrm>
            <a:off x="0" y="0"/>
            <a:ext cx="9150673" cy="4830116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  <a:gd name="connsiteX0" fmla="*/ 241373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41373 w 12194723"/>
              <a:gd name="connsiteY8" fmla="*/ 0 h 4854829"/>
              <a:gd name="connsiteX0" fmla="*/ 2382 w 11955732"/>
              <a:gd name="connsiteY0" fmla="*/ 0 h 4854829"/>
              <a:gd name="connsiteX1" fmla="*/ 11955391 w 11955732"/>
              <a:gd name="connsiteY1" fmla="*/ 0 h 4854829"/>
              <a:gd name="connsiteX2" fmla="*/ 11955391 w 11955732"/>
              <a:gd name="connsiteY2" fmla="*/ 4854636 h 4854829"/>
              <a:gd name="connsiteX3" fmla="*/ 7384257 w 11955732"/>
              <a:gd name="connsiteY3" fmla="*/ 4843680 h 4854829"/>
              <a:gd name="connsiteX4" fmla="*/ 7381442 w 11955732"/>
              <a:gd name="connsiteY4" fmla="*/ 3543300 h 4854829"/>
              <a:gd name="connsiteX5" fmla="*/ 523124 w 11955732"/>
              <a:gd name="connsiteY5" fmla="*/ 3547023 h 4854829"/>
              <a:gd name="connsiteX6" fmla="*/ 523704 w 11955732"/>
              <a:gd name="connsiteY6" fmla="*/ 4850671 h 4854829"/>
              <a:gd name="connsiteX7" fmla="*/ 0 w 11955732"/>
              <a:gd name="connsiteY7" fmla="*/ 4847509 h 4854829"/>
              <a:gd name="connsiteX8" fmla="*/ 2382 w 11955732"/>
              <a:gd name="connsiteY8" fmla="*/ 0 h 4854829"/>
              <a:gd name="connsiteX0" fmla="*/ 2382 w 11960184"/>
              <a:gd name="connsiteY0" fmla="*/ 0 h 4854829"/>
              <a:gd name="connsiteX1" fmla="*/ 11955391 w 11960184"/>
              <a:gd name="connsiteY1" fmla="*/ 0 h 4854829"/>
              <a:gd name="connsiteX2" fmla="*/ 11955391 w 11960184"/>
              <a:gd name="connsiteY2" fmla="*/ 4854636 h 4854829"/>
              <a:gd name="connsiteX3" fmla="*/ 7384257 w 11960184"/>
              <a:gd name="connsiteY3" fmla="*/ 4843680 h 4854829"/>
              <a:gd name="connsiteX4" fmla="*/ 7381442 w 11960184"/>
              <a:gd name="connsiteY4" fmla="*/ 3543300 h 4854829"/>
              <a:gd name="connsiteX5" fmla="*/ 523124 w 11960184"/>
              <a:gd name="connsiteY5" fmla="*/ 3547023 h 4854829"/>
              <a:gd name="connsiteX6" fmla="*/ 523704 w 11960184"/>
              <a:gd name="connsiteY6" fmla="*/ 4850671 h 4854829"/>
              <a:gd name="connsiteX7" fmla="*/ 0 w 11960184"/>
              <a:gd name="connsiteY7" fmla="*/ 4847509 h 4854829"/>
              <a:gd name="connsiteX8" fmla="*/ 2382 w 11960184"/>
              <a:gd name="connsiteY8" fmla="*/ 0 h 4854829"/>
              <a:gd name="connsiteX0" fmla="*/ 2382 w 11975151"/>
              <a:gd name="connsiteY0" fmla="*/ 0 h 5210613"/>
              <a:gd name="connsiteX1" fmla="*/ 9149846 w 11975151"/>
              <a:gd name="connsiteY1" fmla="*/ 0 h 5210613"/>
              <a:gd name="connsiteX2" fmla="*/ 11955391 w 11975151"/>
              <a:gd name="connsiteY2" fmla="*/ 4854636 h 5210613"/>
              <a:gd name="connsiteX3" fmla="*/ 7384257 w 11975151"/>
              <a:gd name="connsiteY3" fmla="*/ 4843680 h 5210613"/>
              <a:gd name="connsiteX4" fmla="*/ 7381442 w 11975151"/>
              <a:gd name="connsiteY4" fmla="*/ 3543300 h 5210613"/>
              <a:gd name="connsiteX5" fmla="*/ 523124 w 11975151"/>
              <a:gd name="connsiteY5" fmla="*/ 3547023 h 5210613"/>
              <a:gd name="connsiteX6" fmla="*/ 523704 w 11975151"/>
              <a:gd name="connsiteY6" fmla="*/ 4850671 h 5210613"/>
              <a:gd name="connsiteX7" fmla="*/ 0 w 11975151"/>
              <a:gd name="connsiteY7" fmla="*/ 4847509 h 5210613"/>
              <a:gd name="connsiteX8" fmla="*/ 2382 w 11975151"/>
              <a:gd name="connsiteY8" fmla="*/ 0 h 5210613"/>
              <a:gd name="connsiteX0" fmla="*/ 2382 w 11955393"/>
              <a:gd name="connsiteY0" fmla="*/ 0 h 4854636"/>
              <a:gd name="connsiteX1" fmla="*/ 9149846 w 11955393"/>
              <a:gd name="connsiteY1" fmla="*/ 0 h 4854636"/>
              <a:gd name="connsiteX2" fmla="*/ 11955391 w 11955393"/>
              <a:gd name="connsiteY2" fmla="*/ 4854636 h 4854636"/>
              <a:gd name="connsiteX3" fmla="*/ 7384257 w 11955393"/>
              <a:gd name="connsiteY3" fmla="*/ 4843680 h 4854636"/>
              <a:gd name="connsiteX4" fmla="*/ 7381442 w 11955393"/>
              <a:gd name="connsiteY4" fmla="*/ 3543300 h 4854636"/>
              <a:gd name="connsiteX5" fmla="*/ 523124 w 11955393"/>
              <a:gd name="connsiteY5" fmla="*/ 3547023 h 4854636"/>
              <a:gd name="connsiteX6" fmla="*/ 523704 w 11955393"/>
              <a:gd name="connsiteY6" fmla="*/ 4850671 h 4854636"/>
              <a:gd name="connsiteX7" fmla="*/ 0 w 11955393"/>
              <a:gd name="connsiteY7" fmla="*/ 4847509 h 4854636"/>
              <a:gd name="connsiteX8" fmla="*/ 2382 w 11955393"/>
              <a:gd name="connsiteY8" fmla="*/ 0 h 4854636"/>
              <a:gd name="connsiteX0" fmla="*/ 2382 w 9685771"/>
              <a:gd name="connsiteY0" fmla="*/ 360370 h 5307510"/>
              <a:gd name="connsiteX1" fmla="*/ 9149846 w 9685771"/>
              <a:gd name="connsiteY1" fmla="*/ 360370 h 5307510"/>
              <a:gd name="connsiteX2" fmla="*/ 8661472 w 9685771"/>
              <a:gd name="connsiteY2" fmla="*/ 5225371 h 5307510"/>
              <a:gd name="connsiteX3" fmla="*/ 7384257 w 9685771"/>
              <a:gd name="connsiteY3" fmla="*/ 5204050 h 5307510"/>
              <a:gd name="connsiteX4" fmla="*/ 7381442 w 9685771"/>
              <a:gd name="connsiteY4" fmla="*/ 3903670 h 5307510"/>
              <a:gd name="connsiteX5" fmla="*/ 523124 w 9685771"/>
              <a:gd name="connsiteY5" fmla="*/ 3907393 h 5307510"/>
              <a:gd name="connsiteX6" fmla="*/ 523704 w 9685771"/>
              <a:gd name="connsiteY6" fmla="*/ 5211041 h 5307510"/>
              <a:gd name="connsiteX7" fmla="*/ 0 w 9685771"/>
              <a:gd name="connsiteY7" fmla="*/ 5207879 h 5307510"/>
              <a:gd name="connsiteX8" fmla="*/ 2382 w 9685771"/>
              <a:gd name="connsiteY8" fmla="*/ 360370 h 5307510"/>
              <a:gd name="connsiteX0" fmla="*/ 2382 w 9151108"/>
              <a:gd name="connsiteY0" fmla="*/ 0 h 4947140"/>
              <a:gd name="connsiteX1" fmla="*/ 9149846 w 9151108"/>
              <a:gd name="connsiteY1" fmla="*/ 0 h 4947140"/>
              <a:gd name="connsiteX2" fmla="*/ 8661472 w 9151108"/>
              <a:gd name="connsiteY2" fmla="*/ 4865001 h 4947140"/>
              <a:gd name="connsiteX3" fmla="*/ 7384257 w 9151108"/>
              <a:gd name="connsiteY3" fmla="*/ 4843680 h 4947140"/>
              <a:gd name="connsiteX4" fmla="*/ 7381442 w 9151108"/>
              <a:gd name="connsiteY4" fmla="*/ 3543300 h 4947140"/>
              <a:gd name="connsiteX5" fmla="*/ 523124 w 9151108"/>
              <a:gd name="connsiteY5" fmla="*/ 3547023 h 4947140"/>
              <a:gd name="connsiteX6" fmla="*/ 523704 w 9151108"/>
              <a:gd name="connsiteY6" fmla="*/ 4850671 h 4947140"/>
              <a:gd name="connsiteX7" fmla="*/ 0 w 9151108"/>
              <a:gd name="connsiteY7" fmla="*/ 4847509 h 4947140"/>
              <a:gd name="connsiteX8" fmla="*/ 2382 w 9151108"/>
              <a:gd name="connsiteY8" fmla="*/ 0 h 4947140"/>
              <a:gd name="connsiteX0" fmla="*/ 2382 w 9828173"/>
              <a:gd name="connsiteY0" fmla="*/ 356531 h 5286738"/>
              <a:gd name="connsiteX1" fmla="*/ 9149846 w 9828173"/>
              <a:gd name="connsiteY1" fmla="*/ 356531 h 5286738"/>
              <a:gd name="connsiteX2" fmla="*/ 9149845 w 9828173"/>
              <a:gd name="connsiteY2" fmla="*/ 5169707 h 5286738"/>
              <a:gd name="connsiteX3" fmla="*/ 7384257 w 9828173"/>
              <a:gd name="connsiteY3" fmla="*/ 5200211 h 5286738"/>
              <a:gd name="connsiteX4" fmla="*/ 7381442 w 9828173"/>
              <a:gd name="connsiteY4" fmla="*/ 3899831 h 5286738"/>
              <a:gd name="connsiteX5" fmla="*/ 523124 w 9828173"/>
              <a:gd name="connsiteY5" fmla="*/ 3903554 h 5286738"/>
              <a:gd name="connsiteX6" fmla="*/ 523704 w 9828173"/>
              <a:gd name="connsiteY6" fmla="*/ 5207202 h 5286738"/>
              <a:gd name="connsiteX7" fmla="*/ 0 w 9828173"/>
              <a:gd name="connsiteY7" fmla="*/ 5204040 h 5286738"/>
              <a:gd name="connsiteX8" fmla="*/ 2382 w 9828173"/>
              <a:gd name="connsiteY8" fmla="*/ 356531 h 5286738"/>
              <a:gd name="connsiteX0" fmla="*/ 2382 w 9154046"/>
              <a:gd name="connsiteY0" fmla="*/ 0 h 4930207"/>
              <a:gd name="connsiteX1" fmla="*/ 9149846 w 9154046"/>
              <a:gd name="connsiteY1" fmla="*/ 0 h 4930207"/>
              <a:gd name="connsiteX2" fmla="*/ 9149845 w 9154046"/>
              <a:gd name="connsiteY2" fmla="*/ 4813176 h 4930207"/>
              <a:gd name="connsiteX3" fmla="*/ 7384257 w 9154046"/>
              <a:gd name="connsiteY3" fmla="*/ 4843680 h 4930207"/>
              <a:gd name="connsiteX4" fmla="*/ 7381442 w 9154046"/>
              <a:gd name="connsiteY4" fmla="*/ 3543300 h 4930207"/>
              <a:gd name="connsiteX5" fmla="*/ 523124 w 9154046"/>
              <a:gd name="connsiteY5" fmla="*/ 3547023 h 4930207"/>
              <a:gd name="connsiteX6" fmla="*/ 523704 w 9154046"/>
              <a:gd name="connsiteY6" fmla="*/ 4850671 h 4930207"/>
              <a:gd name="connsiteX7" fmla="*/ 0 w 9154046"/>
              <a:gd name="connsiteY7" fmla="*/ 4847509 h 4930207"/>
              <a:gd name="connsiteX8" fmla="*/ 2382 w 9154046"/>
              <a:gd name="connsiteY8" fmla="*/ 0 h 4930207"/>
              <a:gd name="connsiteX0" fmla="*/ 2382 w 9154046"/>
              <a:gd name="connsiteY0" fmla="*/ 0 h 4850673"/>
              <a:gd name="connsiteX1" fmla="*/ 9149846 w 9154046"/>
              <a:gd name="connsiteY1" fmla="*/ 0 h 4850673"/>
              <a:gd name="connsiteX2" fmla="*/ 9149845 w 9154046"/>
              <a:gd name="connsiteY2" fmla="*/ 4813176 h 4850673"/>
              <a:gd name="connsiteX3" fmla="*/ 7384257 w 9154046"/>
              <a:gd name="connsiteY3" fmla="*/ 4843680 h 4850673"/>
              <a:gd name="connsiteX4" fmla="*/ 7381442 w 9154046"/>
              <a:gd name="connsiteY4" fmla="*/ 3543300 h 4850673"/>
              <a:gd name="connsiteX5" fmla="*/ 523124 w 9154046"/>
              <a:gd name="connsiteY5" fmla="*/ 3547023 h 4850673"/>
              <a:gd name="connsiteX6" fmla="*/ 523704 w 9154046"/>
              <a:gd name="connsiteY6" fmla="*/ 4850671 h 4850673"/>
              <a:gd name="connsiteX7" fmla="*/ 0 w 9154046"/>
              <a:gd name="connsiteY7" fmla="*/ 4847509 h 4850673"/>
              <a:gd name="connsiteX8" fmla="*/ 2382 w 9154046"/>
              <a:gd name="connsiteY8" fmla="*/ 0 h 4850673"/>
              <a:gd name="connsiteX0" fmla="*/ 2382 w 9282313"/>
              <a:gd name="connsiteY0" fmla="*/ 0 h 5171093"/>
              <a:gd name="connsiteX1" fmla="*/ 9149846 w 9282313"/>
              <a:gd name="connsiteY1" fmla="*/ 0 h 5171093"/>
              <a:gd name="connsiteX2" fmla="*/ 9149845 w 9282313"/>
              <a:gd name="connsiteY2" fmla="*/ 4813176 h 5171093"/>
              <a:gd name="connsiteX3" fmla="*/ 7384257 w 9282313"/>
              <a:gd name="connsiteY3" fmla="*/ 4821343 h 5171093"/>
              <a:gd name="connsiteX4" fmla="*/ 7381442 w 9282313"/>
              <a:gd name="connsiteY4" fmla="*/ 3543300 h 5171093"/>
              <a:gd name="connsiteX5" fmla="*/ 523124 w 9282313"/>
              <a:gd name="connsiteY5" fmla="*/ 3547023 h 5171093"/>
              <a:gd name="connsiteX6" fmla="*/ 523704 w 9282313"/>
              <a:gd name="connsiteY6" fmla="*/ 4850671 h 5171093"/>
              <a:gd name="connsiteX7" fmla="*/ 0 w 9282313"/>
              <a:gd name="connsiteY7" fmla="*/ 4847509 h 5171093"/>
              <a:gd name="connsiteX8" fmla="*/ 2382 w 9282313"/>
              <a:gd name="connsiteY8" fmla="*/ 0 h 5171093"/>
              <a:gd name="connsiteX0" fmla="*/ 2382 w 9282313"/>
              <a:gd name="connsiteY0" fmla="*/ 0 h 5168611"/>
              <a:gd name="connsiteX1" fmla="*/ 9149846 w 9282313"/>
              <a:gd name="connsiteY1" fmla="*/ 0 h 5168611"/>
              <a:gd name="connsiteX2" fmla="*/ 9149845 w 9282313"/>
              <a:gd name="connsiteY2" fmla="*/ 4813176 h 5168611"/>
              <a:gd name="connsiteX3" fmla="*/ 7384257 w 9282313"/>
              <a:gd name="connsiteY3" fmla="*/ 4813896 h 5168611"/>
              <a:gd name="connsiteX4" fmla="*/ 7381442 w 9282313"/>
              <a:gd name="connsiteY4" fmla="*/ 3543300 h 5168611"/>
              <a:gd name="connsiteX5" fmla="*/ 523124 w 9282313"/>
              <a:gd name="connsiteY5" fmla="*/ 3547023 h 5168611"/>
              <a:gd name="connsiteX6" fmla="*/ 523704 w 9282313"/>
              <a:gd name="connsiteY6" fmla="*/ 4850671 h 5168611"/>
              <a:gd name="connsiteX7" fmla="*/ 0 w 9282313"/>
              <a:gd name="connsiteY7" fmla="*/ 4847509 h 5168611"/>
              <a:gd name="connsiteX8" fmla="*/ 2382 w 9282313"/>
              <a:gd name="connsiteY8" fmla="*/ 0 h 5168611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47542"/>
              <a:gd name="connsiteX1" fmla="*/ 9149846 w 9153055"/>
              <a:gd name="connsiteY1" fmla="*/ 0 h 4847542"/>
              <a:gd name="connsiteX2" fmla="*/ 9149845 w 9153055"/>
              <a:gd name="connsiteY2" fmla="*/ 4813176 h 4847542"/>
              <a:gd name="connsiteX3" fmla="*/ 7384257 w 9153055"/>
              <a:gd name="connsiteY3" fmla="*/ 4813896 h 4847542"/>
              <a:gd name="connsiteX4" fmla="*/ 7381442 w 9153055"/>
              <a:gd name="connsiteY4" fmla="*/ 3543300 h 4847542"/>
              <a:gd name="connsiteX5" fmla="*/ 523124 w 9153055"/>
              <a:gd name="connsiteY5" fmla="*/ 3547023 h 4847542"/>
              <a:gd name="connsiteX6" fmla="*/ 517484 w 9153055"/>
              <a:gd name="connsiteY6" fmla="*/ 4825851 h 4847542"/>
              <a:gd name="connsiteX7" fmla="*/ 0 w 9153055"/>
              <a:gd name="connsiteY7" fmla="*/ 4847509 h 4847542"/>
              <a:gd name="connsiteX8" fmla="*/ 2382 w 9153055"/>
              <a:gd name="connsiteY8" fmla="*/ 0 h 4847542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0 w 9150673"/>
              <a:gd name="connsiteY0" fmla="*/ 0 h 4825853"/>
              <a:gd name="connsiteX1" fmla="*/ 9147464 w 9150673"/>
              <a:gd name="connsiteY1" fmla="*/ 0 h 4825853"/>
              <a:gd name="connsiteX2" fmla="*/ 9147463 w 9150673"/>
              <a:gd name="connsiteY2" fmla="*/ 4813176 h 4825853"/>
              <a:gd name="connsiteX3" fmla="*/ 7381875 w 9150673"/>
              <a:gd name="connsiteY3" fmla="*/ 4813896 h 4825853"/>
              <a:gd name="connsiteX4" fmla="*/ 7379060 w 9150673"/>
              <a:gd name="connsiteY4" fmla="*/ 3543300 h 4825853"/>
              <a:gd name="connsiteX5" fmla="*/ 520742 w 9150673"/>
              <a:gd name="connsiteY5" fmla="*/ 3547023 h 4825853"/>
              <a:gd name="connsiteX6" fmla="*/ 515102 w 9150673"/>
              <a:gd name="connsiteY6" fmla="*/ 4825851 h 4825853"/>
              <a:gd name="connsiteX7" fmla="*/ 2770 w 9150673"/>
              <a:gd name="connsiteY7" fmla="*/ 4817115 h 4825853"/>
              <a:gd name="connsiteX8" fmla="*/ 0 w 9150673"/>
              <a:gd name="connsiteY8" fmla="*/ 0 h 4825853"/>
              <a:gd name="connsiteX0" fmla="*/ 0 w 9150673"/>
              <a:gd name="connsiteY0" fmla="*/ 0 h 4818145"/>
              <a:gd name="connsiteX1" fmla="*/ 9147464 w 9150673"/>
              <a:gd name="connsiteY1" fmla="*/ 0 h 4818145"/>
              <a:gd name="connsiteX2" fmla="*/ 9147463 w 9150673"/>
              <a:gd name="connsiteY2" fmla="*/ 4813176 h 4818145"/>
              <a:gd name="connsiteX3" fmla="*/ 7381875 w 9150673"/>
              <a:gd name="connsiteY3" fmla="*/ 4813896 h 4818145"/>
              <a:gd name="connsiteX4" fmla="*/ 7379060 w 9150673"/>
              <a:gd name="connsiteY4" fmla="*/ 3543300 h 4818145"/>
              <a:gd name="connsiteX5" fmla="*/ 520742 w 9150673"/>
              <a:gd name="connsiteY5" fmla="*/ 3547023 h 4818145"/>
              <a:gd name="connsiteX6" fmla="*/ 515102 w 9150673"/>
              <a:gd name="connsiteY6" fmla="*/ 4818143 h 4818145"/>
              <a:gd name="connsiteX7" fmla="*/ 2770 w 9150673"/>
              <a:gd name="connsiteY7" fmla="*/ 4817115 h 4818145"/>
              <a:gd name="connsiteX8" fmla="*/ 0 w 9150673"/>
              <a:gd name="connsiteY8" fmla="*/ 0 h 481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50673" h="4818145">
                <a:moveTo>
                  <a:pt x="0" y="0"/>
                </a:moveTo>
                <a:lnTo>
                  <a:pt x="9147464" y="0"/>
                </a:lnTo>
                <a:cubicBezTo>
                  <a:pt x="9154968" y="4079"/>
                  <a:pt x="9146880" y="4807581"/>
                  <a:pt x="9147463" y="4813176"/>
                </a:cubicBezTo>
                <a:cubicBezTo>
                  <a:pt x="9148046" y="4818771"/>
                  <a:pt x="7385663" y="4807873"/>
                  <a:pt x="7381875" y="4813896"/>
                </a:cubicBezTo>
                <a:cubicBezTo>
                  <a:pt x="7378087" y="4819919"/>
                  <a:pt x="7380515" y="3538511"/>
                  <a:pt x="7379060" y="3543300"/>
                </a:cubicBezTo>
                <a:cubicBezTo>
                  <a:pt x="7377605" y="3548089"/>
                  <a:pt x="2806848" y="3545782"/>
                  <a:pt x="520742" y="3547023"/>
                </a:cubicBezTo>
                <a:cubicBezTo>
                  <a:pt x="519025" y="3777370"/>
                  <a:pt x="515915" y="4819927"/>
                  <a:pt x="515102" y="4818143"/>
                </a:cubicBezTo>
                <a:cubicBezTo>
                  <a:pt x="514289" y="4816359"/>
                  <a:pt x="257002" y="4818169"/>
                  <a:pt x="2770" y="4817115"/>
                </a:cubicBezTo>
                <a:cubicBezTo>
                  <a:pt x="1847" y="3211410"/>
                  <a:pt x="923" y="1605705"/>
                  <a:pt x="0" y="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755650" y="4027623"/>
            <a:ext cx="6362700" cy="86400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pc="0" dirty="0">
                <a:cs typeface="Arial" pitchFamily="34" charset="0"/>
              </a:defRPr>
            </a:lvl1pPr>
          </a:lstStyle>
          <a:p>
            <a:pPr lvl="0" defTabSz="121917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755650" y="5096738"/>
            <a:ext cx="6362700" cy="77040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400" dirty="0"/>
            </a:lvl1pPr>
          </a:lstStyle>
          <a:p>
            <a:pPr lvl="0" defTabSz="357708">
              <a:lnSpc>
                <a:spcPct val="90000"/>
              </a:lnSpc>
              <a:spcBef>
                <a:spcPct val="0"/>
              </a:spcBef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98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Pet Dev. Co. Nigeria</a:t>
            </a:r>
          </a:p>
        </p:txBody>
      </p:sp>
      <p:sp>
        <p:nvSpPr>
          <p:cNvPr id="9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460B2167-A3A2-4912-8F2A-6AE23A8C33C7}" type="datetime1">
              <a:rPr lang="en-US" smtClean="0"/>
              <a:t>1/25/2018</a:t>
            </a:fld>
            <a:endParaRPr lang="en-GB" dirty="0"/>
          </a:p>
        </p:txBody>
      </p:sp>
      <p:sp>
        <p:nvSpPr>
          <p:cNvPr id="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6156796" y="6480471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13531327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4" pos="4484">
          <p15:clr>
            <a:srgbClr val="FBAE40"/>
          </p15:clr>
        </p15:guide>
        <p15:guide id="0" pos="47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4083E72A-2555-437F-8E67-4782CF0E05FB}" type="datetime1">
              <a:rPr lang="en-US" smtClean="0"/>
              <a:t>1/25/2018</a:t>
            </a:fld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9145787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4825" y="1492272"/>
            <a:ext cx="3922713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E9099391-C82A-421E-B3EE-6B303E3781A0}" type="datetime1">
              <a:rPr lang="en-US" smtClean="0"/>
              <a:t>1/25/2018</a:t>
            </a:fld>
            <a:endParaRPr lang="en-GB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35881840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9143999" cy="2544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4427538" y="2831545"/>
            <a:ext cx="4268070" cy="1633939"/>
            <a:chOff x="6450013" y="2557463"/>
            <a:chExt cx="5197475" cy="1917700"/>
          </a:xfrm>
        </p:grpSpPr>
        <p:sp>
          <p:nvSpPr>
            <p:cNvPr id="26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761986" y="1711396"/>
            <a:ext cx="7870248" cy="8135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GB" sz="2800" b="0" cap="none" baseline="0" dirty="0">
                <a:latin typeface="+mj-lt"/>
              </a:defRPr>
            </a:lvl1pPr>
          </a:lstStyle>
          <a:p>
            <a:pPr lvl="0" defTabSz="357708">
              <a:lnSpc>
                <a:spcPct val="10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EF6A103-E7AF-45D5-995B-F43948535D2F}" type="datetime1">
              <a:rPr lang="en-US" smtClean="0"/>
              <a:t>1/25/2018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24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Pet Dev. Co. Nigeria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761986" y="2638196"/>
            <a:ext cx="3358458" cy="136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MY" sz="1400" dirty="0"/>
            </a:lvl1pPr>
          </a:lstStyle>
          <a:p>
            <a:pPr lvl="0" defTabSz="1219170">
              <a:lnSpc>
                <a:spcPct val="100000"/>
              </a:lnSpc>
            </a:pPr>
            <a:r>
              <a:rPr lang="en-GB" dirty="0"/>
              <a:t>Click to subtitle</a:t>
            </a:r>
          </a:p>
        </p:txBody>
      </p:sp>
      <p:sp>
        <p:nvSpPr>
          <p:cNvPr id="30" name="Rectangle 29" descr="&lt;Shell Yellow Bar&gt;" title="&lt;Shell Yellow Bar&gt;"/>
          <p:cNvSpPr/>
          <p:nvPr userDrawn="1"/>
        </p:nvSpPr>
        <p:spPr bwMode="gray">
          <a:xfrm>
            <a:off x="761986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Box 16" descr="CONFIDENTIAL_TAG_0xFFEE"/>
          <p:cNvSpPr txBox="1"/>
          <p:nvPr userDrawn="1"/>
        </p:nvSpPr>
        <p:spPr bwMode="auto">
          <a:xfrm>
            <a:off x="6156796" y="6480471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6658549E-9BED-4DEB-94ED-03588D74B045}" type="datetime1">
              <a:rPr lang="en-US" smtClean="0"/>
              <a:t>1/25/2018</a:t>
            </a:fld>
            <a:endParaRPr lang="en-GB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11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Pet Dev. Co. Nigeria</a:t>
            </a:r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6156796" y="6480471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889" y="1280160"/>
            <a:ext cx="4300222" cy="430022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38"/>
            <a:ext cx="813435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defRPr lang="en-GB" dirty="0" smtClean="0"/>
            </a:lvl2pPr>
            <a:lvl3pPr marL="403200" indent="-201600">
              <a:defRPr lang="en-GB" dirty="0" smtClean="0"/>
            </a:lvl3pPr>
            <a:lvl4pPr marL="633600" indent="-230400">
              <a:defRPr lang="en-GB" dirty="0" smtClean="0"/>
            </a:lvl4pPr>
            <a:lvl5pPr marL="835200" indent="-201600">
              <a:defRPr lang="en-GB" dirty="0" smtClean="0"/>
            </a:lvl5pPr>
            <a:lvl6pPr marL="986400" indent="-151200"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9A7DA220-DBBF-49DD-B901-F57455E491DE}" type="datetime1">
              <a:rPr lang="en-US" smtClean="0"/>
              <a:t>1/25/2018</a:t>
            </a:fld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38"/>
            <a:ext cx="813435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defRPr lang="en-GB" dirty="0" smtClean="0"/>
            </a:lvl2pPr>
            <a:lvl3pPr marL="403200" indent="-201600">
              <a:defRPr lang="en-GB" dirty="0" smtClean="0"/>
            </a:lvl3pPr>
            <a:lvl4pPr marL="633600" indent="-230400">
              <a:defRPr lang="en-GB" dirty="0" smtClean="0"/>
            </a:lvl4pPr>
            <a:lvl5pPr marL="835200" indent="-201600">
              <a:defRPr lang="en-GB" dirty="0" smtClean="0"/>
            </a:lvl5pPr>
            <a:lvl6pPr marL="986400" indent="-151200"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9999C651-A85C-4612-B9DC-893FFC181444}" type="datetime1">
              <a:rPr lang="en-US" smtClean="0"/>
              <a:t>1/25/2018</a:t>
            </a:fld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57502782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gray">
          <a:xfrm>
            <a:off x="1" y="4313786"/>
            <a:ext cx="9144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8400" y="955449"/>
            <a:ext cx="6861600" cy="91800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GB" spc="0" dirty="0">
                <a:cs typeface="Arial" pitchFamily="34" charset="0"/>
              </a:defRPr>
            </a:lvl1pPr>
          </a:lstStyle>
          <a:p>
            <a:pPr lvl="0" defTabSz="1219170">
              <a:lnSpc>
                <a:spcPct val="11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8400" y="3044536"/>
            <a:ext cx="3292364" cy="1023464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8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8400" y="4586400"/>
            <a:ext cx="3305949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8400" y="4838400"/>
            <a:ext cx="3305949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5320145" y="2795155"/>
            <a:ext cx="3319030" cy="2904946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4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Pet Dev. Co. Nigeria</a:t>
            </a:r>
          </a:p>
        </p:txBody>
      </p:sp>
      <p:sp>
        <p:nvSpPr>
          <p:cNvPr id="10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EAFCF2A2-D4EE-46A4-84F4-FEE735BB30C5}" type="datetime1">
              <a:rPr lang="en-US" smtClean="0"/>
              <a:t>1/25/2018</a:t>
            </a:fld>
            <a:endParaRPr lang="en-GB" dirty="0"/>
          </a:p>
        </p:txBody>
      </p:sp>
      <p:sp>
        <p:nvSpPr>
          <p:cNvPr id="10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16" name="TextBox 15" descr="CONFIDENTIAL_TAG_0xFFEE"/>
          <p:cNvSpPr txBox="1"/>
          <p:nvPr userDrawn="1"/>
        </p:nvSpPr>
        <p:spPr bwMode="auto">
          <a:xfrm>
            <a:off x="6156796" y="6480471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49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716464" y="1557338"/>
            <a:ext cx="3922712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defRPr lang="en-GB" dirty="0" smtClean="0"/>
            </a:lvl2pPr>
            <a:lvl3pPr marL="403200" indent="-201600">
              <a:defRPr lang="en-GB" dirty="0" smtClean="0"/>
            </a:lvl3pPr>
            <a:lvl4pPr marL="633600" indent="-230400">
              <a:defRPr lang="en-GB" dirty="0" smtClean="0"/>
            </a:lvl4pPr>
            <a:lvl5pPr marL="835200" indent="-201600">
              <a:defRPr lang="en-GB" dirty="0" smtClean="0"/>
            </a:lvl5pPr>
            <a:lvl6pPr marL="986400" indent="-151200"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4825" y="1557338"/>
            <a:ext cx="3922713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defRPr lang="en-GB" dirty="0" smtClean="0"/>
            </a:lvl2pPr>
            <a:lvl3pPr marL="403200" indent="-201600">
              <a:defRPr lang="en-GB" dirty="0" smtClean="0"/>
            </a:lvl3pPr>
            <a:lvl4pPr marL="633600" indent="-230400">
              <a:defRPr lang="en-GB" dirty="0" smtClean="0"/>
            </a:lvl4pPr>
            <a:lvl5pPr marL="835200" indent="-201600">
              <a:defRPr lang="en-GB" dirty="0" smtClean="0"/>
            </a:lvl5pPr>
            <a:lvl6pPr marL="986400" indent="-151200"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14884FF0-73C7-4B55-8AAC-3AFEBB37CC00}" type="datetime1">
              <a:rPr lang="en-US" smtClean="0"/>
              <a:t>1/25/2018</a:t>
            </a:fld>
            <a:endParaRPr lang="en-GB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lide Number Placeholder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7CD6A471-7FAE-4D68-8837-3C08623586E7}" type="datetime1">
              <a:rPr lang="en-US" smtClean="0"/>
              <a:t>1/25/2018</a:t>
            </a:fld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 userDrawn="1"/>
        </p:nvSpPr>
        <p:spPr bwMode="gray">
          <a:xfrm>
            <a:off x="504824" y="3554413"/>
            <a:ext cx="6864351" cy="2797175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 descr="&lt;Shell Yellow Bar&gt;" title="&lt;Shell Yellow Bar&gt;"/>
          <p:cNvSpPr/>
          <p:nvPr userDrawn="1"/>
        </p:nvSpPr>
        <p:spPr bwMode="gray">
          <a:xfrm>
            <a:off x="1832301" y="3829099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4" name="Picture 33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0915" y="3688499"/>
            <a:ext cx="1465237" cy="1465237"/>
          </a:xfrm>
          <a:prstGeom prst="rect">
            <a:avLst/>
          </a:prstGeom>
        </p:spPr>
      </p:pic>
      <p:sp>
        <p:nvSpPr>
          <p:cNvPr id="35" name="Picture Placeholder 2"/>
          <p:cNvSpPr>
            <a:spLocks noGrp="1"/>
          </p:cNvSpPr>
          <p:nvPr userDrawn="1">
            <p:ph type="pic" sz="quarter" idx="13"/>
          </p:nvPr>
        </p:nvSpPr>
        <p:spPr bwMode="auto">
          <a:xfrm>
            <a:off x="0" y="0"/>
            <a:ext cx="9150673" cy="4830116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  <a:gd name="connsiteX0" fmla="*/ 241373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41373 w 12194723"/>
              <a:gd name="connsiteY8" fmla="*/ 0 h 4854829"/>
              <a:gd name="connsiteX0" fmla="*/ 2382 w 11955732"/>
              <a:gd name="connsiteY0" fmla="*/ 0 h 4854829"/>
              <a:gd name="connsiteX1" fmla="*/ 11955391 w 11955732"/>
              <a:gd name="connsiteY1" fmla="*/ 0 h 4854829"/>
              <a:gd name="connsiteX2" fmla="*/ 11955391 w 11955732"/>
              <a:gd name="connsiteY2" fmla="*/ 4854636 h 4854829"/>
              <a:gd name="connsiteX3" fmla="*/ 7384257 w 11955732"/>
              <a:gd name="connsiteY3" fmla="*/ 4843680 h 4854829"/>
              <a:gd name="connsiteX4" fmla="*/ 7381442 w 11955732"/>
              <a:gd name="connsiteY4" fmla="*/ 3543300 h 4854829"/>
              <a:gd name="connsiteX5" fmla="*/ 523124 w 11955732"/>
              <a:gd name="connsiteY5" fmla="*/ 3547023 h 4854829"/>
              <a:gd name="connsiteX6" fmla="*/ 523704 w 11955732"/>
              <a:gd name="connsiteY6" fmla="*/ 4850671 h 4854829"/>
              <a:gd name="connsiteX7" fmla="*/ 0 w 11955732"/>
              <a:gd name="connsiteY7" fmla="*/ 4847509 h 4854829"/>
              <a:gd name="connsiteX8" fmla="*/ 2382 w 11955732"/>
              <a:gd name="connsiteY8" fmla="*/ 0 h 4854829"/>
              <a:gd name="connsiteX0" fmla="*/ 2382 w 11960184"/>
              <a:gd name="connsiteY0" fmla="*/ 0 h 4854829"/>
              <a:gd name="connsiteX1" fmla="*/ 11955391 w 11960184"/>
              <a:gd name="connsiteY1" fmla="*/ 0 h 4854829"/>
              <a:gd name="connsiteX2" fmla="*/ 11955391 w 11960184"/>
              <a:gd name="connsiteY2" fmla="*/ 4854636 h 4854829"/>
              <a:gd name="connsiteX3" fmla="*/ 7384257 w 11960184"/>
              <a:gd name="connsiteY3" fmla="*/ 4843680 h 4854829"/>
              <a:gd name="connsiteX4" fmla="*/ 7381442 w 11960184"/>
              <a:gd name="connsiteY4" fmla="*/ 3543300 h 4854829"/>
              <a:gd name="connsiteX5" fmla="*/ 523124 w 11960184"/>
              <a:gd name="connsiteY5" fmla="*/ 3547023 h 4854829"/>
              <a:gd name="connsiteX6" fmla="*/ 523704 w 11960184"/>
              <a:gd name="connsiteY6" fmla="*/ 4850671 h 4854829"/>
              <a:gd name="connsiteX7" fmla="*/ 0 w 11960184"/>
              <a:gd name="connsiteY7" fmla="*/ 4847509 h 4854829"/>
              <a:gd name="connsiteX8" fmla="*/ 2382 w 11960184"/>
              <a:gd name="connsiteY8" fmla="*/ 0 h 4854829"/>
              <a:gd name="connsiteX0" fmla="*/ 2382 w 11975151"/>
              <a:gd name="connsiteY0" fmla="*/ 0 h 5210613"/>
              <a:gd name="connsiteX1" fmla="*/ 9149846 w 11975151"/>
              <a:gd name="connsiteY1" fmla="*/ 0 h 5210613"/>
              <a:gd name="connsiteX2" fmla="*/ 11955391 w 11975151"/>
              <a:gd name="connsiteY2" fmla="*/ 4854636 h 5210613"/>
              <a:gd name="connsiteX3" fmla="*/ 7384257 w 11975151"/>
              <a:gd name="connsiteY3" fmla="*/ 4843680 h 5210613"/>
              <a:gd name="connsiteX4" fmla="*/ 7381442 w 11975151"/>
              <a:gd name="connsiteY4" fmla="*/ 3543300 h 5210613"/>
              <a:gd name="connsiteX5" fmla="*/ 523124 w 11975151"/>
              <a:gd name="connsiteY5" fmla="*/ 3547023 h 5210613"/>
              <a:gd name="connsiteX6" fmla="*/ 523704 w 11975151"/>
              <a:gd name="connsiteY6" fmla="*/ 4850671 h 5210613"/>
              <a:gd name="connsiteX7" fmla="*/ 0 w 11975151"/>
              <a:gd name="connsiteY7" fmla="*/ 4847509 h 5210613"/>
              <a:gd name="connsiteX8" fmla="*/ 2382 w 11975151"/>
              <a:gd name="connsiteY8" fmla="*/ 0 h 5210613"/>
              <a:gd name="connsiteX0" fmla="*/ 2382 w 11955393"/>
              <a:gd name="connsiteY0" fmla="*/ 0 h 4854636"/>
              <a:gd name="connsiteX1" fmla="*/ 9149846 w 11955393"/>
              <a:gd name="connsiteY1" fmla="*/ 0 h 4854636"/>
              <a:gd name="connsiteX2" fmla="*/ 11955391 w 11955393"/>
              <a:gd name="connsiteY2" fmla="*/ 4854636 h 4854636"/>
              <a:gd name="connsiteX3" fmla="*/ 7384257 w 11955393"/>
              <a:gd name="connsiteY3" fmla="*/ 4843680 h 4854636"/>
              <a:gd name="connsiteX4" fmla="*/ 7381442 w 11955393"/>
              <a:gd name="connsiteY4" fmla="*/ 3543300 h 4854636"/>
              <a:gd name="connsiteX5" fmla="*/ 523124 w 11955393"/>
              <a:gd name="connsiteY5" fmla="*/ 3547023 h 4854636"/>
              <a:gd name="connsiteX6" fmla="*/ 523704 w 11955393"/>
              <a:gd name="connsiteY6" fmla="*/ 4850671 h 4854636"/>
              <a:gd name="connsiteX7" fmla="*/ 0 w 11955393"/>
              <a:gd name="connsiteY7" fmla="*/ 4847509 h 4854636"/>
              <a:gd name="connsiteX8" fmla="*/ 2382 w 11955393"/>
              <a:gd name="connsiteY8" fmla="*/ 0 h 4854636"/>
              <a:gd name="connsiteX0" fmla="*/ 2382 w 9685771"/>
              <a:gd name="connsiteY0" fmla="*/ 360370 h 5307510"/>
              <a:gd name="connsiteX1" fmla="*/ 9149846 w 9685771"/>
              <a:gd name="connsiteY1" fmla="*/ 360370 h 5307510"/>
              <a:gd name="connsiteX2" fmla="*/ 8661472 w 9685771"/>
              <a:gd name="connsiteY2" fmla="*/ 5225371 h 5307510"/>
              <a:gd name="connsiteX3" fmla="*/ 7384257 w 9685771"/>
              <a:gd name="connsiteY3" fmla="*/ 5204050 h 5307510"/>
              <a:gd name="connsiteX4" fmla="*/ 7381442 w 9685771"/>
              <a:gd name="connsiteY4" fmla="*/ 3903670 h 5307510"/>
              <a:gd name="connsiteX5" fmla="*/ 523124 w 9685771"/>
              <a:gd name="connsiteY5" fmla="*/ 3907393 h 5307510"/>
              <a:gd name="connsiteX6" fmla="*/ 523704 w 9685771"/>
              <a:gd name="connsiteY6" fmla="*/ 5211041 h 5307510"/>
              <a:gd name="connsiteX7" fmla="*/ 0 w 9685771"/>
              <a:gd name="connsiteY7" fmla="*/ 5207879 h 5307510"/>
              <a:gd name="connsiteX8" fmla="*/ 2382 w 9685771"/>
              <a:gd name="connsiteY8" fmla="*/ 360370 h 5307510"/>
              <a:gd name="connsiteX0" fmla="*/ 2382 w 9151108"/>
              <a:gd name="connsiteY0" fmla="*/ 0 h 4947140"/>
              <a:gd name="connsiteX1" fmla="*/ 9149846 w 9151108"/>
              <a:gd name="connsiteY1" fmla="*/ 0 h 4947140"/>
              <a:gd name="connsiteX2" fmla="*/ 8661472 w 9151108"/>
              <a:gd name="connsiteY2" fmla="*/ 4865001 h 4947140"/>
              <a:gd name="connsiteX3" fmla="*/ 7384257 w 9151108"/>
              <a:gd name="connsiteY3" fmla="*/ 4843680 h 4947140"/>
              <a:gd name="connsiteX4" fmla="*/ 7381442 w 9151108"/>
              <a:gd name="connsiteY4" fmla="*/ 3543300 h 4947140"/>
              <a:gd name="connsiteX5" fmla="*/ 523124 w 9151108"/>
              <a:gd name="connsiteY5" fmla="*/ 3547023 h 4947140"/>
              <a:gd name="connsiteX6" fmla="*/ 523704 w 9151108"/>
              <a:gd name="connsiteY6" fmla="*/ 4850671 h 4947140"/>
              <a:gd name="connsiteX7" fmla="*/ 0 w 9151108"/>
              <a:gd name="connsiteY7" fmla="*/ 4847509 h 4947140"/>
              <a:gd name="connsiteX8" fmla="*/ 2382 w 9151108"/>
              <a:gd name="connsiteY8" fmla="*/ 0 h 4947140"/>
              <a:gd name="connsiteX0" fmla="*/ 2382 w 9828173"/>
              <a:gd name="connsiteY0" fmla="*/ 356531 h 5286738"/>
              <a:gd name="connsiteX1" fmla="*/ 9149846 w 9828173"/>
              <a:gd name="connsiteY1" fmla="*/ 356531 h 5286738"/>
              <a:gd name="connsiteX2" fmla="*/ 9149845 w 9828173"/>
              <a:gd name="connsiteY2" fmla="*/ 5169707 h 5286738"/>
              <a:gd name="connsiteX3" fmla="*/ 7384257 w 9828173"/>
              <a:gd name="connsiteY3" fmla="*/ 5200211 h 5286738"/>
              <a:gd name="connsiteX4" fmla="*/ 7381442 w 9828173"/>
              <a:gd name="connsiteY4" fmla="*/ 3899831 h 5286738"/>
              <a:gd name="connsiteX5" fmla="*/ 523124 w 9828173"/>
              <a:gd name="connsiteY5" fmla="*/ 3903554 h 5286738"/>
              <a:gd name="connsiteX6" fmla="*/ 523704 w 9828173"/>
              <a:gd name="connsiteY6" fmla="*/ 5207202 h 5286738"/>
              <a:gd name="connsiteX7" fmla="*/ 0 w 9828173"/>
              <a:gd name="connsiteY7" fmla="*/ 5204040 h 5286738"/>
              <a:gd name="connsiteX8" fmla="*/ 2382 w 9828173"/>
              <a:gd name="connsiteY8" fmla="*/ 356531 h 5286738"/>
              <a:gd name="connsiteX0" fmla="*/ 2382 w 9154046"/>
              <a:gd name="connsiteY0" fmla="*/ 0 h 4930207"/>
              <a:gd name="connsiteX1" fmla="*/ 9149846 w 9154046"/>
              <a:gd name="connsiteY1" fmla="*/ 0 h 4930207"/>
              <a:gd name="connsiteX2" fmla="*/ 9149845 w 9154046"/>
              <a:gd name="connsiteY2" fmla="*/ 4813176 h 4930207"/>
              <a:gd name="connsiteX3" fmla="*/ 7384257 w 9154046"/>
              <a:gd name="connsiteY3" fmla="*/ 4843680 h 4930207"/>
              <a:gd name="connsiteX4" fmla="*/ 7381442 w 9154046"/>
              <a:gd name="connsiteY4" fmla="*/ 3543300 h 4930207"/>
              <a:gd name="connsiteX5" fmla="*/ 523124 w 9154046"/>
              <a:gd name="connsiteY5" fmla="*/ 3547023 h 4930207"/>
              <a:gd name="connsiteX6" fmla="*/ 523704 w 9154046"/>
              <a:gd name="connsiteY6" fmla="*/ 4850671 h 4930207"/>
              <a:gd name="connsiteX7" fmla="*/ 0 w 9154046"/>
              <a:gd name="connsiteY7" fmla="*/ 4847509 h 4930207"/>
              <a:gd name="connsiteX8" fmla="*/ 2382 w 9154046"/>
              <a:gd name="connsiteY8" fmla="*/ 0 h 4930207"/>
              <a:gd name="connsiteX0" fmla="*/ 2382 w 9154046"/>
              <a:gd name="connsiteY0" fmla="*/ 0 h 4850673"/>
              <a:gd name="connsiteX1" fmla="*/ 9149846 w 9154046"/>
              <a:gd name="connsiteY1" fmla="*/ 0 h 4850673"/>
              <a:gd name="connsiteX2" fmla="*/ 9149845 w 9154046"/>
              <a:gd name="connsiteY2" fmla="*/ 4813176 h 4850673"/>
              <a:gd name="connsiteX3" fmla="*/ 7384257 w 9154046"/>
              <a:gd name="connsiteY3" fmla="*/ 4843680 h 4850673"/>
              <a:gd name="connsiteX4" fmla="*/ 7381442 w 9154046"/>
              <a:gd name="connsiteY4" fmla="*/ 3543300 h 4850673"/>
              <a:gd name="connsiteX5" fmla="*/ 523124 w 9154046"/>
              <a:gd name="connsiteY5" fmla="*/ 3547023 h 4850673"/>
              <a:gd name="connsiteX6" fmla="*/ 523704 w 9154046"/>
              <a:gd name="connsiteY6" fmla="*/ 4850671 h 4850673"/>
              <a:gd name="connsiteX7" fmla="*/ 0 w 9154046"/>
              <a:gd name="connsiteY7" fmla="*/ 4847509 h 4850673"/>
              <a:gd name="connsiteX8" fmla="*/ 2382 w 9154046"/>
              <a:gd name="connsiteY8" fmla="*/ 0 h 4850673"/>
              <a:gd name="connsiteX0" fmla="*/ 2382 w 9282313"/>
              <a:gd name="connsiteY0" fmla="*/ 0 h 5171093"/>
              <a:gd name="connsiteX1" fmla="*/ 9149846 w 9282313"/>
              <a:gd name="connsiteY1" fmla="*/ 0 h 5171093"/>
              <a:gd name="connsiteX2" fmla="*/ 9149845 w 9282313"/>
              <a:gd name="connsiteY2" fmla="*/ 4813176 h 5171093"/>
              <a:gd name="connsiteX3" fmla="*/ 7384257 w 9282313"/>
              <a:gd name="connsiteY3" fmla="*/ 4821343 h 5171093"/>
              <a:gd name="connsiteX4" fmla="*/ 7381442 w 9282313"/>
              <a:gd name="connsiteY4" fmla="*/ 3543300 h 5171093"/>
              <a:gd name="connsiteX5" fmla="*/ 523124 w 9282313"/>
              <a:gd name="connsiteY5" fmla="*/ 3547023 h 5171093"/>
              <a:gd name="connsiteX6" fmla="*/ 523704 w 9282313"/>
              <a:gd name="connsiteY6" fmla="*/ 4850671 h 5171093"/>
              <a:gd name="connsiteX7" fmla="*/ 0 w 9282313"/>
              <a:gd name="connsiteY7" fmla="*/ 4847509 h 5171093"/>
              <a:gd name="connsiteX8" fmla="*/ 2382 w 9282313"/>
              <a:gd name="connsiteY8" fmla="*/ 0 h 5171093"/>
              <a:gd name="connsiteX0" fmla="*/ 2382 w 9282313"/>
              <a:gd name="connsiteY0" fmla="*/ 0 h 5168611"/>
              <a:gd name="connsiteX1" fmla="*/ 9149846 w 9282313"/>
              <a:gd name="connsiteY1" fmla="*/ 0 h 5168611"/>
              <a:gd name="connsiteX2" fmla="*/ 9149845 w 9282313"/>
              <a:gd name="connsiteY2" fmla="*/ 4813176 h 5168611"/>
              <a:gd name="connsiteX3" fmla="*/ 7384257 w 9282313"/>
              <a:gd name="connsiteY3" fmla="*/ 4813896 h 5168611"/>
              <a:gd name="connsiteX4" fmla="*/ 7381442 w 9282313"/>
              <a:gd name="connsiteY4" fmla="*/ 3543300 h 5168611"/>
              <a:gd name="connsiteX5" fmla="*/ 523124 w 9282313"/>
              <a:gd name="connsiteY5" fmla="*/ 3547023 h 5168611"/>
              <a:gd name="connsiteX6" fmla="*/ 523704 w 9282313"/>
              <a:gd name="connsiteY6" fmla="*/ 4850671 h 5168611"/>
              <a:gd name="connsiteX7" fmla="*/ 0 w 9282313"/>
              <a:gd name="connsiteY7" fmla="*/ 4847509 h 5168611"/>
              <a:gd name="connsiteX8" fmla="*/ 2382 w 9282313"/>
              <a:gd name="connsiteY8" fmla="*/ 0 h 5168611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47542"/>
              <a:gd name="connsiteX1" fmla="*/ 9149846 w 9153055"/>
              <a:gd name="connsiteY1" fmla="*/ 0 h 4847542"/>
              <a:gd name="connsiteX2" fmla="*/ 9149845 w 9153055"/>
              <a:gd name="connsiteY2" fmla="*/ 4813176 h 4847542"/>
              <a:gd name="connsiteX3" fmla="*/ 7384257 w 9153055"/>
              <a:gd name="connsiteY3" fmla="*/ 4813896 h 4847542"/>
              <a:gd name="connsiteX4" fmla="*/ 7381442 w 9153055"/>
              <a:gd name="connsiteY4" fmla="*/ 3543300 h 4847542"/>
              <a:gd name="connsiteX5" fmla="*/ 523124 w 9153055"/>
              <a:gd name="connsiteY5" fmla="*/ 3547023 h 4847542"/>
              <a:gd name="connsiteX6" fmla="*/ 517484 w 9153055"/>
              <a:gd name="connsiteY6" fmla="*/ 4825851 h 4847542"/>
              <a:gd name="connsiteX7" fmla="*/ 0 w 9153055"/>
              <a:gd name="connsiteY7" fmla="*/ 4847509 h 4847542"/>
              <a:gd name="connsiteX8" fmla="*/ 2382 w 9153055"/>
              <a:gd name="connsiteY8" fmla="*/ 0 h 4847542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0 w 9150673"/>
              <a:gd name="connsiteY0" fmla="*/ 0 h 4825853"/>
              <a:gd name="connsiteX1" fmla="*/ 9147464 w 9150673"/>
              <a:gd name="connsiteY1" fmla="*/ 0 h 4825853"/>
              <a:gd name="connsiteX2" fmla="*/ 9147463 w 9150673"/>
              <a:gd name="connsiteY2" fmla="*/ 4813176 h 4825853"/>
              <a:gd name="connsiteX3" fmla="*/ 7381875 w 9150673"/>
              <a:gd name="connsiteY3" fmla="*/ 4813896 h 4825853"/>
              <a:gd name="connsiteX4" fmla="*/ 7379060 w 9150673"/>
              <a:gd name="connsiteY4" fmla="*/ 3543300 h 4825853"/>
              <a:gd name="connsiteX5" fmla="*/ 520742 w 9150673"/>
              <a:gd name="connsiteY5" fmla="*/ 3547023 h 4825853"/>
              <a:gd name="connsiteX6" fmla="*/ 515102 w 9150673"/>
              <a:gd name="connsiteY6" fmla="*/ 4825851 h 4825853"/>
              <a:gd name="connsiteX7" fmla="*/ 2770 w 9150673"/>
              <a:gd name="connsiteY7" fmla="*/ 4817115 h 4825853"/>
              <a:gd name="connsiteX8" fmla="*/ 0 w 9150673"/>
              <a:gd name="connsiteY8" fmla="*/ 0 h 4825853"/>
              <a:gd name="connsiteX0" fmla="*/ 0 w 9150673"/>
              <a:gd name="connsiteY0" fmla="*/ 0 h 4818145"/>
              <a:gd name="connsiteX1" fmla="*/ 9147464 w 9150673"/>
              <a:gd name="connsiteY1" fmla="*/ 0 h 4818145"/>
              <a:gd name="connsiteX2" fmla="*/ 9147463 w 9150673"/>
              <a:gd name="connsiteY2" fmla="*/ 4813176 h 4818145"/>
              <a:gd name="connsiteX3" fmla="*/ 7381875 w 9150673"/>
              <a:gd name="connsiteY3" fmla="*/ 4813896 h 4818145"/>
              <a:gd name="connsiteX4" fmla="*/ 7379060 w 9150673"/>
              <a:gd name="connsiteY4" fmla="*/ 3543300 h 4818145"/>
              <a:gd name="connsiteX5" fmla="*/ 520742 w 9150673"/>
              <a:gd name="connsiteY5" fmla="*/ 3547023 h 4818145"/>
              <a:gd name="connsiteX6" fmla="*/ 515102 w 9150673"/>
              <a:gd name="connsiteY6" fmla="*/ 4818143 h 4818145"/>
              <a:gd name="connsiteX7" fmla="*/ 2770 w 9150673"/>
              <a:gd name="connsiteY7" fmla="*/ 4817115 h 4818145"/>
              <a:gd name="connsiteX8" fmla="*/ 0 w 9150673"/>
              <a:gd name="connsiteY8" fmla="*/ 0 h 481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50673" h="4818145">
                <a:moveTo>
                  <a:pt x="0" y="0"/>
                </a:moveTo>
                <a:lnTo>
                  <a:pt x="9147464" y="0"/>
                </a:lnTo>
                <a:cubicBezTo>
                  <a:pt x="9154968" y="4079"/>
                  <a:pt x="9146880" y="4807581"/>
                  <a:pt x="9147463" y="4813176"/>
                </a:cubicBezTo>
                <a:cubicBezTo>
                  <a:pt x="9148046" y="4818771"/>
                  <a:pt x="7385663" y="4807873"/>
                  <a:pt x="7381875" y="4813896"/>
                </a:cubicBezTo>
                <a:cubicBezTo>
                  <a:pt x="7378087" y="4819919"/>
                  <a:pt x="7380515" y="3538511"/>
                  <a:pt x="7379060" y="3543300"/>
                </a:cubicBezTo>
                <a:cubicBezTo>
                  <a:pt x="7377605" y="3548089"/>
                  <a:pt x="2806848" y="3545782"/>
                  <a:pt x="520742" y="3547023"/>
                </a:cubicBezTo>
                <a:cubicBezTo>
                  <a:pt x="519025" y="3777370"/>
                  <a:pt x="515915" y="4819927"/>
                  <a:pt x="515102" y="4818143"/>
                </a:cubicBezTo>
                <a:cubicBezTo>
                  <a:pt x="514289" y="4816359"/>
                  <a:pt x="257002" y="4818169"/>
                  <a:pt x="2770" y="4817115"/>
                </a:cubicBezTo>
                <a:cubicBezTo>
                  <a:pt x="1847" y="3211410"/>
                  <a:pt x="923" y="1605705"/>
                  <a:pt x="0" y="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837043" y="4027623"/>
            <a:ext cx="5281307" cy="835200"/>
          </a:xfrm>
          <a:noFill/>
        </p:spPr>
        <p:txBody>
          <a:bodyPr lIns="0" tIns="0" rIns="0" anchor="ctr" anchorCtr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837043" y="5096740"/>
            <a:ext cx="5281307" cy="365979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837043" y="5636735"/>
            <a:ext cx="5281307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837043" y="5892934"/>
            <a:ext cx="5281307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98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Pet Dev. Co. Nigeria</a:t>
            </a:r>
          </a:p>
        </p:txBody>
      </p:sp>
      <p:sp>
        <p:nvSpPr>
          <p:cNvPr id="9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10785E2B-B6FF-4EF0-A66B-2DA055A37A31}" type="datetime1">
              <a:rPr lang="en-US" smtClean="0"/>
              <a:t>1/25/2018</a:t>
            </a:fld>
            <a:endParaRPr lang="en-GB" dirty="0"/>
          </a:p>
        </p:txBody>
      </p:sp>
      <p:sp>
        <p:nvSpPr>
          <p:cNvPr id="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16" name="TextBox 15" descr="CONFIDENTIAL_TAG_0xFFEE"/>
          <p:cNvSpPr txBox="1"/>
          <p:nvPr userDrawn="1"/>
        </p:nvSpPr>
        <p:spPr bwMode="auto">
          <a:xfrm>
            <a:off x="6156796" y="6480471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568" userDrawn="1">
          <p15:clr>
            <a:srgbClr val="FBAE40"/>
          </p15:clr>
        </p15:guide>
        <p15:guide id="4" pos="4484" userDrawn="1">
          <p15:clr>
            <a:srgbClr val="FBAE40"/>
          </p15:clr>
        </p15:guide>
        <p15:guide id="5" orient="horz" pos="2260" userDrawn="1">
          <p15:clr>
            <a:srgbClr val="FBAE40"/>
          </p15:clr>
        </p15:guide>
        <p15:guide id="6" orient="horz" pos="299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00915" y="3554413"/>
            <a:ext cx="6968260" cy="2797175"/>
            <a:chOff x="400915" y="3554413"/>
            <a:chExt cx="6968260" cy="2797175"/>
          </a:xfrm>
        </p:grpSpPr>
        <p:sp>
          <p:nvSpPr>
            <p:cNvPr id="102" name="Rectangle 101"/>
            <p:cNvSpPr/>
            <p:nvPr userDrawn="1"/>
          </p:nvSpPr>
          <p:spPr bwMode="gray">
            <a:xfrm>
              <a:off x="504824" y="3554413"/>
              <a:ext cx="6864351" cy="2797175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Rectangle 102" descr="&lt;Shell Yellow Bar&gt;" title="&lt;Shell Yellow Bar&gt;"/>
            <p:cNvSpPr/>
            <p:nvPr userDrawn="1"/>
          </p:nvSpPr>
          <p:spPr bwMode="gray">
            <a:xfrm>
              <a:off x="1832301" y="3829099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400915" y="3688499"/>
              <a:ext cx="1465237" cy="1465237"/>
            </a:xfrm>
            <a:prstGeom prst="rect">
              <a:avLst/>
            </a:prstGeom>
          </p:spPr>
        </p:pic>
      </p:grpSp>
      <p:sp>
        <p:nvSpPr>
          <p:cNvPr id="98" name="Picture Placeholder 2"/>
          <p:cNvSpPr>
            <a:spLocks noGrp="1"/>
          </p:cNvSpPr>
          <p:nvPr userDrawn="1">
            <p:ph type="pic" sz="quarter" idx="14"/>
          </p:nvPr>
        </p:nvSpPr>
        <p:spPr bwMode="auto">
          <a:xfrm>
            <a:off x="0" y="0"/>
            <a:ext cx="9162565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9398360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9419626"/>
              <a:gd name="connsiteY0" fmla="*/ 0 h 6857999"/>
              <a:gd name="connsiteX1" fmla="*/ 9398360 w 9419626"/>
              <a:gd name="connsiteY1" fmla="*/ 0 h 6857999"/>
              <a:gd name="connsiteX2" fmla="*/ 9419626 w 9419626"/>
              <a:gd name="connsiteY2" fmla="*/ 6857999 h 6857999"/>
              <a:gd name="connsiteX3" fmla="*/ 0 w 9419626"/>
              <a:gd name="connsiteY3" fmla="*/ 6857999 h 6857999"/>
              <a:gd name="connsiteX4" fmla="*/ 0 w 9419626"/>
              <a:gd name="connsiteY4" fmla="*/ 0 h 6857999"/>
              <a:gd name="connsiteX5" fmla="*/ 753155 w 9419626"/>
              <a:gd name="connsiteY5" fmla="*/ 3560901 h 6857999"/>
              <a:gd name="connsiteX6" fmla="*/ 763913 w 9419626"/>
              <a:gd name="connsiteY6" fmla="*/ 6359075 h 6857999"/>
              <a:gd name="connsiteX7" fmla="*/ 7622163 w 9419626"/>
              <a:gd name="connsiteY7" fmla="*/ 6355342 h 6857999"/>
              <a:gd name="connsiteX8" fmla="*/ 7622603 w 9419626"/>
              <a:gd name="connsiteY8" fmla="*/ 3560901 h 6857999"/>
              <a:gd name="connsiteX9" fmla="*/ 753155 w 9419626"/>
              <a:gd name="connsiteY9" fmla="*/ 3560901 h 6857999"/>
              <a:gd name="connsiteX0" fmla="*/ 0 w 9419626"/>
              <a:gd name="connsiteY0" fmla="*/ 0 h 6857999"/>
              <a:gd name="connsiteX1" fmla="*/ 9398360 w 9419626"/>
              <a:gd name="connsiteY1" fmla="*/ 0 h 6857999"/>
              <a:gd name="connsiteX2" fmla="*/ 9419626 w 9419626"/>
              <a:gd name="connsiteY2" fmla="*/ 6857999 h 6857999"/>
              <a:gd name="connsiteX3" fmla="*/ 233916 w 9419626"/>
              <a:gd name="connsiteY3" fmla="*/ 6857999 h 6857999"/>
              <a:gd name="connsiteX4" fmla="*/ 0 w 9419626"/>
              <a:gd name="connsiteY4" fmla="*/ 0 h 6857999"/>
              <a:gd name="connsiteX5" fmla="*/ 753155 w 9419626"/>
              <a:gd name="connsiteY5" fmla="*/ 3560901 h 6857999"/>
              <a:gd name="connsiteX6" fmla="*/ 763913 w 9419626"/>
              <a:gd name="connsiteY6" fmla="*/ 6359075 h 6857999"/>
              <a:gd name="connsiteX7" fmla="*/ 7622163 w 9419626"/>
              <a:gd name="connsiteY7" fmla="*/ 6355342 h 6857999"/>
              <a:gd name="connsiteX8" fmla="*/ 7622603 w 9419626"/>
              <a:gd name="connsiteY8" fmla="*/ 3560901 h 6857999"/>
              <a:gd name="connsiteX9" fmla="*/ 753155 w 9419626"/>
              <a:gd name="connsiteY9" fmla="*/ 3560901 h 6857999"/>
              <a:gd name="connsiteX0" fmla="*/ 10633 w 9185710"/>
              <a:gd name="connsiteY0" fmla="*/ 0 h 6857999"/>
              <a:gd name="connsiteX1" fmla="*/ 9164444 w 9185710"/>
              <a:gd name="connsiteY1" fmla="*/ 0 h 6857999"/>
              <a:gd name="connsiteX2" fmla="*/ 9185710 w 9185710"/>
              <a:gd name="connsiteY2" fmla="*/ 6857999 h 6857999"/>
              <a:gd name="connsiteX3" fmla="*/ 0 w 9185710"/>
              <a:gd name="connsiteY3" fmla="*/ 6857999 h 6857999"/>
              <a:gd name="connsiteX4" fmla="*/ 10633 w 9185710"/>
              <a:gd name="connsiteY4" fmla="*/ 0 h 6857999"/>
              <a:gd name="connsiteX5" fmla="*/ 519239 w 9185710"/>
              <a:gd name="connsiteY5" fmla="*/ 3560901 h 6857999"/>
              <a:gd name="connsiteX6" fmla="*/ 529997 w 9185710"/>
              <a:gd name="connsiteY6" fmla="*/ 6359075 h 6857999"/>
              <a:gd name="connsiteX7" fmla="*/ 7388247 w 9185710"/>
              <a:gd name="connsiteY7" fmla="*/ 6355342 h 6857999"/>
              <a:gd name="connsiteX8" fmla="*/ 7388687 w 9185710"/>
              <a:gd name="connsiteY8" fmla="*/ 3560901 h 6857999"/>
              <a:gd name="connsiteX9" fmla="*/ 519239 w 9185710"/>
              <a:gd name="connsiteY9" fmla="*/ 3560901 h 6857999"/>
              <a:gd name="connsiteX0" fmla="*/ 1023 w 9186733"/>
              <a:gd name="connsiteY0" fmla="*/ 0 h 6857999"/>
              <a:gd name="connsiteX1" fmla="*/ 9165467 w 9186733"/>
              <a:gd name="connsiteY1" fmla="*/ 0 h 6857999"/>
              <a:gd name="connsiteX2" fmla="*/ 9186733 w 9186733"/>
              <a:gd name="connsiteY2" fmla="*/ 6857999 h 6857999"/>
              <a:gd name="connsiteX3" fmla="*/ 1023 w 9186733"/>
              <a:gd name="connsiteY3" fmla="*/ 6857999 h 6857999"/>
              <a:gd name="connsiteX4" fmla="*/ 1023 w 9186733"/>
              <a:gd name="connsiteY4" fmla="*/ 0 h 6857999"/>
              <a:gd name="connsiteX5" fmla="*/ 520262 w 9186733"/>
              <a:gd name="connsiteY5" fmla="*/ 3560901 h 6857999"/>
              <a:gd name="connsiteX6" fmla="*/ 531020 w 9186733"/>
              <a:gd name="connsiteY6" fmla="*/ 6359075 h 6857999"/>
              <a:gd name="connsiteX7" fmla="*/ 7389270 w 9186733"/>
              <a:gd name="connsiteY7" fmla="*/ 6355342 h 6857999"/>
              <a:gd name="connsiteX8" fmla="*/ 7389710 w 9186733"/>
              <a:gd name="connsiteY8" fmla="*/ 3560901 h 6857999"/>
              <a:gd name="connsiteX9" fmla="*/ 520262 w 9186733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389270 w 9187015"/>
              <a:gd name="connsiteY7" fmla="*/ 6355342 h 6857999"/>
              <a:gd name="connsiteX8" fmla="*/ 7389710 w 9187015"/>
              <a:gd name="connsiteY8" fmla="*/ 3560901 h 6857999"/>
              <a:gd name="connsiteX9" fmla="*/ 520262 w 9187015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389270 w 9187015"/>
              <a:gd name="connsiteY7" fmla="*/ 6355342 h 6857999"/>
              <a:gd name="connsiteX8" fmla="*/ 7405739 w 9187015"/>
              <a:gd name="connsiteY8" fmla="*/ 3560901 h 6857999"/>
              <a:gd name="connsiteX9" fmla="*/ 520262 w 9187015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405299 w 9187015"/>
              <a:gd name="connsiteY7" fmla="*/ 6355342 h 6857999"/>
              <a:gd name="connsiteX8" fmla="*/ 7405739 w 9187015"/>
              <a:gd name="connsiteY8" fmla="*/ 3560901 h 6857999"/>
              <a:gd name="connsiteX9" fmla="*/ 520262 w 9187015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87015" h="6857999">
                <a:moveTo>
                  <a:pt x="1023" y="0"/>
                </a:moveTo>
                <a:lnTo>
                  <a:pt x="9184703" y="0"/>
                </a:lnTo>
                <a:cubicBezTo>
                  <a:pt x="9191792" y="2286000"/>
                  <a:pt x="9179644" y="4571999"/>
                  <a:pt x="9186733" y="6857999"/>
                </a:cubicBezTo>
                <a:lnTo>
                  <a:pt x="1023" y="6857999"/>
                </a:lnTo>
                <a:cubicBezTo>
                  <a:pt x="4567" y="4571999"/>
                  <a:pt x="-2521" y="2286000"/>
                  <a:pt x="1023" y="0"/>
                </a:cubicBezTo>
                <a:close/>
                <a:moveTo>
                  <a:pt x="520262" y="3560901"/>
                </a:moveTo>
                <a:lnTo>
                  <a:pt x="531020" y="6359075"/>
                </a:lnTo>
                <a:lnTo>
                  <a:pt x="7405299" y="6355342"/>
                </a:lnTo>
                <a:cubicBezTo>
                  <a:pt x="7401713" y="5510947"/>
                  <a:pt x="7409325" y="4405296"/>
                  <a:pt x="7405739" y="3560901"/>
                </a:cubicBezTo>
                <a:lnTo>
                  <a:pt x="520262" y="3560901"/>
                </a:ln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837043" y="4028400"/>
            <a:ext cx="5281307" cy="835200"/>
          </a:xfrm>
          <a:noFill/>
        </p:spPr>
        <p:txBody>
          <a:bodyPr lIns="0" tIns="0" rIns="0" anchor="ctr" anchorCtr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837043" y="5096740"/>
            <a:ext cx="5281307" cy="365979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837043" y="5636735"/>
            <a:ext cx="5281307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837043" y="5892934"/>
            <a:ext cx="5281307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99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Pet Dev. Co. Nigeria</a:t>
            </a:r>
          </a:p>
        </p:txBody>
      </p:sp>
      <p:sp>
        <p:nvSpPr>
          <p:cNvPr id="10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B4162EFE-8A4F-492F-A341-6B0F7450252A}" type="datetime1">
              <a:rPr lang="en-US" smtClean="0"/>
              <a:t>1/25/2018</a:t>
            </a:fld>
            <a:endParaRPr lang="en-GB" dirty="0"/>
          </a:p>
        </p:txBody>
      </p:sp>
      <p:sp>
        <p:nvSpPr>
          <p:cNvPr id="1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16" name="TextBox 15" descr="CONFIDENTIAL_TAG_0xFFEE"/>
          <p:cNvSpPr txBox="1"/>
          <p:nvPr userDrawn="1"/>
        </p:nvSpPr>
        <p:spPr bwMode="auto">
          <a:xfrm>
            <a:off x="6156796" y="6480471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656339532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3" orient="horz" pos="4001" userDrawn="1">
          <p15:clr>
            <a:srgbClr val="FBAE40"/>
          </p15:clr>
        </p15:guide>
        <p15:guide id="4" pos="464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545" y="728663"/>
            <a:ext cx="813463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38"/>
            <a:ext cx="813435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defRPr lang="en-GB" dirty="0" smtClean="0"/>
            </a:lvl2pPr>
            <a:lvl3pPr marL="403200" indent="-201600">
              <a:defRPr lang="en-GB" dirty="0" smtClean="0"/>
            </a:lvl3pPr>
            <a:lvl4pPr marL="633600" indent="-230400">
              <a:defRPr lang="en-GB" dirty="0" smtClean="0"/>
            </a:lvl4pPr>
            <a:lvl5pPr marL="835200" indent="-201600">
              <a:defRPr lang="en-GB" dirty="0" smtClean="0"/>
            </a:lvl5pPr>
            <a:lvl6pPr marL="986400" indent="-151200"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460D6E68-A1DC-4288-B580-99AA8ECE7BBF}" type="datetime1">
              <a:rPr lang="en-US" smtClean="0"/>
              <a:t>1/25/2018</a:t>
            </a:fld>
            <a:endParaRPr lang="en-GB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9146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9108537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9160493"/>
              <a:gd name="connsiteY0" fmla="*/ 0 h 6857999"/>
              <a:gd name="connsiteX1" fmla="*/ 9108537 w 9160493"/>
              <a:gd name="connsiteY1" fmla="*/ 0 h 6857999"/>
              <a:gd name="connsiteX2" fmla="*/ 9160493 w 9160493"/>
              <a:gd name="connsiteY2" fmla="*/ 6857999 h 6857999"/>
              <a:gd name="connsiteX3" fmla="*/ 0 w 9160493"/>
              <a:gd name="connsiteY3" fmla="*/ 6857999 h 6857999"/>
              <a:gd name="connsiteX4" fmla="*/ 0 w 9160493"/>
              <a:gd name="connsiteY4" fmla="*/ 0 h 6857999"/>
              <a:gd name="connsiteX5" fmla="*/ 508891 w 9160493"/>
              <a:gd name="connsiteY5" fmla="*/ 511425 h 6857999"/>
              <a:gd name="connsiteX6" fmla="*/ 511097 w 9160493"/>
              <a:gd name="connsiteY6" fmla="*/ 583270 h 6857999"/>
              <a:gd name="connsiteX7" fmla="*/ 1774181 w 9160493"/>
              <a:gd name="connsiteY7" fmla="*/ 585272 h 6857999"/>
              <a:gd name="connsiteX8" fmla="*/ 1769076 w 9160493"/>
              <a:gd name="connsiteY8" fmla="*/ 508490 h 6857999"/>
              <a:gd name="connsiteX9" fmla="*/ 508891 w 9160493"/>
              <a:gd name="connsiteY9" fmla="*/ 511425 h 6857999"/>
              <a:gd name="connsiteX0" fmla="*/ 0 w 9160493"/>
              <a:gd name="connsiteY0" fmla="*/ 0 h 6857999"/>
              <a:gd name="connsiteX1" fmla="*/ 9151400 w 9160493"/>
              <a:gd name="connsiteY1" fmla="*/ 0 h 6857999"/>
              <a:gd name="connsiteX2" fmla="*/ 9160493 w 9160493"/>
              <a:gd name="connsiteY2" fmla="*/ 6857999 h 6857999"/>
              <a:gd name="connsiteX3" fmla="*/ 0 w 9160493"/>
              <a:gd name="connsiteY3" fmla="*/ 6857999 h 6857999"/>
              <a:gd name="connsiteX4" fmla="*/ 0 w 9160493"/>
              <a:gd name="connsiteY4" fmla="*/ 0 h 6857999"/>
              <a:gd name="connsiteX5" fmla="*/ 508891 w 9160493"/>
              <a:gd name="connsiteY5" fmla="*/ 511425 h 6857999"/>
              <a:gd name="connsiteX6" fmla="*/ 511097 w 9160493"/>
              <a:gd name="connsiteY6" fmla="*/ 583270 h 6857999"/>
              <a:gd name="connsiteX7" fmla="*/ 1774181 w 9160493"/>
              <a:gd name="connsiteY7" fmla="*/ 585272 h 6857999"/>
              <a:gd name="connsiteX8" fmla="*/ 1769076 w 9160493"/>
              <a:gd name="connsiteY8" fmla="*/ 508490 h 6857999"/>
              <a:gd name="connsiteX9" fmla="*/ 508891 w 9160493"/>
              <a:gd name="connsiteY9" fmla="*/ 511425 h 6857999"/>
              <a:gd name="connsiteX0" fmla="*/ 0 w 9154778"/>
              <a:gd name="connsiteY0" fmla="*/ 0 h 6857999"/>
              <a:gd name="connsiteX1" fmla="*/ 9151400 w 9154778"/>
              <a:gd name="connsiteY1" fmla="*/ 0 h 6857999"/>
              <a:gd name="connsiteX2" fmla="*/ 9154778 w 9154778"/>
              <a:gd name="connsiteY2" fmla="*/ 6857999 h 6857999"/>
              <a:gd name="connsiteX3" fmla="*/ 0 w 9154778"/>
              <a:gd name="connsiteY3" fmla="*/ 6857999 h 6857999"/>
              <a:gd name="connsiteX4" fmla="*/ 0 w 9154778"/>
              <a:gd name="connsiteY4" fmla="*/ 0 h 6857999"/>
              <a:gd name="connsiteX5" fmla="*/ 508891 w 9154778"/>
              <a:gd name="connsiteY5" fmla="*/ 511425 h 6857999"/>
              <a:gd name="connsiteX6" fmla="*/ 511097 w 9154778"/>
              <a:gd name="connsiteY6" fmla="*/ 583270 h 6857999"/>
              <a:gd name="connsiteX7" fmla="*/ 1774181 w 9154778"/>
              <a:gd name="connsiteY7" fmla="*/ 585272 h 6857999"/>
              <a:gd name="connsiteX8" fmla="*/ 1769076 w 9154778"/>
              <a:gd name="connsiteY8" fmla="*/ 508490 h 6857999"/>
              <a:gd name="connsiteX9" fmla="*/ 508891 w 9154778"/>
              <a:gd name="connsiteY9" fmla="*/ 511425 h 6857999"/>
              <a:gd name="connsiteX0" fmla="*/ 0 w 9154778"/>
              <a:gd name="connsiteY0" fmla="*/ 0 h 6857999"/>
              <a:gd name="connsiteX1" fmla="*/ 9151400 w 9154778"/>
              <a:gd name="connsiteY1" fmla="*/ 0 h 6857999"/>
              <a:gd name="connsiteX2" fmla="*/ 9154778 w 9154778"/>
              <a:gd name="connsiteY2" fmla="*/ 6857999 h 6857999"/>
              <a:gd name="connsiteX3" fmla="*/ 0 w 9154778"/>
              <a:gd name="connsiteY3" fmla="*/ 6857999 h 6857999"/>
              <a:gd name="connsiteX4" fmla="*/ 0 w 9154778"/>
              <a:gd name="connsiteY4" fmla="*/ 0 h 6857999"/>
              <a:gd name="connsiteX5" fmla="*/ 508891 w 9154778"/>
              <a:gd name="connsiteY5" fmla="*/ 511425 h 6857999"/>
              <a:gd name="connsiteX6" fmla="*/ 511097 w 9154778"/>
              <a:gd name="connsiteY6" fmla="*/ 583270 h 6857999"/>
              <a:gd name="connsiteX7" fmla="*/ 1774181 w 9154778"/>
              <a:gd name="connsiteY7" fmla="*/ 585272 h 6857999"/>
              <a:gd name="connsiteX8" fmla="*/ 1769076 w 9154778"/>
              <a:gd name="connsiteY8" fmla="*/ 508490 h 6857999"/>
              <a:gd name="connsiteX9" fmla="*/ 508891 w 9154778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54778" h="6857999">
                <a:moveTo>
                  <a:pt x="0" y="0"/>
                </a:moveTo>
                <a:lnTo>
                  <a:pt x="9151400" y="0"/>
                </a:lnTo>
                <a:lnTo>
                  <a:pt x="9154778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68022" y="508891"/>
                  <a:pt x="1769076" y="508490"/>
                </a:cubicBezTo>
                <a:cubicBezTo>
                  <a:pt x="1770130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545" y="728663"/>
            <a:ext cx="813463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38"/>
            <a:ext cx="3922712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defRPr lang="en-GB" dirty="0" smtClean="0"/>
            </a:lvl2pPr>
            <a:lvl3pPr marL="403200" indent="-201600">
              <a:defRPr lang="en-GB" dirty="0" smtClean="0"/>
            </a:lvl3pPr>
            <a:lvl4pPr marL="633600" indent="-230400">
              <a:defRPr lang="en-GB" dirty="0" smtClean="0"/>
            </a:lvl4pPr>
            <a:lvl5pPr marL="835200" indent="-201600">
              <a:defRPr lang="en-GB" dirty="0" smtClean="0"/>
            </a:lvl5pPr>
            <a:lvl6pPr marL="986400" indent="-151200"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592838B-296A-45AD-9BAB-1EA48EA067F6}" type="datetime1">
              <a:rPr lang="en-US" smtClean="0"/>
              <a:t>1/25/2018</a:t>
            </a:fld>
            <a:endParaRPr lang="en-GB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76799103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38"/>
            <a:ext cx="8134350" cy="4694237"/>
          </a:xfrm>
        </p:spPr>
        <p:txBody>
          <a:bodyPr/>
          <a:lstStyle>
            <a:lvl1pPr marL="0" indent="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400"/>
            </a:lvl1pPr>
            <a:lvl2pPr marL="176400" indent="-1764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400"/>
            </a:lvl2pPr>
            <a:lvl3pPr marL="302400" indent="-1512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478800" indent="-1764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30000" indent="-1512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5pPr>
            <a:lvl6pPr marL="763200" indent="-133200" defTabSz="268288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4772EF06-CEAE-44EC-9843-71D04C4451DB}" type="datetime1">
              <a:rPr lang="en-US" smtClean="0"/>
              <a:t>1/25/2018</a:t>
            </a:fld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28663"/>
            <a:ext cx="8132199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716463" y="1557339"/>
            <a:ext cx="3922712" cy="46942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defRPr lang="en-GB" dirty="0" smtClean="0"/>
            </a:lvl2pPr>
            <a:lvl3pPr marL="403200" indent="-201600">
              <a:defRPr lang="en-GB" dirty="0" smtClean="0"/>
            </a:lvl3pPr>
            <a:lvl4pPr marL="633600" indent="-230400">
              <a:defRPr lang="en-GB" dirty="0" smtClean="0"/>
            </a:lvl4pPr>
            <a:lvl5pPr marL="835200" indent="-201600">
              <a:defRPr lang="en-GB" dirty="0" smtClean="0"/>
            </a:lvl5pPr>
            <a:lvl6pPr marL="986400" indent="-151200"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4825" y="1557338"/>
            <a:ext cx="3922713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defRPr lang="en-GB" dirty="0" smtClean="0"/>
            </a:lvl2pPr>
            <a:lvl3pPr marL="403200" indent="-201600">
              <a:defRPr lang="en-GB" dirty="0" smtClean="0"/>
            </a:lvl3pPr>
            <a:lvl4pPr marL="633600" indent="-230400">
              <a:defRPr lang="en-GB" dirty="0" smtClean="0"/>
            </a:lvl4pPr>
            <a:lvl5pPr marL="835200" indent="-201600">
              <a:defRPr lang="en-GB" dirty="0" smtClean="0"/>
            </a:lvl5pPr>
            <a:lvl6pPr marL="986400" indent="-151200"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6B0D4F71-EEB0-4F03-8388-27DCF039E32B}" type="datetime1">
              <a:rPr lang="en-US" smtClean="0"/>
              <a:t>1/25/2018</a:t>
            </a:fld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716463" y="1557338"/>
            <a:ext cx="3922712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400" dirty="0" smtClean="0"/>
            </a:lvl1pPr>
            <a:lvl2pPr marL="176400" indent="-176400">
              <a:defRPr lang="en-US" sz="1400" dirty="0" smtClean="0"/>
            </a:lvl2pPr>
            <a:lvl3pPr marL="367200" indent="-151200">
              <a:defRPr lang="en-US" sz="1400" dirty="0" smtClean="0"/>
            </a:lvl3pPr>
            <a:lvl4pPr marL="586800" indent="-176400">
              <a:defRPr lang="en-US" sz="1400" dirty="0" smtClean="0"/>
            </a:lvl4pPr>
            <a:lvl5pPr marL="738000" indent="-151200">
              <a:defRPr lang="en-US" sz="1200" dirty="0" smtClean="0"/>
            </a:lvl5pPr>
            <a:lvl6pPr marL="878400" indent="-140400">
              <a:defRPr lang="en-US" sz="1100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4825" y="1557338"/>
            <a:ext cx="3922714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400" dirty="0" smtClean="0"/>
            </a:lvl1pPr>
            <a:lvl2pPr marL="176400" indent="-176400">
              <a:defRPr lang="en-GB" sz="1400" dirty="0" smtClean="0"/>
            </a:lvl2pPr>
            <a:lvl3pPr marL="367200" indent="-151200">
              <a:defRPr lang="en-GB" sz="1400" dirty="0" smtClean="0"/>
            </a:lvl3pPr>
            <a:lvl4pPr marL="586800" indent="-176400">
              <a:defRPr lang="en-GB" sz="1400" dirty="0" smtClean="0"/>
            </a:lvl4pPr>
            <a:lvl5pPr marL="738000" indent="-151200">
              <a:defRPr lang="en-GB" sz="1200" dirty="0" smtClean="0"/>
            </a:lvl5pPr>
            <a:lvl6pPr marL="878400" indent="-140400">
              <a:defRPr lang="en-GB" sz="1100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644CC1A8-B2C9-435C-8791-C8C6AA145A67}" type="datetime1">
              <a:rPr lang="en-US" smtClean="0"/>
              <a:t>1/25/2018</a:t>
            </a:fld>
            <a:endParaRPr lang="en-GB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1556950"/>
            <a:ext cx="8134350" cy="46944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28663"/>
            <a:ext cx="8134351" cy="7556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8" name="Rectangle 67" descr="&lt;Shell Yellow Bar&gt;" title="&lt;Shell Yellow Bar&gt;"/>
          <p:cNvSpPr/>
          <p:nvPr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9" name="Text Box 11" descr="&lt;COMPANY_NAME&gt;" title="&lt;COMPANY_NAME&gt;"/>
          <p:cNvSpPr txBox="1">
            <a:spLocks noChangeArrowheads="1"/>
          </p:cNvSpPr>
          <p:nvPr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Pet Dev. Co. Nigeria</a:t>
            </a:r>
          </a:p>
        </p:txBody>
      </p:sp>
      <p:sp>
        <p:nvSpPr>
          <p:cNvPr id="7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84721B4-B67C-4D86-903C-DB821AC680C3}" type="datetime1">
              <a:rPr lang="en-US" smtClean="0"/>
              <a:t>1/25/2018</a:t>
            </a:fld>
            <a:endParaRPr lang="en-GB" dirty="0"/>
          </a:p>
        </p:txBody>
      </p:sp>
      <p:sp>
        <p:nvSpPr>
          <p:cNvPr id="7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9" name="TextBox 8" descr="CONFIDENTIAL_TAG_0xFFEE"/>
          <p:cNvSpPr txBox="1"/>
          <p:nvPr/>
        </p:nvSpPr>
        <p:spPr bwMode="auto">
          <a:xfrm>
            <a:off x="6156796" y="6480471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7" r:id="rId4"/>
    <p:sldLayoutId id="2147483693" r:id="rId5"/>
    <p:sldLayoutId id="2147483699" r:id="rId6"/>
    <p:sldLayoutId id="2147483691" r:id="rId7"/>
    <p:sldLayoutId id="2147483667" r:id="rId8"/>
    <p:sldLayoutId id="2147483692" r:id="rId9"/>
    <p:sldLayoutId id="2147483694" r:id="rId10"/>
    <p:sldLayoutId id="2147483680" r:id="rId11"/>
    <p:sldLayoutId id="2147483698" r:id="rId12"/>
    <p:sldLayoutId id="2147483678" r:id="rId13"/>
    <p:sldLayoutId id="2147483700" r:id="rId14"/>
    <p:sldLayoutId id="2147483681" r:id="rId15"/>
    <p:sldLayoutId id="2147483682" r:id="rId16"/>
    <p:sldLayoutId id="2147483683" r:id="rId17"/>
    <p:sldLayoutId id="2147483689" r:id="rId18"/>
    <p:sldLayoutId id="2147483701" r:id="rId19"/>
    <p:sldLayoutId id="2147483690" r:id="rId20"/>
    <p:sldLayoutId id="2147483679" r:id="rId2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lang="en-GB" sz="2400" b="0" kern="1200" cap="none" baseline="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03200" indent="-2016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3600" indent="-2304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35200" indent="-2016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86400" indent="-1512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8" userDrawn="1">
          <p15:clr>
            <a:srgbClr val="F26B43"/>
          </p15:clr>
        </p15:guide>
        <p15:guide id="3" pos="2880" userDrawn="1">
          <p15:clr>
            <a:srgbClr val="F26B43"/>
          </p15:clr>
        </p15:guide>
        <p15:guide id="4" pos="5442" userDrawn="1">
          <p15:clr>
            <a:srgbClr val="F26B43"/>
          </p15:clr>
        </p15:guide>
        <p15:guide id="5" orient="horz" pos="323" userDrawn="1">
          <p15:clr>
            <a:srgbClr val="F26B43"/>
          </p15:clr>
        </p15:guide>
        <p15:guide id="6" orient="horz" pos="368" userDrawn="1">
          <p15:clr>
            <a:srgbClr val="F26B43"/>
          </p15:clr>
        </p15:guide>
        <p15:guide id="7" orient="horz" pos="459" userDrawn="1">
          <p15:clr>
            <a:srgbClr val="F26B43"/>
          </p15:clr>
        </p15:guide>
        <p15:guide id="8" orient="horz" pos="935" userDrawn="1">
          <p15:clr>
            <a:srgbClr val="F26B43"/>
          </p15:clr>
        </p15:guide>
        <p15:guide id="9" orient="horz" pos="981" userDrawn="1">
          <p15:clr>
            <a:srgbClr val="F26B43"/>
          </p15:clr>
        </p15:guide>
        <p15:guide id="10" orient="horz" pos="3938" userDrawn="1">
          <p15:clr>
            <a:srgbClr val="F26B43"/>
          </p15:clr>
        </p15:guide>
        <p15:guide id="11" orient="horz" pos="4078" userDrawn="1">
          <p15:clr>
            <a:srgbClr val="F26B43"/>
          </p15:clr>
        </p15:guide>
        <p15:guide id="12" orient="horz" pos="4229" userDrawn="1">
          <p15:clr>
            <a:srgbClr val="F26B43"/>
          </p15:clr>
        </p15:guide>
        <p15:guide id="13" pos="1111" userDrawn="1">
          <p15:clr>
            <a:srgbClr val="F26B43"/>
          </p15:clr>
        </p15:guide>
        <p15:guide id="14" pos="2971" userDrawn="1">
          <p15:clr>
            <a:srgbClr val="F26B43"/>
          </p15:clr>
        </p15:guide>
        <p15:guide id="15" pos="2789" userDrawn="1">
          <p15:clr>
            <a:srgbClr val="F26B43"/>
          </p15:clr>
        </p15:guide>
        <p15:guide id="16" orient="horz" pos="4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ctrTitle"/>
          </p:nvPr>
        </p:nvSpPr>
        <p:spPr>
          <a:xfrm>
            <a:off x="1762602" y="1277947"/>
            <a:ext cx="6861600" cy="918000"/>
          </a:xfrm>
        </p:spPr>
        <p:txBody>
          <a:bodyPr/>
          <a:lstStyle/>
          <a:p>
            <a:r>
              <a:rPr lang="en-GB" dirty="0"/>
              <a:t>Nodal Water-Cut Determination using Decantation Technique. </a:t>
            </a:r>
            <a:br>
              <a:rPr lang="en-GB" dirty="0"/>
            </a:br>
            <a:br>
              <a:rPr lang="en-GB" dirty="0"/>
            </a:br>
            <a:r>
              <a:rPr lang="en-GB" dirty="0">
                <a:latin typeface="Futura Light" panose="00000400000000000000" pitchFamily="2" charset="0"/>
              </a:rPr>
              <a:t>Using the Decantation Technique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Chimdike IHE &amp; Ekine Ogbokuma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Production Operations, Gbaran-</a:t>
            </a:r>
            <a:r>
              <a:rPr lang="en-GB" dirty="0" err="1"/>
              <a:t>Ubie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357529" y="6479279"/>
            <a:ext cx="266673" cy="237744"/>
          </a:xfrm>
        </p:spPr>
        <p:txBody>
          <a:bodyPr/>
          <a:lstStyle/>
          <a:p>
            <a:fld id="{D32BAE6A-B452-4007-8177-56DD051636F9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7203687" y="6478120"/>
            <a:ext cx="1080000" cy="237744"/>
          </a:xfrm>
        </p:spPr>
        <p:txBody>
          <a:bodyPr/>
          <a:lstStyle/>
          <a:p>
            <a:fld id="{0B49CF8A-5E26-4B6D-8308-8929965DBA79}" type="datetime1">
              <a:rPr lang="en-US" smtClean="0"/>
              <a:t>1/25/2018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549669" y="6478119"/>
            <a:ext cx="2520000" cy="237744"/>
          </a:xfrm>
        </p:spPr>
        <p:txBody>
          <a:bodyPr/>
          <a:lstStyle/>
          <a:p>
            <a:r>
              <a:rPr lang="en-GB" dirty="0"/>
              <a:t>Footer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4518F-F20D-4454-917C-201E11F0C0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id="{02DDE420-5755-46AD-AFAA-9D04BB4E599E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3" cstate="print"/>
          <a:srcRect l="7128" r="7128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370637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BEE00-26AA-40AB-A732-BDD8324C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Decantation approach</a:t>
            </a:r>
            <a:br>
              <a:rPr lang="en-GB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347A7-725F-48DD-A102-B03380672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FC07E-F34B-41D2-A3D0-6DEE9F50314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0D6E68-A1DC-4288-B580-99AA8ECE7BBF}" type="datetime1">
              <a:rPr lang="en-US" smtClean="0"/>
              <a:t>1/25/2018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28E00-DE42-4D55-894D-D7A3390F9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Footer</a:t>
            </a:r>
            <a:endParaRPr lang="en-GB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DBA1EDED-4917-4EE1-9B8D-12AA20F8FF65}"/>
              </a:ext>
            </a:extLst>
          </p:cNvPr>
          <p:cNvSpPr/>
          <p:nvPr/>
        </p:nvSpPr>
        <p:spPr>
          <a:xfrm>
            <a:off x="3124200" y="1981200"/>
            <a:ext cx="1295400" cy="2286000"/>
          </a:xfrm>
          <a:prstGeom prst="can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2F8B95-B260-40BF-B239-2214BDF5C738}"/>
              </a:ext>
            </a:extLst>
          </p:cNvPr>
          <p:cNvSpPr txBox="1"/>
          <p:nvPr/>
        </p:nvSpPr>
        <p:spPr bwMode="auto">
          <a:xfrm>
            <a:off x="762000" y="2951845"/>
            <a:ext cx="762000" cy="344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600" dirty="0"/>
              <a:t>Gas in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95A592-C632-4DD3-A2B5-407DA7210128}"/>
              </a:ext>
            </a:extLst>
          </p:cNvPr>
          <p:cNvCxnSpPr/>
          <p:nvPr/>
        </p:nvCxnSpPr>
        <p:spPr>
          <a:xfrm>
            <a:off x="3810000" y="4267200"/>
            <a:ext cx="0" cy="45720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6EE530-3702-4363-A0D2-5F8D5F82C89F}"/>
              </a:ext>
            </a:extLst>
          </p:cNvPr>
          <p:cNvCxnSpPr>
            <a:cxnSpLocks/>
          </p:cNvCxnSpPr>
          <p:nvPr/>
        </p:nvCxnSpPr>
        <p:spPr>
          <a:xfrm>
            <a:off x="3810000" y="4724400"/>
            <a:ext cx="2362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5ACCACA-BFB6-4F2C-BB46-383EC17BD699}"/>
              </a:ext>
            </a:extLst>
          </p:cNvPr>
          <p:cNvSpPr txBox="1"/>
          <p:nvPr/>
        </p:nvSpPr>
        <p:spPr bwMode="auto">
          <a:xfrm>
            <a:off x="6224336" y="4495800"/>
            <a:ext cx="1167064" cy="310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Liquid out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50EFAC-5CFD-421B-B819-2A891E508875}"/>
              </a:ext>
            </a:extLst>
          </p:cNvPr>
          <p:cNvCxnSpPr/>
          <p:nvPr/>
        </p:nvCxnSpPr>
        <p:spPr>
          <a:xfrm>
            <a:off x="4953000" y="4724400"/>
            <a:ext cx="0" cy="533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A2A0E69-F92F-4695-B2BB-07B1FF0A9FD3}"/>
              </a:ext>
            </a:extLst>
          </p:cNvPr>
          <p:cNvSpPr txBox="1"/>
          <p:nvPr/>
        </p:nvSpPr>
        <p:spPr bwMode="auto">
          <a:xfrm>
            <a:off x="4800600" y="5257800"/>
            <a:ext cx="1371600" cy="65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Sampling point</a:t>
            </a:r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12E11AAD-3028-4DD7-B2F2-FE3D49ECAF0D}"/>
              </a:ext>
            </a:extLst>
          </p:cNvPr>
          <p:cNvSpPr/>
          <p:nvPr/>
        </p:nvSpPr>
        <p:spPr>
          <a:xfrm>
            <a:off x="3124200" y="3197226"/>
            <a:ext cx="1295400" cy="1149169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sp>
        <p:nvSpPr>
          <p:cNvPr id="35" name="Moon 34">
            <a:extLst>
              <a:ext uri="{FF2B5EF4-FFF2-40B4-BE49-F238E27FC236}">
                <a16:creationId xmlns:a16="http://schemas.microsoft.com/office/drawing/2014/main" id="{FB1D010C-D95A-412F-B15A-85F45C7A434E}"/>
              </a:ext>
            </a:extLst>
          </p:cNvPr>
          <p:cNvSpPr/>
          <p:nvPr/>
        </p:nvSpPr>
        <p:spPr>
          <a:xfrm rot="5400000">
            <a:off x="3657599" y="2590798"/>
            <a:ext cx="228602" cy="1295400"/>
          </a:xfrm>
          <a:prstGeom prst="moon">
            <a:avLst>
              <a:gd name="adj" fmla="val 875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6B924A-E469-4E2F-A15E-2E04E8C429E3}"/>
              </a:ext>
            </a:extLst>
          </p:cNvPr>
          <p:cNvCxnSpPr>
            <a:cxnSpLocks/>
          </p:cNvCxnSpPr>
          <p:nvPr/>
        </p:nvCxnSpPr>
        <p:spPr>
          <a:xfrm>
            <a:off x="1447800" y="3124200"/>
            <a:ext cx="1676400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D9FAA89-83E5-4BE4-895B-C9A576CC33DE}"/>
              </a:ext>
            </a:extLst>
          </p:cNvPr>
          <p:cNvSpPr txBox="1"/>
          <p:nvPr/>
        </p:nvSpPr>
        <p:spPr bwMode="auto">
          <a:xfrm>
            <a:off x="6009992" y="1600200"/>
            <a:ext cx="762000" cy="310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600" dirty="0"/>
              <a:t>Gas Out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381E644-39DE-4798-838E-FCC923DD95FC}"/>
              </a:ext>
            </a:extLst>
          </p:cNvPr>
          <p:cNvCxnSpPr>
            <a:cxnSpLocks/>
            <a:stCxn id="7" idx="0"/>
            <a:endCxn id="22" idx="1"/>
          </p:cNvCxnSpPr>
          <p:nvPr/>
        </p:nvCxnSpPr>
        <p:spPr>
          <a:xfrm rot="5400000" flipH="1" flipV="1">
            <a:off x="4616219" y="911277"/>
            <a:ext cx="549454" cy="2238092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DFDB34A6-F7A9-4E99-8FA0-4AA527570650}"/>
              </a:ext>
            </a:extLst>
          </p:cNvPr>
          <p:cNvSpPr txBox="1">
            <a:spLocks noGrp="1"/>
          </p:cNvSpPr>
          <p:nvPr>
            <p:ph sz="quarter" idx="11"/>
          </p:nvPr>
        </p:nvSpPr>
        <p:spPr bwMode="auto">
          <a:xfrm>
            <a:off x="5257800" y="3048000"/>
            <a:ext cx="1019176" cy="310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600" dirty="0"/>
              <a:t>Condensate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33554C2-D9A7-44E0-BFD8-EFB0C6237BB2}"/>
              </a:ext>
            </a:extLst>
          </p:cNvPr>
          <p:cNvCxnSpPr>
            <a:endCxn id="29" idx="1"/>
          </p:cNvCxnSpPr>
          <p:nvPr/>
        </p:nvCxnSpPr>
        <p:spPr>
          <a:xfrm>
            <a:off x="4038600" y="3185219"/>
            <a:ext cx="1219200" cy="181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ontent Placeholder 28">
            <a:extLst>
              <a:ext uri="{FF2B5EF4-FFF2-40B4-BE49-F238E27FC236}">
                <a16:creationId xmlns:a16="http://schemas.microsoft.com/office/drawing/2014/main" id="{8ED36A92-58FF-4E6A-BA8E-38C62EB93B56}"/>
              </a:ext>
            </a:extLst>
          </p:cNvPr>
          <p:cNvSpPr txBox="1">
            <a:spLocks/>
          </p:cNvSpPr>
          <p:nvPr/>
        </p:nvSpPr>
        <p:spPr bwMode="auto">
          <a:xfrm>
            <a:off x="5410200" y="3651609"/>
            <a:ext cx="762000" cy="344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0" indent="0" algn="l" defTabSz="26828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26828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lang="en-GB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3200" indent="-201600" algn="l" defTabSz="26828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lang="en-GB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3600" indent="-230400" algn="l" defTabSz="26828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lang="en-GB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200" indent="-201600" algn="l" defTabSz="26828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lang="en-GB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6400" indent="-151200" algn="l" defTabSz="26828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57708"/>
            <a:r>
              <a:rPr lang="en-US" sz="1600" dirty="0"/>
              <a:t>Water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C566C2-BEE7-400F-B97C-F7F962EF18A5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4191000" y="3787610"/>
            <a:ext cx="1219200" cy="12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25365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B3E8-5463-4E2C-BC93-F07BF5CC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Process/procedure</a:t>
            </a:r>
            <a:br>
              <a:rPr lang="en-GB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56F59-DF0C-4C38-A8D4-8B7CA324577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/>
              <a:t>In other to get a representative sample the following procedure will be followed;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Manually close the liquid outlet valve to the nominated slug catcher.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Build level in the slug catcher to 95%.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Closed in all wells producing wells to the nominated slug catcher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Allow for a settling time of 3 to 4 hour.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Take sample from the liquid leaving the slug catcher.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Gradually drain the vessel to 80%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Drain further to 60% and sample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Continue step 7 to 40%, 20%, 10% and 5%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Analyse condensate and use properties to compute density, Coriolis correction factor and Algorithm.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63973-1891-4235-9B9C-C6FE97582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6B561-CDAF-48A6-8E8D-A1502D2F654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0D6E68-A1DC-4288-B580-99AA8ECE7BBF}" type="datetime1">
              <a:rPr lang="en-US" smtClean="0"/>
              <a:t>1/25/2018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9F68E-B8F1-49CA-B84A-D2998C622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Footer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849527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D2A2-3339-413D-B6EA-7F3EEF8F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A8CC5-18D9-41CA-9C03-DB4EF5AB9B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Establish density trends real time monitoring on PAS.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Simultaneously monitor density from Coriolis to corroborate with sample analysis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r>
              <a:rPr lang="en-GB" dirty="0">
                <a:solidFill>
                  <a:schemeClr val="accent2"/>
                </a:solidFill>
              </a:rPr>
              <a:t> Concerns/Support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PACO to support ; provide a faceplate for density trends from the Coriolis meter.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PC lab to support with time-stamped sample analysis of </a:t>
            </a:r>
            <a:r>
              <a:rPr lang="en-GB" dirty="0" err="1"/>
              <a:t>codensate</a:t>
            </a:r>
            <a:r>
              <a:rPr lang="en-GB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Obtain IAP deferment approvals for nominated node to be tested.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Obtain override for the level shutdown instruments.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PACO to check the level instruments on the nominated slug catcher in preparation for this exercise.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F841B-039E-46E1-8D35-E9B0F52CD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AC013-D8F3-4A2C-B026-71590FA7B63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0D6E68-A1DC-4288-B580-99AA8ECE7BBF}" type="datetime1">
              <a:rPr lang="en-US" smtClean="0"/>
              <a:t>1/25/2018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FC477-3264-45DF-9491-FFF84BFD2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Footer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799626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Questions and Answers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D3E19E-51D9-461C-B33B-56116D0914EB}" type="datetime1">
              <a:rPr lang="en-US" smtClean="0"/>
              <a:t>1/25/2018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Footer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984430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</a:rPr>
              <a:t>Gas well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</a:rPr>
              <a:t>Sampling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</a:rPr>
              <a:t>Decantation approach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</a:rPr>
              <a:t>Process/procedure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</a:rPr>
              <a:t>Concerns/Support</a:t>
            </a:r>
          </a:p>
          <a:p>
            <a:pPr marL="516150" lvl="1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2"/>
              </a:solidFill>
            </a:endParaRPr>
          </a:p>
          <a:p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64CF892-7035-4A5E-8384-6207CC091C0A}" type="datetime1">
              <a:rPr lang="en-US" smtClean="0"/>
              <a:t>1/25/2018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Gas well Testing</a:t>
            </a:r>
            <a:br>
              <a:rPr lang="en-GB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/>
              <a:t>Two conventional approaches exist for NAG WELL test;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Through a dedicated test separator.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Schlumberger well test module.</a:t>
            </a:r>
          </a:p>
          <a:p>
            <a:endParaRPr lang="en-GB" dirty="0"/>
          </a:p>
          <a:p>
            <a:r>
              <a:rPr lang="en-GB" dirty="0"/>
              <a:t>Provision is not made for NAG well testing in the Gbaran CPF,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Well testing is done through testing difference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 Testing by elimination.</a:t>
            </a:r>
          </a:p>
          <a:p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Testing by difference</a:t>
            </a:r>
          </a:p>
          <a:p>
            <a:r>
              <a:rPr lang="en-GB" dirty="0"/>
              <a:t>In this technique, all the wells flowing into the nominated slug catcher opened to their maximum advised potentials.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C70040-A480-434F-A84C-8072FFDB832E}" type="datetime1">
              <a:rPr lang="en-US" smtClean="0"/>
              <a:t>1/25/2018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30945599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396C-A2A6-49AC-BC12-8BDC2870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Gas well Testing cont’d</a:t>
            </a:r>
            <a:br>
              <a:rPr lang="en-GB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A6CCF-DA50-49E5-BBFA-317A54F0D97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The wells are allowed to flow at their maximum potentials for a pre-determined time for stability.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The total condensate flow from the slug catcher is then measured and recorded.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Flow is reduced from in steps of 20MMSCFD (Highest to lowest) from the well to be tested while  other wells on the node are kept at maximum flowrates.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The total condensate from the slug catcher is measured and recorded at each reduced rate of the well being tested.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The drop in the total condensate is attributed to the reduced flow from the well being tested.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Condensate samples are taken at reduced flow rate of the well being tested to corroborate the reading from the Coriolis meter.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2E6D9-BED9-445A-AF96-BD88E20DD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A4461-85BF-4072-B8E1-4702F34BF21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FB64513-8638-459E-B42E-5EC1D37F20CE}" type="datetime1">
              <a:rPr lang="en-US" smtClean="0"/>
              <a:t>1/25/2018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E9F4B-9B28-47E1-A91C-887A0ED9A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Footer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750321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B748-BBC2-40B2-8A74-BCDAAFEE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Gas well Testing cont’d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F4EC1-CDCC-4A25-B6CC-0C03EB0D747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Testing by elimination.</a:t>
            </a:r>
          </a:p>
          <a:p>
            <a:r>
              <a:rPr lang="en-GB" dirty="0"/>
              <a:t>In this method all other wells flowing into the slug catcher are closed in leaving only the well being tested.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The gas flowrate of the well is increased stepwise.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The condensate flowrate leaving the slug catcher is measured and recorded.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The level in the slug catcher is maintained at a particular level throughout the test duration.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The measured condensate leaving the slug catcher is taken as the condensate production of the well at the particular flowrate.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The reduction in the water load in the condensate is taken as the water cut of the well at the particular flowrate.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ECD9F-F862-4D2C-BC57-2A014E225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F8564-E3EB-486E-9FDE-7DE7DB0F323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F695529-D2C1-4E78-A48A-505E8053B361}" type="datetime1">
              <a:rPr lang="en-US" smtClean="0"/>
              <a:t>1/25/2018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8B046-93F1-4C6B-8BCE-730D73EC1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Footer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46304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Sampling challenges</a:t>
            </a:r>
            <a:br>
              <a:rPr lang="en-GB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ln w="76200"/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A major challenge associated with methods is determination of the right CGR from the slug catcher as a result of the following reasons;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Tapping point of Walker sampling unit is at the 9 o’clock position of the pipeline.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No form of agitation before Coriolis meter or sample point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endParaRPr lang="en-GB" dirty="0"/>
          </a:p>
          <a:p>
            <a:r>
              <a:rPr lang="en-GB" dirty="0"/>
              <a:t>    condensate flow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0536F6-B9C4-497A-965A-B61AB39A2E82}" type="datetime1">
              <a:rPr lang="en-US" smtClean="0"/>
              <a:t>1/25/2018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Footer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7FB70EFC-E74B-4998-B6D1-C0512D26CAC1}"/>
              </a:ext>
            </a:extLst>
          </p:cNvPr>
          <p:cNvSpPr/>
          <p:nvPr/>
        </p:nvSpPr>
        <p:spPr>
          <a:xfrm rot="16200000">
            <a:off x="4509096" y="3421412"/>
            <a:ext cx="533400" cy="2853372"/>
          </a:xfrm>
          <a:prstGeom prst="can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0EACA1-673B-4E1F-AAFD-8349BB7219A5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2438400" y="4848098"/>
            <a:ext cx="376408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Arrow: Up 23">
            <a:extLst>
              <a:ext uri="{FF2B5EF4-FFF2-40B4-BE49-F238E27FC236}">
                <a16:creationId xmlns:a16="http://schemas.microsoft.com/office/drawing/2014/main" id="{3662F6E9-32BB-4E15-A1C3-CEBB7BD75202}"/>
              </a:ext>
            </a:extLst>
          </p:cNvPr>
          <p:cNvSpPr/>
          <p:nvPr/>
        </p:nvSpPr>
        <p:spPr>
          <a:xfrm rot="10800000">
            <a:off x="4565070" y="5085925"/>
            <a:ext cx="304800" cy="390398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6695BE-609F-4F5E-9568-B0711A4897BD}"/>
              </a:ext>
            </a:extLst>
          </p:cNvPr>
          <p:cNvSpPr txBox="1"/>
          <p:nvPr/>
        </p:nvSpPr>
        <p:spPr bwMode="auto">
          <a:xfrm>
            <a:off x="4953000" y="3904456"/>
            <a:ext cx="838200" cy="194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08656861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E832D-969B-40BF-ABB2-A8748A3DF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6F398-EEAB-4996-88D0-DF95FA08D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F238F-CCA9-4FB6-8A86-1F4D86D2A6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EC882A-7E77-47FC-89B2-02A8CDE2A2C5}" type="datetime1">
              <a:rPr lang="en-US" smtClean="0"/>
              <a:t>1/25/2018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147A8-8D3C-4E53-9D7A-683AA1A06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Footer</a:t>
            </a:r>
            <a:endParaRPr lang="en-GB" dirty="0"/>
          </a:p>
        </p:txBody>
      </p:sp>
      <p:pic>
        <p:nvPicPr>
          <p:cNvPr id="10" name="Content Placeholder 9" descr="C:\Users\Ekine.Ogbokuma\Desktop\Car\WIN_20180124_11_53_33_Pro.jpg">
            <a:extLst>
              <a:ext uri="{FF2B5EF4-FFF2-40B4-BE49-F238E27FC236}">
                <a16:creationId xmlns:a16="http://schemas.microsoft.com/office/drawing/2014/main" id="{B9A96D2D-4B32-442D-9C4D-EC844E7A2123}"/>
              </a:ext>
            </a:extLst>
          </p:cNvPr>
          <p:cNvPicPr>
            <a:picLocks noGrp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616671"/>
            <a:ext cx="8134350" cy="457557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D7AB8E6A-6F42-4933-9A6C-3263E50E8DA0}"/>
              </a:ext>
            </a:extLst>
          </p:cNvPr>
          <p:cNvSpPr/>
          <p:nvPr/>
        </p:nvSpPr>
        <p:spPr>
          <a:xfrm rot="19876865" flipV="1">
            <a:off x="2686117" y="4419701"/>
            <a:ext cx="4135219" cy="45719"/>
          </a:xfrm>
          <a:prstGeom prst="rightArrow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52E025-0CE9-41DA-B8AE-C0E0811FE5FE}"/>
              </a:ext>
            </a:extLst>
          </p:cNvPr>
          <p:cNvSpPr txBox="1"/>
          <p:nvPr/>
        </p:nvSpPr>
        <p:spPr bwMode="auto">
          <a:xfrm>
            <a:off x="1524000" y="5029200"/>
            <a:ext cx="2133600" cy="7374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dirty="0">
                <a:solidFill>
                  <a:srgbClr val="FF0000"/>
                </a:solidFill>
              </a:rPr>
              <a:t>Sampling point tapping 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23EB6D7-8CC6-4D00-A05A-004385928B3F}"/>
              </a:ext>
            </a:extLst>
          </p:cNvPr>
          <p:cNvSpPr/>
          <p:nvPr/>
        </p:nvSpPr>
        <p:spPr>
          <a:xfrm rot="19591163">
            <a:off x="5296717" y="4315495"/>
            <a:ext cx="2562520" cy="8306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BD8DB-E529-42D9-B0AE-981FBEA5F101}"/>
              </a:ext>
            </a:extLst>
          </p:cNvPr>
          <p:cNvSpPr txBox="1"/>
          <p:nvPr/>
        </p:nvSpPr>
        <p:spPr bwMode="auto">
          <a:xfrm>
            <a:off x="4419600" y="4724400"/>
            <a:ext cx="1066800" cy="65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600" dirty="0">
                <a:solidFill>
                  <a:schemeClr val="accent2"/>
                </a:solidFill>
              </a:rPr>
              <a:t>Condensate outlet</a:t>
            </a:r>
          </a:p>
        </p:txBody>
      </p:sp>
    </p:spTree>
    <p:extLst>
      <p:ext uri="{BB962C8B-B14F-4D97-AF65-F5344CB8AC3E}">
        <p14:creationId xmlns:p14="http://schemas.microsoft.com/office/powerpoint/2010/main" val="265504449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8C84-DCEC-4C9C-BF9D-C31AFFF3D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PIPE ‘’HOLD UP’’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B18A9-F725-4DEB-8504-DC9D74D6C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14F0B-052C-43CC-A772-ED41AE7AC71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0D6E68-A1DC-4288-B580-99AA8ECE7BBF}" type="datetime1">
              <a:rPr lang="en-US" smtClean="0"/>
              <a:t>1/25/2018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8218E-5BF6-4F27-8C40-6EC189104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Footer</a:t>
            </a:r>
            <a:endParaRPr lang="en-GB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6501B35-22D0-4364-B888-95A6828839A9}"/>
              </a:ext>
            </a:extLst>
          </p:cNvPr>
          <p:cNvGrpSpPr/>
          <p:nvPr/>
        </p:nvGrpSpPr>
        <p:grpSpPr>
          <a:xfrm>
            <a:off x="2209797" y="1981200"/>
            <a:ext cx="3886203" cy="3276600"/>
            <a:chOff x="838199" y="1951462"/>
            <a:chExt cx="1447801" cy="13716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2F5A4DB-E598-4EF4-A47A-FBE5A0F3B52B}"/>
                </a:ext>
              </a:extLst>
            </p:cNvPr>
            <p:cNvSpPr/>
            <p:nvPr/>
          </p:nvSpPr>
          <p:spPr>
            <a:xfrm>
              <a:off x="838200" y="1951462"/>
              <a:ext cx="1447800" cy="137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59956A9-D36C-46AC-A488-1DD18C9C8F90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789662"/>
              <a:ext cx="14478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7F5E545-69B3-4360-BC34-734751E4269B}"/>
                </a:ext>
              </a:extLst>
            </p:cNvPr>
            <p:cNvCxnSpPr>
              <a:stCxn id="11" idx="2"/>
              <a:endCxn id="11" idx="6"/>
            </p:cNvCxnSpPr>
            <p:nvPr/>
          </p:nvCxnSpPr>
          <p:spPr>
            <a:xfrm>
              <a:off x="838200" y="2637262"/>
              <a:ext cx="14478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owchart: Delay 21">
              <a:extLst>
                <a:ext uri="{FF2B5EF4-FFF2-40B4-BE49-F238E27FC236}">
                  <a16:creationId xmlns:a16="http://schemas.microsoft.com/office/drawing/2014/main" id="{F818838F-BF8B-4CF6-9BBE-AF93532022ED}"/>
                </a:ext>
              </a:extLst>
            </p:cNvPr>
            <p:cNvSpPr/>
            <p:nvPr/>
          </p:nvSpPr>
          <p:spPr>
            <a:xfrm rot="5400000">
              <a:off x="1425275" y="2002340"/>
              <a:ext cx="273648" cy="1447800"/>
            </a:xfrm>
            <a:prstGeom prst="flowChartDelay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>
                <a:highlight>
                  <a:srgbClr val="000080"/>
                </a:highlight>
              </a:endParaRPr>
            </a:p>
          </p:txBody>
        </p:sp>
        <p:sp>
          <p:nvSpPr>
            <p:cNvPr id="23" name="Moon 22">
              <a:extLst>
                <a:ext uri="{FF2B5EF4-FFF2-40B4-BE49-F238E27FC236}">
                  <a16:creationId xmlns:a16="http://schemas.microsoft.com/office/drawing/2014/main" id="{6B57607F-AAD4-40B8-9845-384D4D637494}"/>
                </a:ext>
              </a:extLst>
            </p:cNvPr>
            <p:cNvSpPr/>
            <p:nvPr/>
          </p:nvSpPr>
          <p:spPr>
            <a:xfrm rot="16200000">
              <a:off x="1272105" y="2309168"/>
              <a:ext cx="579990" cy="1447800"/>
            </a:xfrm>
            <a:prstGeom prst="moon">
              <a:avLst>
                <a:gd name="adj" fmla="val 875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B0F58E-14C7-454E-9F69-96EB0D81AFFA}"/>
              </a:ext>
            </a:extLst>
          </p:cNvPr>
          <p:cNvCxnSpPr>
            <a:cxnSpLocks/>
            <a:stCxn id="11" idx="7"/>
          </p:cNvCxnSpPr>
          <p:nvPr/>
        </p:nvCxnSpPr>
        <p:spPr>
          <a:xfrm flipV="1">
            <a:off x="5526879" y="2362201"/>
            <a:ext cx="950121" cy="9884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  <a:effectLst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16D768-4A8D-4168-B8E2-6EA936F3A32E}"/>
              </a:ext>
            </a:extLst>
          </p:cNvPr>
          <p:cNvCxnSpPr>
            <a:cxnSpLocks/>
          </p:cNvCxnSpPr>
          <p:nvPr/>
        </p:nvCxnSpPr>
        <p:spPr>
          <a:xfrm flipV="1">
            <a:off x="5867400" y="3619495"/>
            <a:ext cx="990600" cy="10856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D872C8F-8A89-49C7-B4E6-6EF505037E7C}"/>
              </a:ext>
            </a:extLst>
          </p:cNvPr>
          <p:cNvCxnSpPr>
            <a:cxnSpLocks/>
          </p:cNvCxnSpPr>
          <p:nvPr/>
        </p:nvCxnSpPr>
        <p:spPr>
          <a:xfrm>
            <a:off x="5715000" y="4495800"/>
            <a:ext cx="94867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EFB3253-CC40-4952-9271-40282DCF035A}"/>
              </a:ext>
            </a:extLst>
          </p:cNvPr>
          <p:cNvSpPr txBox="1"/>
          <p:nvPr/>
        </p:nvSpPr>
        <p:spPr bwMode="auto">
          <a:xfrm>
            <a:off x="6858000" y="1828800"/>
            <a:ext cx="1066800" cy="9246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/>
              <a:t>Pipe cross-sectional area not occupied by the fluid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23F111-A555-4C47-A5DB-D9549A0DC301}"/>
              </a:ext>
            </a:extLst>
          </p:cNvPr>
          <p:cNvSpPr txBox="1"/>
          <p:nvPr/>
        </p:nvSpPr>
        <p:spPr bwMode="auto">
          <a:xfrm>
            <a:off x="6934200" y="3124200"/>
            <a:ext cx="1349487" cy="6876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/>
              <a:t>Pipe cross-sectional area occupied by the condensate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CC4E12-43EF-4C96-9929-CC5A5E2AC590}"/>
              </a:ext>
            </a:extLst>
          </p:cNvPr>
          <p:cNvSpPr txBox="1"/>
          <p:nvPr/>
        </p:nvSpPr>
        <p:spPr bwMode="auto">
          <a:xfrm>
            <a:off x="6781800" y="4495800"/>
            <a:ext cx="1729120" cy="4506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/>
              <a:t>Pipe cross-sectional area occupied by water.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81CAAC0-60C5-4AA8-8057-C1C9815BBB07}"/>
              </a:ext>
            </a:extLst>
          </p:cNvPr>
          <p:cNvSpPr/>
          <p:nvPr/>
        </p:nvSpPr>
        <p:spPr>
          <a:xfrm>
            <a:off x="3848100" y="4094861"/>
            <a:ext cx="381000" cy="364066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C16101-7896-49AB-9764-E6B3832E3ADA}"/>
              </a:ext>
            </a:extLst>
          </p:cNvPr>
          <p:cNvCxnSpPr/>
          <p:nvPr/>
        </p:nvCxnSpPr>
        <p:spPr>
          <a:xfrm flipH="1">
            <a:off x="1371600" y="4276894"/>
            <a:ext cx="2667000" cy="34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5CDCF0A-A9D1-48D9-8556-D98BBCF177CD}"/>
              </a:ext>
            </a:extLst>
          </p:cNvPr>
          <p:cNvSpPr txBox="1"/>
          <p:nvPr/>
        </p:nvSpPr>
        <p:spPr bwMode="auto">
          <a:xfrm>
            <a:off x="304800" y="4276894"/>
            <a:ext cx="1066800" cy="6876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/>
              <a:t>Sample instrument tapping point</a:t>
            </a:r>
          </a:p>
        </p:txBody>
      </p:sp>
    </p:spTree>
    <p:extLst>
      <p:ext uri="{BB962C8B-B14F-4D97-AF65-F5344CB8AC3E}">
        <p14:creationId xmlns:p14="http://schemas.microsoft.com/office/powerpoint/2010/main" val="124145966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1759-DBA2-40C7-B407-C2927C83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PIPE ‘’HOLD UP’’ ANALYSIS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005DB-3FEE-43E1-8F56-1074F9B1E72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The fluid occupies only a cross-sectional area of the pipe called the ‘’Hold up’’ and not the entire diameter of pipe.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Sampling point at the middle of the pipe.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Flow through the pipe is laminar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By gravity the condensate ‘floats’ on the water.</a:t>
            </a:r>
          </a:p>
          <a:p>
            <a:r>
              <a:rPr lang="en-GB" sz="2400" b="1" dirty="0">
                <a:solidFill>
                  <a:srgbClr val="FF0000"/>
                </a:solidFill>
              </a:rPr>
              <a:t>Sampling challenges.</a:t>
            </a:r>
          </a:p>
          <a:p>
            <a:r>
              <a:rPr lang="en-GB" dirty="0"/>
              <a:t>There is a measure of separation by gravity and because of this the sampling point tapping, most times the sample is consist mainly of water.</a:t>
            </a:r>
          </a:p>
          <a:p>
            <a:pPr lvl="0">
              <a:buClr>
                <a:srgbClr val="DD1D21"/>
              </a:buClr>
            </a:pPr>
            <a:r>
              <a:rPr lang="en-GB" dirty="0">
                <a:solidFill>
                  <a:srgbClr val="595959"/>
                </a:solidFill>
              </a:rPr>
              <a:t>It therefore becomes almost impossible to get a representative sample.</a:t>
            </a:r>
          </a:p>
          <a:p>
            <a:pPr lvl="0">
              <a:buClr>
                <a:srgbClr val="DD1D21"/>
              </a:buClr>
            </a:pPr>
            <a:r>
              <a:rPr lang="en-GB" dirty="0">
                <a:solidFill>
                  <a:srgbClr val="595959"/>
                </a:solidFill>
              </a:rPr>
              <a:t>Also there is no form of agitation before the sampling point to help mix the two fluids.</a:t>
            </a:r>
          </a:p>
          <a:p>
            <a:endParaRPr lang="en-GB" sz="2400" b="1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51123-6F63-4D7B-BA9D-2CCFDD50B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E59F3-5241-48FD-BE8E-E347A842DD4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0D6E68-A1DC-4288-B580-99AA8ECE7BBF}" type="datetime1">
              <a:rPr lang="en-US" smtClean="0"/>
              <a:t>1/25/2018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6D394-44FB-4165-8299-C2C0BFCB4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Footer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60360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WizKit V3_Template_4by3_06July2016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ll Template - Presentation Mode New v33.potx" id="{657A983B-3BF7-4CDF-9F8D-C341850A1E6B}" vid="{92CB91EA-BB9F-439C-8000-8296E719B80B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Shell WizKit V3_Template_4by3_06July2016</Template>
  <TotalTime>9</TotalTime>
  <Words>805</Words>
  <Application>Microsoft Office PowerPoint</Application>
  <PresentationFormat>On-screen Show (4:3)</PresentationFormat>
  <Paragraphs>145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Wingdings</vt:lpstr>
      <vt:lpstr>Arial</vt:lpstr>
      <vt:lpstr>Futura Medium</vt:lpstr>
      <vt:lpstr>Futura Bold</vt:lpstr>
      <vt:lpstr>Futura Light</vt:lpstr>
      <vt:lpstr>Shell WizKit V3_Template_4by3_06July2016</vt:lpstr>
      <vt:lpstr>Nodal Water-Cut Determination using Decantation Technique.   Using the Decantation Technique </vt:lpstr>
      <vt:lpstr>Agenda</vt:lpstr>
      <vt:lpstr>Gas well Testing </vt:lpstr>
      <vt:lpstr>Gas well Testing cont’d </vt:lpstr>
      <vt:lpstr>Gas well Testing cont’d</vt:lpstr>
      <vt:lpstr>Sampling challenges </vt:lpstr>
      <vt:lpstr>PowerPoint Presentation</vt:lpstr>
      <vt:lpstr>PIPE ‘’HOLD UP’’ ANALYSIS</vt:lpstr>
      <vt:lpstr>PIPE ‘’HOLD UP’’ ANALYSIS Cont’d</vt:lpstr>
      <vt:lpstr>Decantation approach </vt:lpstr>
      <vt:lpstr>Process/procedure </vt:lpstr>
      <vt:lpstr>PowerPoint Presentation</vt:lpstr>
      <vt:lpstr>PowerPoint Presentation</vt:lpstr>
      <vt:lpstr>PowerPoint Presentation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  Second title line if required</dc:title>
  <dc:creator>Yusop, Noor Azita A SPDC-UIO/G/SHMP</dc:creator>
  <cp:lastModifiedBy>Ihe, Chimdike E SPDC-UPO/G/PSSH</cp:lastModifiedBy>
  <cp:revision>51</cp:revision>
  <dcterms:created xsi:type="dcterms:W3CDTF">2016-08-03T14:38:56Z</dcterms:created>
  <dcterms:modified xsi:type="dcterms:W3CDTF">2018-01-25T15:38:59Z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4</vt:i4>
  </property>
</Properties>
</file>