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3"/>
  </p:notesMasterIdLst>
  <p:handoutMasterIdLst>
    <p:handoutMasterId r:id="rId4"/>
  </p:handoutMasterIdLst>
  <p:sldIdLst>
    <p:sldId id="380" r:id="rId2"/>
  </p:sldIdLst>
  <p:sldSz cx="12192000" cy="6858000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274823E6-82CA-4C63-8506-8F47E16914FE}">
          <p14:sldIdLst>
            <p14:sldId id="3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EF9EC"/>
    <a:srgbClr val="FDF3D7"/>
    <a:srgbClr val="FDF7E7"/>
    <a:srgbClr val="F5FCB6"/>
    <a:srgbClr val="7030A0"/>
    <a:srgbClr val="FDBB56"/>
    <a:srgbClr val="92D050"/>
    <a:srgbClr val="FBD2CB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73" autoAdjust="0"/>
    <p:restoredTop sz="93725" autoAdjust="0"/>
  </p:normalViewPr>
  <p:slideViewPr>
    <p:cSldViewPr>
      <p:cViewPr varScale="1">
        <p:scale>
          <a:sx n="66" d="100"/>
          <a:sy n="66" d="100"/>
        </p:scale>
        <p:origin x="84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Futura Medium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00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6ED01BA-8EAD-4F9C-BD9B-934634DADE57}" type="datetimeFigureOut">
              <a:rPr lang="en-US">
                <a:latin typeface="Futura Medium"/>
              </a:rPr>
              <a:pPr>
                <a:defRPr/>
              </a:pPr>
              <a:t>11/9/2017</a:t>
            </a:fld>
            <a:endParaRPr lang="en-US" dirty="0">
              <a:latin typeface="Futura Medium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Futura Medium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00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4B30863-D9E3-4073-8FEA-1C476B406887}" type="slidenum">
              <a:rPr lang="en-US">
                <a:latin typeface="Futura Medium"/>
              </a:rPr>
              <a:pPr>
                <a:defRPr/>
              </a:pPr>
              <a:t>‹#›</a:t>
            </a:fld>
            <a:endParaRPr lang="en-US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2336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Futura Medium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00" y="0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82376F-CD49-4C61-A33E-70D9312BBF40}" type="datetimeFigureOut">
              <a:rPr lang="en-US">
                <a:latin typeface="Futura Medium"/>
              </a:rPr>
              <a:pPr>
                <a:defRPr/>
              </a:pPr>
              <a:t>11/9/2017</a:t>
            </a:fld>
            <a:endParaRPr lang="en-US" dirty="0">
              <a:latin typeface="Futura Medium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77" tIns="45789" rIns="91577" bIns="45789" rtlCol="0" anchor="ctr"/>
          <a:lstStyle/>
          <a:p>
            <a:pPr lvl="0"/>
            <a:endParaRPr lang="en-US" noProof="0" dirty="0">
              <a:latin typeface="Futura Medium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577" tIns="45789" rIns="91577" bIns="457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>
              <a:latin typeface="Futura Medium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00" y="9430223"/>
            <a:ext cx="2946189" cy="496411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7AA786B-36FC-43A8-8B3E-72647D64BA13}" type="slidenum">
              <a:rPr lang="en-US">
                <a:latin typeface="Futura Medium"/>
              </a:rPr>
              <a:pPr>
                <a:defRPr/>
              </a:pPr>
              <a:t>‹#›</a:t>
            </a:fld>
            <a:endParaRPr lang="en-US" dirty="0"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406765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0488" y="744538"/>
            <a:ext cx="6616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865F741-8CF6-4D40-A3B5-59A4FB4385A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</a:t>
            </a: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 Ltd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77879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10286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179949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19337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0" y="4299497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June 2017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</a:t>
            </a: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 Ltd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FF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LEAN DECK</a:t>
            </a:r>
          </a:p>
        </p:txBody>
      </p:sp>
    </p:spTree>
    <p:extLst>
      <p:ext uri="{BB962C8B-B14F-4D97-AF65-F5344CB8AC3E}">
        <p14:creationId xmlns:p14="http://schemas.microsoft.com/office/powerpoint/2010/main" val="27202240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12856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575639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098961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2451632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</a:t>
            </a: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 Ltd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895891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</a:t>
            </a: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39834928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</a:t>
            </a: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 Ltd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65368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061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</a:t>
            </a: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 Ltd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675329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</a:t>
            </a: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 Ltd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311878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40380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557955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18342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952940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155973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FF0000"/>
                </a:solidFill>
                <a:latin typeface="+mj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LEAN DECK</a:t>
            </a:r>
          </a:p>
          <a:p>
            <a:pPr>
              <a:defRPr/>
            </a:pPr>
            <a:r>
              <a:rPr lang="en-GB" sz="700" dirty="0"/>
              <a:t>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JUNE 2017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Production &amp; Development Company </a:t>
            </a:r>
            <a:r>
              <a:rPr lang="en-GB" sz="85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Nig</a:t>
            </a: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60972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  <p:sldLayoutId id="2147483782" r:id="rId18"/>
    <p:sldLayoutId id="2147483783" r:id="rId19"/>
    <p:sldLayoutId id="2147483784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60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3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ChangeArrowheads="1"/>
          </p:cNvSpPr>
          <p:nvPr/>
        </p:nvSpPr>
        <p:spPr bwMode="auto">
          <a:xfrm>
            <a:off x="1676400" y="1049339"/>
            <a:ext cx="4495800" cy="1008063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26987" lvl="1" algn="just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Business Unit: </a:t>
            </a:r>
            <a:r>
              <a:rPr lang="en-US" sz="1000" dirty="0">
                <a:latin typeface="Arial" pitchFamily="34" charset="0"/>
                <a:ea typeface="Tahoma" pitchFamily="34" charset="0"/>
                <a:cs typeface="Arial" pitchFamily="34" charset="0"/>
              </a:rPr>
              <a:t>Production </a:t>
            </a:r>
          </a:p>
          <a:p>
            <a:pPr marL="26987" lvl="1" algn="just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Project Sponsor: </a:t>
            </a:r>
            <a:r>
              <a:rPr lang="en-US" sz="1000" dirty="0">
                <a:latin typeface="Arial" pitchFamily="34" charset="0"/>
                <a:ea typeface="Tahoma" pitchFamily="34" charset="0"/>
                <a:cs typeface="Arial" pitchFamily="34" charset="0"/>
              </a:rPr>
              <a:t>Ireti </a:t>
            </a:r>
            <a:r>
              <a:rPr lang="en-US" sz="1000" dirty="0" err="1">
                <a:latin typeface="Arial" pitchFamily="34" charset="0"/>
                <a:ea typeface="Tahoma" pitchFamily="34" charset="0"/>
                <a:cs typeface="Arial" pitchFamily="34" charset="0"/>
              </a:rPr>
              <a:t>Omotosho</a:t>
            </a:r>
            <a:endParaRPr lang="en-US" sz="10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26987" lvl="1" algn="just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Champion: </a:t>
            </a:r>
            <a:r>
              <a:rPr lang="en-US" sz="1000" dirty="0"/>
              <a:t>Udoka Onuoha</a:t>
            </a:r>
          </a:p>
          <a:p>
            <a:pPr marL="26987" lvl="1" algn="just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Project Manager: </a:t>
            </a:r>
            <a:r>
              <a:rPr lang="en-US" sz="1000" dirty="0"/>
              <a:t>Udoka Onuoha</a:t>
            </a:r>
            <a:endParaRPr lang="en-US" sz="10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26987" lvl="1" algn="just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itchFamily="34" charset="0"/>
                <a:ea typeface="Tahoma" pitchFamily="34" charset="0"/>
                <a:cs typeface="Arial" pitchFamily="34" charset="0"/>
              </a:rPr>
              <a:t>Facilitator/Coach:</a:t>
            </a:r>
            <a:endParaRPr lang="en-US" sz="1000" dirty="0">
              <a:latin typeface="Arial" pitchFamily="34" charset="0"/>
              <a:ea typeface="Tahoma" pitchFamily="34" charset="0"/>
              <a:cs typeface="Arial" pitchFamily="34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676400" y="830265"/>
            <a:ext cx="4495800" cy="23653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</a:rPr>
              <a:t>PROJECT OWNERSHIP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678557" y="4214436"/>
            <a:ext cx="4495800" cy="814764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>
              <a:defRPr/>
            </a:pPr>
            <a:r>
              <a:rPr lang="en-US" sz="1000" dirty="0">
                <a:solidFill>
                  <a:srgbClr val="595959"/>
                </a:solidFill>
              </a:rPr>
              <a:t>There is an opportunity to improve the production from BNAG from the current &lt;300mmscf/d to &gt;350mmscf/d by optimizing the well configuration and assuring the accuracy of the fiscal metering infrastructure. </a:t>
            </a:r>
          </a:p>
          <a:p>
            <a:pPr>
              <a:defRPr/>
            </a:pPr>
            <a:br>
              <a:rPr lang="en-US" sz="1000" dirty="0"/>
            </a:br>
            <a:endParaRPr lang="en-US" altLang="zh-CN" sz="95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676400" y="3966113"/>
            <a:ext cx="4495800" cy="22488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</a:rPr>
              <a:t>OPPORTUNITY STATEMENT</a:t>
            </a:r>
          </a:p>
        </p:txBody>
      </p:sp>
      <p:sp>
        <p:nvSpPr>
          <p:cNvPr id="17414" name="Rectangle 11"/>
          <p:cNvSpPr>
            <a:spLocks noChangeArrowheads="1"/>
          </p:cNvSpPr>
          <p:nvPr/>
        </p:nvSpPr>
        <p:spPr bwMode="auto">
          <a:xfrm>
            <a:off x="6322445" y="3964776"/>
            <a:ext cx="2211955" cy="9488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900" b="1" u="sng" dirty="0">
                <a:solidFill>
                  <a:srgbClr val="C00000"/>
                </a:solidFill>
              </a:rPr>
              <a:t>IN:</a:t>
            </a:r>
          </a:p>
          <a:p>
            <a:pPr algn="just"/>
            <a:r>
              <a:rPr lang="en-GB" sz="1000" dirty="0"/>
              <a:t>- Measure well, bulk and export volumes and optimise</a:t>
            </a:r>
          </a:p>
          <a:p>
            <a:pPr algn="just"/>
            <a:r>
              <a:rPr lang="en-GB" sz="1000" dirty="0"/>
              <a:t>. Replace densitometer and validate fiscal meter</a:t>
            </a:r>
          </a:p>
          <a:p>
            <a:pPr algn="just"/>
            <a:r>
              <a:rPr lang="en-GB" sz="1000" dirty="0"/>
              <a:t> - Restore dehydration unit.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322218" y="3728953"/>
            <a:ext cx="3948113" cy="2159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>
                <a:solidFill>
                  <a:schemeClr val="bg1"/>
                </a:solidFill>
              </a:rPr>
              <a:t>SCOPE</a:t>
            </a:r>
          </a:p>
        </p:txBody>
      </p:sp>
      <p:sp>
        <p:nvSpPr>
          <p:cNvPr id="17416" name="Rectangle 28"/>
          <p:cNvSpPr>
            <a:spLocks noChangeArrowheads="1"/>
          </p:cNvSpPr>
          <p:nvPr/>
        </p:nvSpPr>
        <p:spPr bwMode="auto">
          <a:xfrm>
            <a:off x="9607553" y="6621463"/>
            <a:ext cx="728663" cy="20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sz="800"/>
          </a:p>
        </p:txBody>
      </p:sp>
      <p:sp>
        <p:nvSpPr>
          <p:cNvPr id="17418" name="Rectangle 43"/>
          <p:cNvSpPr>
            <a:spLocks noChangeArrowheads="1"/>
          </p:cNvSpPr>
          <p:nvPr/>
        </p:nvSpPr>
        <p:spPr bwMode="auto">
          <a:xfrm>
            <a:off x="9766301" y="5989639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20" name="Rectangle 48"/>
          <p:cNvSpPr>
            <a:spLocks noChangeArrowheads="1"/>
          </p:cNvSpPr>
          <p:nvPr/>
        </p:nvSpPr>
        <p:spPr bwMode="auto">
          <a:xfrm>
            <a:off x="9766301" y="1849439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86" name="Rectangle 89"/>
          <p:cNvSpPr>
            <a:spLocks noChangeArrowheads="1"/>
          </p:cNvSpPr>
          <p:nvPr/>
        </p:nvSpPr>
        <p:spPr bwMode="auto">
          <a:xfrm>
            <a:off x="1667415" y="2230440"/>
            <a:ext cx="4495800" cy="173433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r>
              <a:rPr lang="en-US" sz="1000" dirty="0">
                <a:latin typeface="+mn-lt"/>
              </a:rPr>
              <a:t>    </a:t>
            </a:r>
            <a:endParaRPr lang="en-GB" sz="1000" dirty="0">
              <a:latin typeface="+mn-lt"/>
            </a:endParaRPr>
          </a:p>
          <a:p>
            <a:pPr>
              <a:defRPr/>
            </a:pPr>
            <a:endParaRPr lang="en-GB" sz="1000" dirty="0">
              <a:latin typeface="+mn-lt"/>
            </a:endParaRPr>
          </a:p>
        </p:txBody>
      </p:sp>
      <p:sp>
        <p:nvSpPr>
          <p:cNvPr id="87" name="Rectangle 90"/>
          <p:cNvSpPr>
            <a:spLocks noChangeArrowheads="1"/>
          </p:cNvSpPr>
          <p:nvPr/>
        </p:nvSpPr>
        <p:spPr bwMode="auto">
          <a:xfrm>
            <a:off x="1676400" y="2070101"/>
            <a:ext cx="4495800" cy="2159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</a:rPr>
              <a:t>BUSINESS CASE</a:t>
            </a:r>
          </a:p>
        </p:txBody>
      </p:sp>
      <p:sp>
        <p:nvSpPr>
          <p:cNvPr id="123" name="Rectangle 3"/>
          <p:cNvSpPr>
            <a:spLocks noChangeArrowheads="1"/>
          </p:cNvSpPr>
          <p:nvPr/>
        </p:nvSpPr>
        <p:spPr bwMode="auto">
          <a:xfrm>
            <a:off x="4038600" y="1066800"/>
            <a:ext cx="2178051" cy="9144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marL="27431" lvl="1" algn="just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r>
              <a:rPr lang="en-US" sz="1000" b="1" dirty="0">
                <a:solidFill>
                  <a:srgbClr val="C00000"/>
                </a:solidFill>
                <a:latin typeface="Arial" panose="020B0604020202020204" pitchFamily="34" charset="0"/>
                <a:ea typeface="Tahoma" pitchFamily="34" charset="0"/>
                <a:cs typeface="Arial" panose="020B0604020202020204" pitchFamily="34" charset="0"/>
              </a:rPr>
              <a:t>Team Members:</a:t>
            </a:r>
          </a:p>
          <a:p>
            <a:pPr marL="27431" lvl="1" algn="just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r>
              <a:rPr lang="en-US" sz="1000" dirty="0">
                <a:latin typeface="Arial" pitchFamily="34" charset="0"/>
                <a:ea typeface="Tahoma" pitchFamily="34" charset="0"/>
                <a:cs typeface="Arial" pitchFamily="34" charset="0"/>
              </a:rPr>
              <a:t>Udoka Onuoha</a:t>
            </a:r>
          </a:p>
          <a:p>
            <a:pPr marL="27431" lvl="1" algn="just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r>
              <a:rPr lang="en-US" sz="1000" dirty="0">
                <a:latin typeface="Arial" pitchFamily="34" charset="0"/>
                <a:ea typeface="Tahoma" pitchFamily="34" charset="0"/>
                <a:cs typeface="Arial" pitchFamily="34" charset="0"/>
              </a:rPr>
              <a:t>Akpaibor Pius; Udobata Uche</a:t>
            </a:r>
          </a:p>
          <a:p>
            <a:pPr marL="27431" lvl="1" algn="just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r>
              <a:rPr lang="en-US" sz="1000" dirty="0">
                <a:latin typeface="Arial" pitchFamily="34" charset="0"/>
                <a:ea typeface="Tahoma" pitchFamily="34" charset="0"/>
                <a:cs typeface="Arial" pitchFamily="34" charset="0"/>
              </a:rPr>
              <a:t>Obiazi Kilali; Brossa I/Bob-Manuel</a:t>
            </a:r>
          </a:p>
          <a:p>
            <a:pPr marL="27431" lvl="1" defTabSz="1090586">
              <a:spcBef>
                <a:spcPts val="300"/>
              </a:spcBef>
              <a:tabLst>
                <a:tab pos="1088998" algn="l"/>
                <a:tab pos="2000201" algn="l"/>
                <a:tab pos="2681221" algn="l"/>
              </a:tabLst>
              <a:defRPr/>
            </a:pPr>
            <a:endParaRPr lang="en-US" sz="1000" dirty="0">
              <a:latin typeface="Arial" pitchFamily="34" charset="0"/>
              <a:ea typeface="Tahoma" pitchFamily="34" charset="0"/>
              <a:cs typeface="Arial" pitchFamily="34" charset="0"/>
            </a:endParaRPr>
          </a:p>
          <a:p>
            <a:pPr marL="256026" lvl="1" indent="-228594" defTabSz="1090586">
              <a:spcBef>
                <a:spcPts val="300"/>
              </a:spcBef>
              <a:buAutoNum type="arabicPeriod"/>
              <a:tabLst>
                <a:tab pos="1088998" algn="l"/>
                <a:tab pos="2000201" algn="l"/>
                <a:tab pos="2681221" algn="l"/>
              </a:tabLst>
              <a:defRPr/>
            </a:pPr>
            <a:endParaRPr lang="en-US" sz="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256026" lvl="1" indent="-228594" defTabSz="1090586">
              <a:spcBef>
                <a:spcPts val="300"/>
              </a:spcBef>
              <a:buAutoNum type="arabicPeriod"/>
              <a:tabLst>
                <a:tab pos="1088998" algn="l"/>
                <a:tab pos="2000201" algn="l"/>
                <a:tab pos="2681221" algn="l"/>
              </a:tabLst>
              <a:defRPr/>
            </a:pPr>
            <a:endParaRPr lang="en-US" sz="1051" dirty="0"/>
          </a:p>
        </p:txBody>
      </p:sp>
      <p:sp>
        <p:nvSpPr>
          <p:cNvPr id="128" name="Rectangle 5"/>
          <p:cNvSpPr>
            <a:spLocks noChangeArrowheads="1"/>
          </p:cNvSpPr>
          <p:nvPr/>
        </p:nvSpPr>
        <p:spPr bwMode="auto">
          <a:xfrm>
            <a:off x="1676400" y="5200780"/>
            <a:ext cx="4495800" cy="118903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  <a:defRPr/>
            </a:pPr>
            <a:endParaRPr lang="en-US" sz="1000" dirty="0"/>
          </a:p>
          <a:p>
            <a:pPr marL="242882" indent="-242882" defTabSz="387341">
              <a:buFont typeface="Arial" pitchFamily="34" charset="0"/>
              <a:buChar char="•"/>
              <a:defRPr/>
            </a:pPr>
            <a:endParaRPr lang="en-US" altLang="zh-CN" sz="1000" dirty="0">
              <a:latin typeface="Arial" pitchFamily="34" charset="0"/>
              <a:cs typeface="Arial" pitchFamily="34" charset="0"/>
            </a:endParaRPr>
          </a:p>
          <a:p>
            <a:pPr marL="242882" indent="-242882" defTabSz="387341">
              <a:buFont typeface="Arial" pitchFamily="34" charset="0"/>
              <a:buChar char="•"/>
              <a:defRPr/>
            </a:pPr>
            <a:endParaRPr lang="en-US" altLang="zh-CN" sz="1000" dirty="0">
              <a:latin typeface="Arial" pitchFamily="34" charset="0"/>
              <a:cs typeface="Arial" pitchFamily="34" charset="0"/>
            </a:endParaRPr>
          </a:p>
          <a:p>
            <a:pPr marL="242882" indent="-242882" defTabSz="387341">
              <a:defRPr/>
            </a:pPr>
            <a:endParaRPr lang="en-GB" altLang="zh-CN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Rectangle 6"/>
          <p:cNvSpPr>
            <a:spLocks noChangeArrowheads="1"/>
          </p:cNvSpPr>
          <p:nvPr/>
        </p:nvSpPr>
        <p:spPr bwMode="auto">
          <a:xfrm>
            <a:off x="1690059" y="4969154"/>
            <a:ext cx="4495800" cy="2159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6323696" y="5185215"/>
            <a:ext cx="3948113" cy="1181732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0"/>
              </a:spcBef>
              <a:buFont typeface="Arial" pitchFamily="34" charset="0"/>
              <a:buChar char="•"/>
              <a:defRPr/>
            </a:pPr>
            <a:endParaRPr lang="en-US" sz="1051" dirty="0">
              <a:latin typeface="+mn-lt"/>
            </a:endParaRPr>
          </a:p>
        </p:txBody>
      </p:sp>
      <p:sp>
        <p:nvSpPr>
          <p:cNvPr id="133" name="Rectangle 6"/>
          <p:cNvSpPr>
            <a:spLocks noChangeArrowheads="1"/>
          </p:cNvSpPr>
          <p:nvPr/>
        </p:nvSpPr>
        <p:spPr bwMode="auto">
          <a:xfrm>
            <a:off x="6334582" y="4944010"/>
            <a:ext cx="3948113" cy="226359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</a:rPr>
              <a:t>POTENTIAL ROADBLOCKS/ ISSUES</a:t>
            </a:r>
          </a:p>
        </p:txBody>
      </p:sp>
      <p:sp>
        <p:nvSpPr>
          <p:cNvPr id="17429" name="Rectangle 11"/>
          <p:cNvSpPr>
            <a:spLocks noChangeArrowheads="1"/>
          </p:cNvSpPr>
          <p:nvPr/>
        </p:nvSpPr>
        <p:spPr bwMode="auto">
          <a:xfrm>
            <a:off x="8534401" y="3964776"/>
            <a:ext cx="1748632" cy="94882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sz="900" b="1" u="sng" dirty="0">
                <a:solidFill>
                  <a:srgbClr val="C00000"/>
                </a:solidFill>
              </a:rPr>
              <a:t>OUT:</a:t>
            </a:r>
          </a:p>
          <a:p>
            <a:pPr algn="just">
              <a:spcBef>
                <a:spcPct val="50000"/>
              </a:spcBef>
            </a:pPr>
            <a:r>
              <a:rPr lang="en-GB" sz="900" dirty="0"/>
              <a:t>- </a:t>
            </a:r>
            <a:r>
              <a:rPr lang="en-GB" sz="1000" dirty="0"/>
              <a:t>Restoration of individual well’s vortex meters</a:t>
            </a:r>
          </a:p>
          <a:p>
            <a:pPr algn="just">
              <a:spcBef>
                <a:spcPct val="50000"/>
              </a:spcBef>
            </a:pPr>
            <a:r>
              <a:rPr lang="en-GB" sz="1000" dirty="0"/>
              <a:t>- Restoration of FOC and remote control capability.</a:t>
            </a:r>
            <a:endParaRPr lang="en-GB" sz="900" dirty="0"/>
          </a:p>
        </p:txBody>
      </p:sp>
      <p:sp>
        <p:nvSpPr>
          <p:cNvPr id="17430" name="Rectangle 91"/>
          <p:cNvSpPr>
            <a:spLocks noChangeArrowheads="1"/>
          </p:cNvSpPr>
          <p:nvPr/>
        </p:nvSpPr>
        <p:spPr bwMode="auto">
          <a:xfrm>
            <a:off x="6324600" y="2810431"/>
            <a:ext cx="1792288" cy="88811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000" b="1" u="sng" dirty="0">
                <a:solidFill>
                  <a:srgbClr val="C00000"/>
                </a:solidFill>
              </a:rPr>
              <a:t>Gross Hard Benefits*</a:t>
            </a:r>
            <a:r>
              <a:rPr lang="en-US" sz="1000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7431" name="Rectangle 91"/>
          <p:cNvSpPr>
            <a:spLocks noChangeArrowheads="1"/>
          </p:cNvSpPr>
          <p:nvPr/>
        </p:nvSpPr>
        <p:spPr bwMode="auto">
          <a:xfrm>
            <a:off x="8116890" y="2812965"/>
            <a:ext cx="2155825" cy="89101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000" b="1" u="sng" dirty="0">
                <a:solidFill>
                  <a:srgbClr val="C00000"/>
                </a:solidFill>
              </a:rPr>
              <a:t>Soft Benefits</a:t>
            </a:r>
            <a:r>
              <a:rPr lang="en-US" sz="900" b="1" dirty="0">
                <a:solidFill>
                  <a:srgbClr val="C00000"/>
                </a:solidFill>
              </a:rPr>
              <a:t>: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000" dirty="0"/>
          </a:p>
        </p:txBody>
      </p:sp>
      <p:sp>
        <p:nvSpPr>
          <p:cNvPr id="114" name="Rectangle 12"/>
          <p:cNvSpPr>
            <a:spLocks noChangeArrowheads="1"/>
          </p:cNvSpPr>
          <p:nvPr/>
        </p:nvSpPr>
        <p:spPr bwMode="auto">
          <a:xfrm>
            <a:off x="6324602" y="2667000"/>
            <a:ext cx="3948113" cy="20478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82" name="Rectangle 15"/>
          <p:cNvSpPr>
            <a:spLocks noChangeArrowheads="1"/>
          </p:cNvSpPr>
          <p:nvPr/>
        </p:nvSpPr>
        <p:spPr bwMode="auto">
          <a:xfrm>
            <a:off x="6324602" y="838201"/>
            <a:ext cx="3948113" cy="304801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r>
              <a:rPr lang="en-US" sz="1000" b="1" dirty="0">
                <a:solidFill>
                  <a:schemeClr val="bg1"/>
                </a:solidFill>
              </a:rPr>
              <a:t>PROJECT STATUS</a:t>
            </a:r>
          </a:p>
        </p:txBody>
      </p:sp>
      <p:grpSp>
        <p:nvGrpSpPr>
          <p:cNvPr id="2" name="Group 87"/>
          <p:cNvGrpSpPr/>
          <p:nvPr/>
        </p:nvGrpSpPr>
        <p:grpSpPr>
          <a:xfrm>
            <a:off x="9345613" y="406810"/>
            <a:ext cx="781051" cy="128588"/>
            <a:chOff x="7861300" y="530225"/>
            <a:chExt cx="781050" cy="128588"/>
          </a:xfrm>
        </p:grpSpPr>
        <p:sp>
          <p:nvSpPr>
            <p:cNvPr id="17434" name="Oval 16"/>
            <p:cNvSpPr>
              <a:spLocks noChangeArrowheads="1"/>
            </p:cNvSpPr>
            <p:nvPr/>
          </p:nvSpPr>
          <p:spPr bwMode="auto">
            <a:xfrm>
              <a:off x="7861300" y="542925"/>
              <a:ext cx="212725" cy="8890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600" b="1" dirty="0"/>
                <a:t>G</a:t>
              </a:r>
            </a:p>
          </p:txBody>
        </p:sp>
        <p:sp>
          <p:nvSpPr>
            <p:cNvPr id="17435" name="Oval 17"/>
            <p:cNvSpPr>
              <a:spLocks noChangeArrowheads="1"/>
            </p:cNvSpPr>
            <p:nvPr/>
          </p:nvSpPr>
          <p:spPr bwMode="auto">
            <a:xfrm>
              <a:off x="8159750" y="530225"/>
              <a:ext cx="179388" cy="10795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600" b="1"/>
                <a:t>Y</a:t>
              </a:r>
            </a:p>
          </p:txBody>
        </p:sp>
        <p:sp>
          <p:nvSpPr>
            <p:cNvPr id="17436" name="Oval 18"/>
            <p:cNvSpPr>
              <a:spLocks noChangeArrowheads="1"/>
            </p:cNvSpPr>
            <p:nvPr/>
          </p:nvSpPr>
          <p:spPr bwMode="auto">
            <a:xfrm>
              <a:off x="8451850" y="539750"/>
              <a:ext cx="190500" cy="119063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600" b="1">
                  <a:solidFill>
                    <a:schemeClr val="bg1"/>
                  </a:solidFill>
                </a:rPr>
                <a:t>R</a:t>
              </a:r>
            </a:p>
          </p:txBody>
        </p:sp>
      </p:grpSp>
      <p:sp>
        <p:nvSpPr>
          <p:cNvPr id="17437" name="Rectangle 19"/>
          <p:cNvSpPr>
            <a:spLocks noChangeArrowheads="1"/>
          </p:cNvSpPr>
          <p:nvPr/>
        </p:nvSpPr>
        <p:spPr bwMode="auto">
          <a:xfrm>
            <a:off x="9324975" y="638175"/>
            <a:ext cx="287339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500" b="1">
                <a:solidFill>
                  <a:schemeClr val="bg1"/>
                </a:solidFill>
              </a:rPr>
              <a:t>On Track</a:t>
            </a:r>
          </a:p>
        </p:txBody>
      </p:sp>
      <p:sp>
        <p:nvSpPr>
          <p:cNvPr id="17438" name="Rectangle 20"/>
          <p:cNvSpPr>
            <a:spLocks noChangeArrowheads="1"/>
          </p:cNvSpPr>
          <p:nvPr/>
        </p:nvSpPr>
        <p:spPr bwMode="auto">
          <a:xfrm>
            <a:off x="9634538" y="650875"/>
            <a:ext cx="285751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500" b="1">
                <a:solidFill>
                  <a:schemeClr val="bg1"/>
                </a:solidFill>
              </a:rPr>
              <a:t>Delayed</a:t>
            </a:r>
          </a:p>
        </p:txBody>
      </p:sp>
      <p:sp>
        <p:nvSpPr>
          <p:cNvPr id="17439" name="Rectangle 21"/>
          <p:cNvSpPr>
            <a:spLocks noChangeArrowheads="1"/>
          </p:cNvSpPr>
          <p:nvPr/>
        </p:nvSpPr>
        <p:spPr bwMode="auto">
          <a:xfrm>
            <a:off x="9934575" y="649288"/>
            <a:ext cx="287339" cy="7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r>
              <a:rPr lang="en-US" sz="500" b="1">
                <a:solidFill>
                  <a:schemeClr val="bg1"/>
                </a:solidFill>
              </a:rPr>
              <a:t>Stopped</a:t>
            </a:r>
          </a:p>
        </p:txBody>
      </p:sp>
      <p:sp>
        <p:nvSpPr>
          <p:cNvPr id="17440" name="Rectangle 48"/>
          <p:cNvSpPr>
            <a:spLocks noChangeArrowheads="1"/>
          </p:cNvSpPr>
          <p:nvPr/>
        </p:nvSpPr>
        <p:spPr bwMode="auto">
          <a:xfrm>
            <a:off x="9766301" y="1849439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1" name="Rectangle 52"/>
          <p:cNvSpPr>
            <a:spLocks noChangeArrowheads="1"/>
          </p:cNvSpPr>
          <p:nvPr/>
        </p:nvSpPr>
        <p:spPr bwMode="auto">
          <a:xfrm>
            <a:off x="9766301" y="1595439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2" name="Rectangle 56"/>
          <p:cNvSpPr>
            <a:spLocks noChangeArrowheads="1"/>
          </p:cNvSpPr>
          <p:nvPr/>
        </p:nvSpPr>
        <p:spPr bwMode="auto">
          <a:xfrm>
            <a:off x="9766301" y="1339851"/>
            <a:ext cx="571500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3" name="Rectangle 60"/>
          <p:cNvSpPr>
            <a:spLocks noChangeArrowheads="1"/>
          </p:cNvSpPr>
          <p:nvPr/>
        </p:nvSpPr>
        <p:spPr bwMode="auto">
          <a:xfrm>
            <a:off x="9766301" y="1085851"/>
            <a:ext cx="5715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4" name="Rectangle 68"/>
          <p:cNvSpPr>
            <a:spLocks noChangeArrowheads="1"/>
          </p:cNvSpPr>
          <p:nvPr/>
        </p:nvSpPr>
        <p:spPr bwMode="auto">
          <a:xfrm>
            <a:off x="6284913" y="719139"/>
            <a:ext cx="1212851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n-GB" sz="1000" b="1"/>
          </a:p>
        </p:txBody>
      </p:sp>
      <p:sp>
        <p:nvSpPr>
          <p:cNvPr id="17448" name="Rectangle 13"/>
          <p:cNvSpPr>
            <a:spLocks noChangeArrowheads="1"/>
          </p:cNvSpPr>
          <p:nvPr/>
        </p:nvSpPr>
        <p:spPr bwMode="auto">
          <a:xfrm>
            <a:off x="6324602" y="1143002"/>
            <a:ext cx="3948113" cy="15040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14297" lvl="1">
              <a:spcBef>
                <a:spcPct val="20000"/>
              </a:spcBef>
            </a:pPr>
            <a:endParaRPr lang="en-AU" sz="900"/>
          </a:p>
        </p:txBody>
      </p:sp>
      <p:sp>
        <p:nvSpPr>
          <p:cNvPr id="17475" name="Rectangle 90"/>
          <p:cNvSpPr>
            <a:spLocks noChangeArrowheads="1"/>
          </p:cNvSpPr>
          <p:nvPr/>
        </p:nvSpPr>
        <p:spPr bwMode="auto">
          <a:xfrm>
            <a:off x="8214519" y="2971800"/>
            <a:ext cx="200739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sz="1000" dirty="0"/>
              <a:t>Achieve </a:t>
            </a:r>
            <a:r>
              <a:rPr lang="en-US" altLang="en-US" sz="1000" dirty="0"/>
              <a:t>trust and good reputation with customer.</a:t>
            </a:r>
          </a:p>
          <a:p>
            <a:pPr marL="171446" indent="-171446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17478" name="Rectangle 94"/>
          <p:cNvSpPr>
            <a:spLocks noChangeArrowheads="1"/>
          </p:cNvSpPr>
          <p:nvPr/>
        </p:nvSpPr>
        <p:spPr bwMode="auto">
          <a:xfrm>
            <a:off x="6328231" y="5083761"/>
            <a:ext cx="39608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000" dirty="0"/>
          </a:p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sz="1000" dirty="0"/>
              <a:t>Co-ordinating implementation of improvement plan actions with field personnel.</a:t>
            </a:r>
          </a:p>
          <a:p>
            <a:endParaRPr lang="en-US" sz="1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80" name="Line 77"/>
          <p:cNvSpPr>
            <a:spLocks noChangeShapeType="1"/>
          </p:cNvSpPr>
          <p:nvPr/>
        </p:nvSpPr>
        <p:spPr bwMode="auto">
          <a:xfrm>
            <a:off x="7437439" y="1752600"/>
            <a:ext cx="27035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81" name="Line 77"/>
          <p:cNvSpPr>
            <a:spLocks noChangeShapeType="1"/>
          </p:cNvSpPr>
          <p:nvPr/>
        </p:nvSpPr>
        <p:spPr bwMode="auto">
          <a:xfrm>
            <a:off x="7391402" y="2209801"/>
            <a:ext cx="2703513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52" name="Rectangle 57"/>
          <p:cNvSpPr>
            <a:spLocks noChangeArrowheads="1"/>
          </p:cNvSpPr>
          <p:nvPr/>
        </p:nvSpPr>
        <p:spPr bwMode="auto">
          <a:xfrm>
            <a:off x="9067802" y="1524001"/>
            <a:ext cx="668337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1000" b="1" dirty="0"/>
              <a:t>100%</a:t>
            </a:r>
          </a:p>
        </p:txBody>
      </p:sp>
      <p:sp>
        <p:nvSpPr>
          <p:cNvPr id="17449" name="Rectangle 53"/>
          <p:cNvSpPr>
            <a:spLocks noChangeArrowheads="1"/>
          </p:cNvSpPr>
          <p:nvPr/>
        </p:nvSpPr>
        <p:spPr bwMode="auto">
          <a:xfrm>
            <a:off x="9097965" y="1976439"/>
            <a:ext cx="6683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1000" b="1" dirty="0"/>
              <a:t>100%</a:t>
            </a:r>
          </a:p>
        </p:txBody>
      </p:sp>
      <p:sp>
        <p:nvSpPr>
          <p:cNvPr id="17450" name="Rectangle 54"/>
          <p:cNvSpPr>
            <a:spLocks noChangeArrowheads="1"/>
          </p:cNvSpPr>
          <p:nvPr/>
        </p:nvSpPr>
        <p:spPr bwMode="auto">
          <a:xfrm>
            <a:off x="8296275" y="1976439"/>
            <a:ext cx="8016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27/10/17</a:t>
            </a:r>
          </a:p>
        </p:txBody>
      </p:sp>
      <p:sp>
        <p:nvSpPr>
          <p:cNvPr id="17451" name="Rectangle 55"/>
          <p:cNvSpPr>
            <a:spLocks noChangeArrowheads="1"/>
          </p:cNvSpPr>
          <p:nvPr/>
        </p:nvSpPr>
        <p:spPr bwMode="auto">
          <a:xfrm>
            <a:off x="7497763" y="1976439"/>
            <a:ext cx="7985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26/1017</a:t>
            </a:r>
          </a:p>
        </p:txBody>
      </p:sp>
      <p:sp>
        <p:nvSpPr>
          <p:cNvPr id="17453" name="Rectangle 58"/>
          <p:cNvSpPr>
            <a:spLocks noChangeArrowheads="1"/>
          </p:cNvSpPr>
          <p:nvPr/>
        </p:nvSpPr>
        <p:spPr bwMode="auto">
          <a:xfrm>
            <a:off x="8296275" y="1720851"/>
            <a:ext cx="80168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26/10/17</a:t>
            </a:r>
          </a:p>
        </p:txBody>
      </p:sp>
      <p:sp>
        <p:nvSpPr>
          <p:cNvPr id="17454" name="Rectangle 59"/>
          <p:cNvSpPr>
            <a:spLocks noChangeArrowheads="1"/>
          </p:cNvSpPr>
          <p:nvPr/>
        </p:nvSpPr>
        <p:spPr bwMode="auto">
          <a:xfrm>
            <a:off x="7497763" y="1720851"/>
            <a:ext cx="798512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23/10/17</a:t>
            </a:r>
          </a:p>
        </p:txBody>
      </p:sp>
      <p:sp>
        <p:nvSpPr>
          <p:cNvPr id="17455" name="Rectangle 61"/>
          <p:cNvSpPr>
            <a:spLocks noChangeArrowheads="1"/>
          </p:cNvSpPr>
          <p:nvPr/>
        </p:nvSpPr>
        <p:spPr bwMode="auto">
          <a:xfrm>
            <a:off x="9067802" y="1752600"/>
            <a:ext cx="6683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1000" b="1" dirty="0"/>
              <a:t>100%</a:t>
            </a:r>
          </a:p>
        </p:txBody>
      </p:sp>
      <p:sp>
        <p:nvSpPr>
          <p:cNvPr id="17456" name="Rectangle 62"/>
          <p:cNvSpPr>
            <a:spLocks noChangeArrowheads="1"/>
          </p:cNvSpPr>
          <p:nvPr/>
        </p:nvSpPr>
        <p:spPr bwMode="auto">
          <a:xfrm>
            <a:off x="8296275" y="1466851"/>
            <a:ext cx="8016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23/10/17</a:t>
            </a:r>
          </a:p>
        </p:txBody>
      </p:sp>
      <p:sp>
        <p:nvSpPr>
          <p:cNvPr id="17457" name="Rectangle 63"/>
          <p:cNvSpPr>
            <a:spLocks noChangeArrowheads="1"/>
          </p:cNvSpPr>
          <p:nvPr/>
        </p:nvSpPr>
        <p:spPr bwMode="auto">
          <a:xfrm>
            <a:off x="7497763" y="1466851"/>
            <a:ext cx="7985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23/10/17</a:t>
            </a:r>
          </a:p>
        </p:txBody>
      </p:sp>
      <p:sp>
        <p:nvSpPr>
          <p:cNvPr id="17458" name="Rectangle 64"/>
          <p:cNvSpPr>
            <a:spLocks noChangeArrowheads="1"/>
          </p:cNvSpPr>
          <p:nvPr/>
        </p:nvSpPr>
        <p:spPr bwMode="auto">
          <a:xfrm>
            <a:off x="9766301" y="1081088"/>
            <a:ext cx="571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800" b="1"/>
              <a:t>  Health</a:t>
            </a:r>
          </a:p>
        </p:txBody>
      </p:sp>
      <p:sp>
        <p:nvSpPr>
          <p:cNvPr id="17459" name="Rectangle 65"/>
          <p:cNvSpPr>
            <a:spLocks noChangeArrowheads="1"/>
          </p:cNvSpPr>
          <p:nvPr/>
        </p:nvSpPr>
        <p:spPr bwMode="auto">
          <a:xfrm>
            <a:off x="9097965" y="1100139"/>
            <a:ext cx="6683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800" b="1"/>
              <a:t>% Compl</a:t>
            </a:r>
          </a:p>
        </p:txBody>
      </p:sp>
      <p:sp>
        <p:nvSpPr>
          <p:cNvPr id="17460" name="Rectangle 66"/>
          <p:cNvSpPr>
            <a:spLocks noChangeArrowheads="1"/>
          </p:cNvSpPr>
          <p:nvPr/>
        </p:nvSpPr>
        <p:spPr bwMode="auto">
          <a:xfrm>
            <a:off x="8296275" y="1100139"/>
            <a:ext cx="801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800" b="1" dirty="0"/>
              <a:t>Completion Date</a:t>
            </a:r>
          </a:p>
        </p:txBody>
      </p:sp>
      <p:sp>
        <p:nvSpPr>
          <p:cNvPr id="17461" name="Rectangle 67"/>
          <p:cNvSpPr>
            <a:spLocks noChangeArrowheads="1"/>
          </p:cNvSpPr>
          <p:nvPr/>
        </p:nvSpPr>
        <p:spPr bwMode="auto">
          <a:xfrm>
            <a:off x="7497763" y="1100139"/>
            <a:ext cx="798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800" b="1"/>
              <a:t>Start  Date</a:t>
            </a:r>
          </a:p>
        </p:txBody>
      </p:sp>
      <p:sp>
        <p:nvSpPr>
          <p:cNvPr id="17462" name="Line 77"/>
          <p:cNvSpPr>
            <a:spLocks noChangeShapeType="1"/>
          </p:cNvSpPr>
          <p:nvPr/>
        </p:nvSpPr>
        <p:spPr bwMode="auto">
          <a:xfrm>
            <a:off x="7391402" y="1981201"/>
            <a:ext cx="2701925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63" name="Text Box 87"/>
          <p:cNvSpPr txBox="1">
            <a:spLocks noChangeArrowheads="1"/>
          </p:cNvSpPr>
          <p:nvPr/>
        </p:nvSpPr>
        <p:spPr bwMode="auto">
          <a:xfrm>
            <a:off x="6273801" y="1096965"/>
            <a:ext cx="6810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 b="1" dirty="0"/>
              <a:t>Overall % </a:t>
            </a:r>
            <a:r>
              <a:rPr lang="en-US" sz="900" b="1" dirty="0" err="1"/>
              <a:t>Compl</a:t>
            </a:r>
            <a:endParaRPr lang="en-US" sz="900" b="1" dirty="0"/>
          </a:p>
        </p:txBody>
      </p:sp>
      <p:sp>
        <p:nvSpPr>
          <p:cNvPr id="17464" name="Oval 88"/>
          <p:cNvSpPr>
            <a:spLocks noChangeArrowheads="1"/>
          </p:cNvSpPr>
          <p:nvPr/>
        </p:nvSpPr>
        <p:spPr bwMode="auto">
          <a:xfrm>
            <a:off x="6934200" y="1168400"/>
            <a:ext cx="465139" cy="247651"/>
          </a:xfrm>
          <a:prstGeom prst="ellipse">
            <a:avLst/>
          </a:prstGeom>
          <a:solidFill>
            <a:srgbClr val="FBCE07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000" b="1" dirty="0"/>
              <a:t>  20%</a:t>
            </a:r>
            <a:endParaRPr lang="en-US" sz="2000" dirty="0"/>
          </a:p>
        </p:txBody>
      </p:sp>
      <p:sp>
        <p:nvSpPr>
          <p:cNvPr id="17466" name="AutoShape 96"/>
          <p:cNvSpPr>
            <a:spLocks noChangeArrowheads="1"/>
          </p:cNvSpPr>
          <p:nvPr/>
        </p:nvSpPr>
        <p:spPr bwMode="auto">
          <a:xfrm>
            <a:off x="6413501" y="1520825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 b="1" dirty="0"/>
              <a:t>IDENTIFY</a:t>
            </a:r>
          </a:p>
        </p:txBody>
      </p:sp>
      <p:sp>
        <p:nvSpPr>
          <p:cNvPr id="17467" name="AutoShape 97"/>
          <p:cNvSpPr>
            <a:spLocks noChangeArrowheads="1"/>
          </p:cNvSpPr>
          <p:nvPr/>
        </p:nvSpPr>
        <p:spPr bwMode="auto">
          <a:xfrm>
            <a:off x="6413501" y="1762125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 b="1" dirty="0"/>
              <a:t>ENGAGE STK</a:t>
            </a:r>
          </a:p>
        </p:txBody>
      </p:sp>
      <p:sp>
        <p:nvSpPr>
          <p:cNvPr id="17468" name="AutoShape 98"/>
          <p:cNvSpPr>
            <a:spLocks noChangeArrowheads="1"/>
          </p:cNvSpPr>
          <p:nvPr/>
        </p:nvSpPr>
        <p:spPr bwMode="auto">
          <a:xfrm>
            <a:off x="6413501" y="1999827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 b="1" dirty="0"/>
              <a:t>STK APPROVAL</a:t>
            </a:r>
          </a:p>
        </p:txBody>
      </p:sp>
      <p:sp>
        <p:nvSpPr>
          <p:cNvPr id="17470" name="Rectangle 53"/>
          <p:cNvSpPr>
            <a:spLocks noChangeArrowheads="1"/>
          </p:cNvSpPr>
          <p:nvPr/>
        </p:nvSpPr>
        <p:spPr bwMode="auto">
          <a:xfrm>
            <a:off x="9110665" y="2260600"/>
            <a:ext cx="6683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1000" b="1" dirty="0"/>
              <a:t>10%</a:t>
            </a:r>
          </a:p>
        </p:txBody>
      </p:sp>
      <p:sp>
        <p:nvSpPr>
          <p:cNvPr id="17471" name="Rectangle 54"/>
          <p:cNvSpPr>
            <a:spLocks noChangeArrowheads="1"/>
          </p:cNvSpPr>
          <p:nvPr/>
        </p:nvSpPr>
        <p:spPr bwMode="auto">
          <a:xfrm>
            <a:off x="8308975" y="2260600"/>
            <a:ext cx="801688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15/11/17</a:t>
            </a:r>
          </a:p>
        </p:txBody>
      </p:sp>
      <p:sp>
        <p:nvSpPr>
          <p:cNvPr id="17472" name="Rectangle 55"/>
          <p:cNvSpPr>
            <a:spLocks noChangeArrowheads="1"/>
          </p:cNvSpPr>
          <p:nvPr/>
        </p:nvSpPr>
        <p:spPr bwMode="auto">
          <a:xfrm>
            <a:off x="7510463" y="2260600"/>
            <a:ext cx="798512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1"/>
          <a:lstStyle/>
          <a:p>
            <a:pPr>
              <a:spcBef>
                <a:spcPct val="20000"/>
              </a:spcBef>
            </a:pPr>
            <a:r>
              <a:rPr lang="en-US" sz="900" b="1" dirty="0"/>
              <a:t>27/10/17</a:t>
            </a:r>
          </a:p>
        </p:txBody>
      </p:sp>
      <p:sp>
        <p:nvSpPr>
          <p:cNvPr id="17474" name="AutoShape 98"/>
          <p:cNvSpPr>
            <a:spLocks noChangeArrowheads="1"/>
          </p:cNvSpPr>
          <p:nvPr/>
        </p:nvSpPr>
        <p:spPr bwMode="auto">
          <a:xfrm>
            <a:off x="6400801" y="2293939"/>
            <a:ext cx="927100" cy="177800"/>
          </a:xfrm>
          <a:prstGeom prst="homePlate">
            <a:avLst>
              <a:gd name="adj" fmla="val 49994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900" b="1" dirty="0"/>
              <a:t>IMPLEMENT</a:t>
            </a:r>
          </a:p>
        </p:txBody>
      </p:sp>
      <p:sp>
        <p:nvSpPr>
          <p:cNvPr id="76" name="Title 75"/>
          <p:cNvSpPr>
            <a:spLocks noGrp="1"/>
          </p:cNvSpPr>
          <p:nvPr>
            <p:ph type="title"/>
          </p:nvPr>
        </p:nvSpPr>
        <p:spPr>
          <a:xfrm>
            <a:off x="577596" y="510451"/>
            <a:ext cx="11171238" cy="752475"/>
          </a:xfrm>
        </p:spPr>
        <p:txBody>
          <a:bodyPr/>
          <a:lstStyle/>
          <a:p>
            <a:pPr algn="ctr" fontAlgn="t"/>
            <a:r>
              <a:rPr lang="en-US" sz="1600" dirty="0"/>
              <a:t>BNAG OPTIMISATION 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400800" y="25908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7796" indent="-177796">
              <a:lnSpc>
                <a:spcPct val="113000"/>
              </a:lnSpc>
              <a:spcAft>
                <a:spcPts val="60"/>
              </a:spcAft>
            </a:pPr>
            <a:endParaRPr lang="en-US" sz="1600" dirty="0"/>
          </a:p>
        </p:txBody>
      </p:sp>
      <p:sp>
        <p:nvSpPr>
          <p:cNvPr id="79" name="TextBox 78"/>
          <p:cNvSpPr txBox="1"/>
          <p:nvPr/>
        </p:nvSpPr>
        <p:spPr>
          <a:xfrm>
            <a:off x="6400800" y="3101743"/>
            <a:ext cx="1676400" cy="5558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171446" indent="-171446">
              <a:buFont typeface="Wingdings" panose="05000000000000000000" pitchFamily="2" charset="2"/>
              <a:buChar char="§"/>
            </a:pPr>
            <a:r>
              <a:rPr lang="en-US" sz="1000" dirty="0"/>
              <a:t>Increase BNAG Export from &lt;300mmscf/d to &gt;350mmscf/d.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76401" y="2286000"/>
            <a:ext cx="44632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/>
            <a:r>
              <a:rPr lang="en-US" altLang="en-US" sz="1000" dirty="0"/>
              <a:t>in recent months, production from BNAG (450mmscf/d capacity) has dropped to less than 300mmscf/d whilst the customer demand from the plant has consistently been at 400mmscf/d.</a:t>
            </a:r>
          </a:p>
          <a:p>
            <a:pPr algn="just" eaLnBrk="1" hangingPunct="1"/>
            <a:r>
              <a:rPr lang="en-US" altLang="en-US" sz="1000" dirty="0"/>
              <a:t>BNAG Optimization 2 aims to determine baseline potentials of the individual wells, actual bulk production and export volumes(for comparison with the fiscal meter reading). And optimize to improve the plant production to &gt;350mmscf/d. Other deliverables of the project are:</a:t>
            </a:r>
          </a:p>
          <a:p>
            <a:pPr marL="285750" indent="-285750" algn="just" eaLnBrk="1" hangingPunct="1">
              <a:buAutoNum type="romanLcPeriod"/>
            </a:pPr>
            <a:r>
              <a:rPr lang="en-US" altLang="en-US" sz="1000" dirty="0"/>
              <a:t>Replacement of densitometer and revalidation of the fiscal meter</a:t>
            </a:r>
          </a:p>
          <a:p>
            <a:pPr marL="285750" indent="-285750" algn="just" eaLnBrk="1" hangingPunct="1">
              <a:buAutoNum type="romanLcPeriod"/>
            </a:pPr>
            <a:r>
              <a:rPr lang="en-US" altLang="en-US" sz="1000" dirty="0"/>
              <a:t>Restoration of the dehydration system to achieve contractual dewpoint specification of 5degC.</a:t>
            </a:r>
          </a:p>
        </p:txBody>
      </p:sp>
      <p:sp>
        <p:nvSpPr>
          <p:cNvPr id="81" name="Oval 93"/>
          <p:cNvSpPr>
            <a:spLocks noChangeArrowheads="1"/>
          </p:cNvSpPr>
          <p:nvPr/>
        </p:nvSpPr>
        <p:spPr bwMode="auto">
          <a:xfrm>
            <a:off x="9906000" y="1520825"/>
            <a:ext cx="228600" cy="2286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600" dirty="0"/>
          </a:p>
        </p:txBody>
      </p:sp>
      <p:sp>
        <p:nvSpPr>
          <p:cNvPr id="6" name="Rectangle 5"/>
          <p:cNvSpPr/>
          <p:nvPr/>
        </p:nvSpPr>
        <p:spPr>
          <a:xfrm>
            <a:off x="1651959" y="5197753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indent="-342891" algn="just">
              <a:buFont typeface="Wingdings" panose="05000000000000000000" pitchFamily="2" charset="2"/>
              <a:buChar char="q"/>
            </a:pPr>
            <a:r>
              <a:rPr lang="en-US" altLang="en-US" sz="1000" dirty="0"/>
              <a:t>Optimize gas production from BNAG and increase the plant’s export to NLNG from the current &lt;300mmscf/d to &gt;350mmscf/d</a:t>
            </a:r>
          </a:p>
          <a:p>
            <a:pPr marL="342891" indent="-342891" algn="just">
              <a:buFont typeface="Wingdings" panose="05000000000000000000" pitchFamily="2" charset="2"/>
              <a:buChar char="q"/>
            </a:pPr>
            <a:r>
              <a:rPr lang="en-US" altLang="en-US" sz="1000" dirty="0"/>
              <a:t>Gain an understanding of the challenges and issues with BNAG Operation</a:t>
            </a:r>
          </a:p>
          <a:p>
            <a:pPr marL="342891" indent="-342891" algn="just">
              <a:buFont typeface="Wingdings" panose="05000000000000000000" pitchFamily="2" charset="2"/>
              <a:buChar char="q"/>
            </a:pPr>
            <a:r>
              <a:rPr lang="en-US" altLang="en-US" sz="1000" dirty="0"/>
              <a:t>Ensure accuracy of the BNAG fiscal metering infrastructure.</a:t>
            </a:r>
          </a:p>
          <a:p>
            <a:pPr marL="342891" indent="-342891" algn="just">
              <a:buFont typeface="Wingdings" panose="05000000000000000000" pitchFamily="2" charset="2"/>
              <a:buChar char="q"/>
            </a:pPr>
            <a:r>
              <a:rPr lang="en-US" altLang="en-US" sz="1000" dirty="0"/>
              <a:t>Restore BNAG dehydration unit to </a:t>
            </a:r>
            <a:r>
              <a:rPr lang="en-US" altLang="en-US" sz="1000" dirty="0">
                <a:solidFill>
                  <a:srgbClr val="FF0000"/>
                </a:solidFill>
              </a:rPr>
              <a:t>achieve</a:t>
            </a:r>
            <a:r>
              <a:rPr lang="en-US" altLang="en-US" sz="1000" dirty="0"/>
              <a:t> contractual dew point specification.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endParaRPr lang="en-US" sz="1000" dirty="0"/>
          </a:p>
        </p:txBody>
      </p:sp>
      <p:sp>
        <p:nvSpPr>
          <p:cNvPr id="84" name="Oval 93"/>
          <p:cNvSpPr>
            <a:spLocks noChangeArrowheads="1"/>
          </p:cNvSpPr>
          <p:nvPr/>
        </p:nvSpPr>
        <p:spPr bwMode="auto">
          <a:xfrm>
            <a:off x="9906000" y="1752600"/>
            <a:ext cx="228600" cy="2286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600" dirty="0"/>
          </a:p>
        </p:txBody>
      </p:sp>
      <p:sp>
        <p:nvSpPr>
          <p:cNvPr id="85" name="Oval 93"/>
          <p:cNvSpPr>
            <a:spLocks noChangeArrowheads="1"/>
          </p:cNvSpPr>
          <p:nvPr/>
        </p:nvSpPr>
        <p:spPr bwMode="auto">
          <a:xfrm>
            <a:off x="9906000" y="2001839"/>
            <a:ext cx="228600" cy="2286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600" dirty="0"/>
          </a:p>
        </p:txBody>
      </p:sp>
      <p:sp>
        <p:nvSpPr>
          <p:cNvPr id="88" name="Oval 93"/>
          <p:cNvSpPr>
            <a:spLocks noChangeArrowheads="1"/>
          </p:cNvSpPr>
          <p:nvPr/>
        </p:nvSpPr>
        <p:spPr bwMode="auto">
          <a:xfrm>
            <a:off x="9906000" y="2233613"/>
            <a:ext cx="228600" cy="228600"/>
          </a:xfrm>
          <a:prstGeom prst="ellipse">
            <a:avLst/>
          </a:prstGeom>
          <a:solidFill>
            <a:srgbClr val="FBCE07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73862608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Template - Presentation Mode</Template>
  <TotalTime>19495</TotalTime>
  <Words>382</Words>
  <Application>Microsoft Office PowerPoint</Application>
  <PresentationFormat>Widescreen</PresentationFormat>
  <Paragraphs>74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Bold</vt:lpstr>
      <vt:lpstr>Futura Medium</vt:lpstr>
      <vt:lpstr>Tahoma</vt:lpstr>
      <vt:lpstr>Wingdings</vt:lpstr>
      <vt:lpstr>Shell WizKit V3_Template_Widescreen_07june2016</vt:lpstr>
      <vt:lpstr>BNAG OPTIMISATION 2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Femi.Fagbenro-Byron</dc:creator>
  <cp:lastModifiedBy>Onuoha, Udoka U SPDC-UPO/G/PE</cp:lastModifiedBy>
  <cp:revision>867</cp:revision>
  <cp:lastPrinted>2017-11-03T10:38:42Z</cp:lastPrinted>
  <dcterms:created xsi:type="dcterms:W3CDTF">2010-04-28T09:08:44Z</dcterms:created>
  <dcterms:modified xsi:type="dcterms:W3CDTF">2017-11-09T14:42:15Z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TB4 template version">
    <vt:r8>4</vt:r8>
  </property>
  <property fmtid="{D5CDD505-2E9C-101B-9397-08002B2CF9AE}" pid="5" name="TB4 template type">
    <vt:lpwstr>onscreen</vt:lpwstr>
  </property>
</Properties>
</file>