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6"/>
    <p:sldMasterId id="2147484384" r:id="rId7"/>
  </p:sldMasterIdLst>
  <p:notesMasterIdLst>
    <p:notesMasterId r:id="rId18"/>
  </p:notesMasterIdLst>
  <p:handoutMasterIdLst>
    <p:handoutMasterId r:id="rId19"/>
  </p:handoutMasterIdLst>
  <p:sldIdLst>
    <p:sldId id="844" r:id="rId8"/>
    <p:sldId id="871" r:id="rId9"/>
    <p:sldId id="870" r:id="rId10"/>
    <p:sldId id="872" r:id="rId11"/>
    <p:sldId id="875" r:id="rId12"/>
    <p:sldId id="878" r:id="rId13"/>
    <p:sldId id="865" r:id="rId14"/>
    <p:sldId id="874" r:id="rId15"/>
    <p:sldId id="876" r:id="rId16"/>
    <p:sldId id="877" r:id="rId17"/>
  </p:sldIdLst>
  <p:sldSz cx="9144000" cy="6858000" type="screen4x3"/>
  <p:notesSz cx="7010400" cy="92964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845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003882"/>
    <a:srgbClr val="D42E12"/>
    <a:srgbClr val="FFC000"/>
    <a:srgbClr val="F8D838"/>
    <a:srgbClr val="FDF7E7"/>
    <a:srgbClr val="FCEECC"/>
    <a:srgbClr val="F7D117"/>
    <a:srgbClr val="C4A4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17" autoAdjust="0"/>
    <p:restoredTop sz="93991" autoAdjust="0"/>
  </p:normalViewPr>
  <p:slideViewPr>
    <p:cSldViewPr>
      <p:cViewPr varScale="1">
        <p:scale>
          <a:sx n="112" d="100"/>
          <a:sy n="112" d="100"/>
        </p:scale>
        <p:origin x="768" y="102"/>
      </p:cViewPr>
      <p:guideLst>
        <p:guide orient="horz" pos="799"/>
        <p:guide orient="horz" pos="845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1470" y="-84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africa-me.shell.com\africa-me\E%20&amp;%20P\SPDC%20Port%20Harcourt\Dept_10\RTO\CPCC\PHE-CPC%20Team\Cpcc%20Working%20Folder\GAS%20SUPPLY\NLNG%20GAS%20SUPPLY\SUPPLY%20STATEMENT%20&amp;%20SUMMARY\Monthly%20statement\2017\February\Gas%20Supp%20Wbk%20Feb%202017.xls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BNAG Daily GHV (MJ/sm3) Trend March 2016</a:t>
            </a:r>
          </a:p>
        </c:rich>
      </c:tx>
      <c:layout>
        <c:manualLayout>
          <c:xMode val="edge"/>
          <c:yMode val="edge"/>
          <c:x val="0.23141731899462445"/>
          <c:y val="0"/>
        </c:manualLayout>
      </c:layout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'[BNAG GC Gain Analysis for March 2015.xlsx]Sheet1'!$N$1</c:f>
              <c:strCache>
                <c:ptCount val="1"/>
                <c:pt idx="0">
                  <c:v>Daily GHV (MJ/sm3)</c:v>
                </c:pt>
              </c:strCache>
            </c:strRef>
          </c:tx>
          <c:cat>
            <c:numRef>
              <c:f>'[BNAG GC Gain Analysis for March 2015.xlsx]Sheet1'!$B$2:$B$32</c:f>
              <c:numCache>
                <c:formatCode>mmmm\ d\,\ yyyy</c:formatCode>
                <c:ptCount val="31"/>
                <c:pt idx="0">
                  <c:v>42430</c:v>
                </c:pt>
                <c:pt idx="1">
                  <c:v>42431</c:v>
                </c:pt>
                <c:pt idx="2">
                  <c:v>42432</c:v>
                </c:pt>
                <c:pt idx="3">
                  <c:v>42433</c:v>
                </c:pt>
                <c:pt idx="4">
                  <c:v>42434</c:v>
                </c:pt>
                <c:pt idx="5">
                  <c:v>42435</c:v>
                </c:pt>
                <c:pt idx="6">
                  <c:v>42436</c:v>
                </c:pt>
                <c:pt idx="7">
                  <c:v>42437</c:v>
                </c:pt>
                <c:pt idx="8">
                  <c:v>42438</c:v>
                </c:pt>
                <c:pt idx="9">
                  <c:v>42439</c:v>
                </c:pt>
                <c:pt idx="10">
                  <c:v>42440</c:v>
                </c:pt>
                <c:pt idx="11">
                  <c:v>42441</c:v>
                </c:pt>
                <c:pt idx="12">
                  <c:v>42442</c:v>
                </c:pt>
                <c:pt idx="13">
                  <c:v>42443</c:v>
                </c:pt>
                <c:pt idx="14">
                  <c:v>42444</c:v>
                </c:pt>
                <c:pt idx="15">
                  <c:v>42445</c:v>
                </c:pt>
                <c:pt idx="16">
                  <c:v>42446</c:v>
                </c:pt>
                <c:pt idx="17">
                  <c:v>42447</c:v>
                </c:pt>
                <c:pt idx="18">
                  <c:v>42448</c:v>
                </c:pt>
                <c:pt idx="19">
                  <c:v>42449</c:v>
                </c:pt>
                <c:pt idx="20">
                  <c:v>42450</c:v>
                </c:pt>
                <c:pt idx="21">
                  <c:v>42451</c:v>
                </c:pt>
                <c:pt idx="22">
                  <c:v>42452</c:v>
                </c:pt>
                <c:pt idx="23">
                  <c:v>42453</c:v>
                </c:pt>
                <c:pt idx="24">
                  <c:v>42454</c:v>
                </c:pt>
                <c:pt idx="25">
                  <c:v>42455</c:v>
                </c:pt>
                <c:pt idx="26">
                  <c:v>42456</c:v>
                </c:pt>
                <c:pt idx="27">
                  <c:v>42457</c:v>
                </c:pt>
                <c:pt idx="28">
                  <c:v>42458</c:v>
                </c:pt>
                <c:pt idx="29">
                  <c:v>42459</c:v>
                </c:pt>
                <c:pt idx="30">
                  <c:v>42460</c:v>
                </c:pt>
              </c:numCache>
            </c:numRef>
          </c:cat>
          <c:val>
            <c:numRef>
              <c:f>'[BNAG GC Gain Analysis for March 2015.xlsx]Sheet1'!$N$2:$N$32</c:f>
              <c:numCache>
                <c:formatCode>#,##0.000</c:formatCode>
                <c:ptCount val="31"/>
                <c:pt idx="0">
                  <c:v>37.273194984855301</c:v>
                </c:pt>
                <c:pt idx="1">
                  <c:v>37.278241592946252</c:v>
                </c:pt>
                <c:pt idx="2">
                  <c:v>37.127316694251562</c:v>
                </c:pt>
                <c:pt idx="3">
                  <c:v>37.213229934259601</c:v>
                </c:pt>
                <c:pt idx="4">
                  <c:v>37.151684209041939</c:v>
                </c:pt>
                <c:pt idx="5">
                  <c:v>37.205252423658877</c:v>
                </c:pt>
                <c:pt idx="6">
                  <c:v>37.201437201089618</c:v>
                </c:pt>
                <c:pt idx="7">
                  <c:v>36.936575197782851</c:v>
                </c:pt>
                <c:pt idx="8">
                  <c:v>37.162183121203107</c:v>
                </c:pt>
                <c:pt idx="9">
                  <c:v>37.201060214686009</c:v>
                </c:pt>
                <c:pt idx="10">
                  <c:v>37.195913031492644</c:v>
                </c:pt>
                <c:pt idx="11">
                  <c:v>37.16432182731107</c:v>
                </c:pt>
                <c:pt idx="12">
                  <c:v>37.210654835077001</c:v>
                </c:pt>
                <c:pt idx="13">
                  <c:v>37.207049596602545</c:v>
                </c:pt>
                <c:pt idx="14">
                  <c:v>37.209609149492778</c:v>
                </c:pt>
                <c:pt idx="15">
                  <c:v>37.198711179222236</c:v>
                </c:pt>
                <c:pt idx="16">
                  <c:v>37.172616087853207</c:v>
                </c:pt>
                <c:pt idx="17">
                  <c:v>37.224383049917641</c:v>
                </c:pt>
                <c:pt idx="18">
                  <c:v>37.231452978922782</c:v>
                </c:pt>
                <c:pt idx="19">
                  <c:v>37.492227901387828</c:v>
                </c:pt>
                <c:pt idx="20">
                  <c:v>37.644660895905922</c:v>
                </c:pt>
                <c:pt idx="21">
                  <c:v>37.648428113746874</c:v>
                </c:pt>
                <c:pt idx="22">
                  <c:v>37.788833916180678</c:v>
                </c:pt>
                <c:pt idx="23">
                  <c:v>37.755665731354505</c:v>
                </c:pt>
                <c:pt idx="24">
                  <c:v>37.620320710832146</c:v>
                </c:pt>
                <c:pt idx="25">
                  <c:v>37.621978104089607</c:v>
                </c:pt>
                <c:pt idx="26">
                  <c:v>37.565157887251736</c:v>
                </c:pt>
                <c:pt idx="27">
                  <c:v>37.616464664751149</c:v>
                </c:pt>
                <c:pt idx="28">
                  <c:v>37.605337924033563</c:v>
                </c:pt>
                <c:pt idx="29">
                  <c:v>37.522449477666271</c:v>
                </c:pt>
                <c:pt idx="30">
                  <c:v>37.478391808485782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70-4502-9A31-DF12051523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6752768"/>
        <c:axId val="76754304"/>
      </c:lineChart>
      <c:dateAx>
        <c:axId val="76752768"/>
        <c:scaling>
          <c:orientation val="minMax"/>
        </c:scaling>
        <c:delete val="0"/>
        <c:axPos val="b"/>
        <c:numFmt formatCode="mmmm\ d\,\ yyyy" sourceLinked="1"/>
        <c:majorTickMark val="out"/>
        <c:minorTickMark val="none"/>
        <c:tickLblPos val="nextTo"/>
        <c:crossAx val="76754304"/>
        <c:crosses val="autoZero"/>
        <c:auto val="1"/>
        <c:lblOffset val="100"/>
        <c:baseTimeUnit val="days"/>
      </c:dateAx>
      <c:valAx>
        <c:axId val="7675430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MJ/SM3</a:t>
                </a:r>
              </a:p>
            </c:rich>
          </c:tx>
          <c:overlay val="0"/>
        </c:title>
        <c:numFmt formatCode="#,##0.000" sourceLinked="1"/>
        <c:majorTickMark val="out"/>
        <c:minorTickMark val="none"/>
        <c:tickLblPos val="nextTo"/>
        <c:crossAx val="76752768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Gbaran!$A$8:$A$35</c:f>
              <c:numCache>
                <c:formatCode>mmmm\ d\,\ yyyy</c:formatCode>
                <c:ptCount val="28"/>
                <c:pt idx="0">
                  <c:v>42767</c:v>
                </c:pt>
                <c:pt idx="1">
                  <c:v>42768</c:v>
                </c:pt>
                <c:pt idx="2">
                  <c:v>42769</c:v>
                </c:pt>
                <c:pt idx="3">
                  <c:v>42770</c:v>
                </c:pt>
                <c:pt idx="4">
                  <c:v>42771</c:v>
                </c:pt>
                <c:pt idx="5">
                  <c:v>42772</c:v>
                </c:pt>
                <c:pt idx="6">
                  <c:v>42773</c:v>
                </c:pt>
                <c:pt idx="7">
                  <c:v>42774</c:v>
                </c:pt>
                <c:pt idx="8">
                  <c:v>42775</c:v>
                </c:pt>
                <c:pt idx="9">
                  <c:v>42776</c:v>
                </c:pt>
                <c:pt idx="10">
                  <c:v>42777</c:v>
                </c:pt>
                <c:pt idx="11">
                  <c:v>42778</c:v>
                </c:pt>
                <c:pt idx="12">
                  <c:v>42779</c:v>
                </c:pt>
                <c:pt idx="13">
                  <c:v>42780</c:v>
                </c:pt>
                <c:pt idx="14">
                  <c:v>42781</c:v>
                </c:pt>
                <c:pt idx="15">
                  <c:v>42782</c:v>
                </c:pt>
                <c:pt idx="16">
                  <c:v>42783</c:v>
                </c:pt>
                <c:pt idx="17">
                  <c:v>42784</c:v>
                </c:pt>
                <c:pt idx="18">
                  <c:v>42785</c:v>
                </c:pt>
                <c:pt idx="19">
                  <c:v>42786</c:v>
                </c:pt>
                <c:pt idx="20">
                  <c:v>42787</c:v>
                </c:pt>
                <c:pt idx="21">
                  <c:v>42788</c:v>
                </c:pt>
                <c:pt idx="22">
                  <c:v>42789</c:v>
                </c:pt>
                <c:pt idx="23">
                  <c:v>42790</c:v>
                </c:pt>
                <c:pt idx="24">
                  <c:v>42791</c:v>
                </c:pt>
                <c:pt idx="25">
                  <c:v>42792</c:v>
                </c:pt>
                <c:pt idx="26">
                  <c:v>42793</c:v>
                </c:pt>
                <c:pt idx="27">
                  <c:v>42794</c:v>
                </c:pt>
              </c:numCache>
            </c:numRef>
          </c:cat>
          <c:val>
            <c:numRef>
              <c:f>Gbaran!$G$8:$G$35</c:f>
              <c:numCache>
                <c:formatCode>#,##0.000</c:formatCode>
                <c:ptCount val="28"/>
                <c:pt idx="0">
                  <c:v>40.522239779751111</c:v>
                </c:pt>
                <c:pt idx="1">
                  <c:v>40.522239779751111</c:v>
                </c:pt>
                <c:pt idx="2">
                  <c:v>40.522239868103604</c:v>
                </c:pt>
                <c:pt idx="3">
                  <c:v>40.522239840542049</c:v>
                </c:pt>
                <c:pt idx="4">
                  <c:v>40.522239842981122</c:v>
                </c:pt>
                <c:pt idx="5">
                  <c:v>40.522239771997477</c:v>
                </c:pt>
                <c:pt idx="6">
                  <c:v>40.522239884280353</c:v>
                </c:pt>
                <c:pt idx="7">
                  <c:v>40.522239859072272</c:v>
                </c:pt>
                <c:pt idx="8">
                  <c:v>40.522239735539905</c:v>
                </c:pt>
                <c:pt idx="9">
                  <c:v>40.522239932362744</c:v>
                </c:pt>
                <c:pt idx="10">
                  <c:v>40.522239848987525</c:v>
                </c:pt>
                <c:pt idx="11">
                  <c:v>40.522239835593219</c:v>
                </c:pt>
                <c:pt idx="12">
                  <c:v>40.52223982194171</c:v>
                </c:pt>
                <c:pt idx="13">
                  <c:v>40.522239846179005</c:v>
                </c:pt>
                <c:pt idx="14">
                  <c:v>40.52223990423191</c:v>
                </c:pt>
                <c:pt idx="15">
                  <c:v>40.522239802388221</c:v>
                </c:pt>
                <c:pt idx="16">
                  <c:v>40.522239714193525</c:v>
                </c:pt>
                <c:pt idx="17">
                  <c:v>40.522239870516486</c:v>
                </c:pt>
                <c:pt idx="18">
                  <c:v>40.522239901274922</c:v>
                </c:pt>
                <c:pt idx="19">
                  <c:v>40.522239866528757</c:v>
                </c:pt>
                <c:pt idx="20">
                  <c:v>40.521999999999998</c:v>
                </c:pt>
                <c:pt idx="21">
                  <c:v>40.730196398514799</c:v>
                </c:pt>
                <c:pt idx="22">
                  <c:v>41.262015013086696</c:v>
                </c:pt>
                <c:pt idx="23">
                  <c:v>41.766838921421005</c:v>
                </c:pt>
                <c:pt idx="24">
                  <c:v>42.270906874756292</c:v>
                </c:pt>
                <c:pt idx="25">
                  <c:v>42.152200554162334</c:v>
                </c:pt>
                <c:pt idx="26">
                  <c:v>42.266216593492345</c:v>
                </c:pt>
                <c:pt idx="27">
                  <c:v>42.34235236831038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09-4239-BE54-AEFF2933B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2301904"/>
        <c:axId val="912384560"/>
      </c:lineChart>
      <c:dateAx>
        <c:axId val="912301904"/>
        <c:scaling>
          <c:orientation val="minMax"/>
        </c:scaling>
        <c:delete val="0"/>
        <c:axPos val="b"/>
        <c:numFmt formatCode="mmmm\ d\,\ 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2384560"/>
        <c:crosses val="autoZero"/>
        <c:auto val="1"/>
        <c:lblOffset val="100"/>
        <c:baseTimeUnit val="days"/>
      </c:dateAx>
      <c:valAx>
        <c:axId val="91238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2301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0.13048</cdr:x>
      <cdr:y>0.21334</cdr:y>
    </cdr:from>
    <cdr:to>
      <cdr:x>0.59883</cdr:x>
      <cdr:y>0.64208</cdr:y>
    </cdr:to>
    <cdr:grpSp>
      <cdr:nvGrpSpPr>
        <cdr:cNvPr id="5" name="Group 4"/>
        <cdr:cNvGrpSpPr/>
      </cdr:nvGrpSpPr>
      <cdr:grpSpPr>
        <a:xfrm xmlns:a="http://schemas.openxmlformats.org/drawingml/2006/main">
          <a:off x="1142443" y="932634"/>
          <a:ext cx="4100729" cy="1874273"/>
          <a:chOff x="923952" y="1158421"/>
          <a:chExt cx="4581499" cy="2270579"/>
        </a:xfrm>
      </cdr:grpSpPr>
      <cdr:sp macro="" textlink="">
        <cdr:nvSpPr>
          <cdr:cNvPr id="2" name="Rectangular Callout 1"/>
          <cdr:cNvSpPr/>
        </cdr:nvSpPr>
        <cdr:spPr>
          <a:xfrm xmlns:a="http://schemas.openxmlformats.org/drawingml/2006/main">
            <a:off x="3609990" y="1158421"/>
            <a:ext cx="1704968" cy="734990"/>
          </a:xfrm>
          <a:prstGeom xmlns:a="http://schemas.openxmlformats.org/drawingml/2006/main" prst="wedgeRectCallout">
            <a:avLst>
              <a:gd name="adj1" fmla="val 83668"/>
              <a:gd name="adj2" fmla="val 22635"/>
            </a:avLst>
          </a:prstGeom>
        </cdr:spPr>
        <cdr:style>
          <a:lnRef xmlns:a="http://schemas.openxmlformats.org/drawingml/2006/main" idx="2">
            <a:schemeClr val="dk1"/>
          </a:lnRef>
          <a:fillRef xmlns:a="http://schemas.openxmlformats.org/drawingml/2006/main" idx="1">
            <a:schemeClr val="lt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dk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r>
              <a:rPr lang="en-US" dirty="0"/>
              <a:t>GC</a:t>
            </a:r>
            <a:r>
              <a:rPr lang="en-US" baseline="0" dirty="0"/>
              <a:t> restored online </a:t>
            </a:r>
            <a:endParaRPr lang="en-US" dirty="0"/>
          </a:p>
        </cdr:txBody>
      </cdr:sp>
      <cdr:sp macro="" textlink="">
        <cdr:nvSpPr>
          <cdr:cNvPr id="3" name="Rectangle 2"/>
          <cdr:cNvSpPr/>
        </cdr:nvSpPr>
        <cdr:spPr>
          <a:xfrm xmlns:a="http://schemas.openxmlformats.org/drawingml/2006/main">
            <a:off x="923952" y="3028950"/>
            <a:ext cx="4581499" cy="400050"/>
          </a:xfrm>
          <a:prstGeom xmlns:a="http://schemas.openxmlformats.org/drawingml/2006/main" prst="rect">
            <a:avLst/>
          </a:prstGeom>
        </cdr:spPr>
        <cdr:style>
          <a:lnRef xmlns:a="http://schemas.openxmlformats.org/drawingml/2006/main" idx="2">
            <a:schemeClr val="dk1"/>
          </a:lnRef>
          <a:fillRef xmlns:a="http://schemas.openxmlformats.org/drawingml/2006/main" idx="1">
            <a:schemeClr val="lt1"/>
          </a:fillRef>
          <a:effectRef xmlns:a="http://schemas.openxmlformats.org/drawingml/2006/main" idx="0">
            <a:schemeClr val="dk1"/>
          </a:effectRef>
          <a:fontRef xmlns:a="http://schemas.openxmlformats.org/drawingml/2006/main" idx="minor">
            <a:schemeClr val="dk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r>
              <a:rPr lang="en-US" dirty="0"/>
              <a:t>Period</a:t>
            </a:r>
            <a:r>
              <a:rPr lang="en-US" baseline="0" dirty="0"/>
              <a:t> GC was not communicating with FC and virtually on keypad values</a:t>
            </a:r>
            <a:endParaRPr lang="en-US" dirty="0"/>
          </a:p>
        </cdr:txBody>
      </cdr:sp>
    </cdr:grp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2B6A4F-A66F-47B0-93F4-65AD6D56AD50}" type="datetimeFigureOut">
              <a:rPr lang="en-GB"/>
              <a:pPr>
                <a:defRPr/>
              </a:pPr>
              <a:t>10/05/2017</a:t>
            </a:fld>
            <a:endParaRPr lang="en-GB" dirty="0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8D1475-10D9-4BA1-9FC4-F67A44D95A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767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8791197-CFF6-45A4-8F6D-50D7A8197B13}" type="datetimeFigureOut">
              <a:rPr lang="en-US"/>
              <a:pPr>
                <a:defRPr/>
              </a:pPr>
              <a:t>5/10/2017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MY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MY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4D2EAC6-6315-48D1-8E3E-E4637EDF22A0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5851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4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468313" y="225425"/>
            <a:ext cx="8142287" cy="6167438"/>
            <a:chOff x="468313" y="226142"/>
            <a:chExt cx="8142959" cy="616722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flipH="1">
              <a:off x="468313" y="1307193"/>
              <a:ext cx="7020504" cy="5086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GB" dirty="0"/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 flipH="1">
              <a:off x="1547902" y="226142"/>
              <a:ext cx="7063370" cy="50401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 flipH="1">
              <a:off x="1547902" y="1307193"/>
              <a:ext cx="5942502" cy="395908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dirty="0"/>
            </a:p>
          </p:txBody>
        </p:sp>
        <p:pic>
          <p:nvPicPr>
            <p:cNvPr id="10" name="Picture 34" descr="Shell-2010-Pecten-RGBpc.wmf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68313" y="290934"/>
              <a:ext cx="720000" cy="667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468313" y="6470650"/>
            <a:ext cx="2519362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>
              <a:defRPr/>
            </a:pPr>
            <a:r>
              <a:rPr lang="en-GB" sz="800" dirty="0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2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9659698-564C-4459-BD6E-6C205F2D6321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13" name="Rectangle 4" descr="Rectangle 4"/>
          <p:cNvSpPr txBox="1">
            <a:spLocks noChangeArrowheads="1"/>
          </p:cNvSpPr>
          <p:nvPr/>
        </p:nvSpPr>
        <p:spPr bwMode="auto">
          <a:xfrm>
            <a:off x="7119938" y="6470650"/>
            <a:ext cx="1079500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6F1AC0A-2E30-48FB-914D-8877925F5FE1}" type="datetime3">
              <a:rPr lang="en-US" smtClean="0"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10 May 2017</a:t>
            </a:fld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70000" cy="1206000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342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697782" y="5357825"/>
            <a:ext cx="576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697782" y="5627539"/>
            <a:ext cx="576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8399" y="961200"/>
            <a:ext cx="6860775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8399" y="3317925"/>
            <a:ext cx="6860775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8400" y="4585016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8400" y="4838620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21942886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7" pos="111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8400" y="961200"/>
            <a:ext cx="6861600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8400" y="3044536"/>
            <a:ext cx="3292364" cy="1023464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8400" y="4586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8400" y="4838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5320145" y="2795155"/>
            <a:ext cx="3319030" cy="2904946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58081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 userDrawn="1"/>
        </p:nvSpPr>
        <p:spPr bwMode="gray">
          <a:xfrm>
            <a:off x="1832301" y="38290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0915" y="3688499"/>
            <a:ext cx="1465237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837043" y="4027623"/>
            <a:ext cx="5281307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90225782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4" pos="448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00915" y="3554413"/>
            <a:ext cx="6968260" cy="2797175"/>
            <a:chOff x="400915" y="3554413"/>
            <a:chExt cx="6968260" cy="2797175"/>
          </a:xfrm>
        </p:grpSpPr>
        <p:sp>
          <p:nvSpPr>
            <p:cNvPr id="102" name="Rectangle 101"/>
            <p:cNvSpPr/>
            <p:nvPr userDrawn="1"/>
          </p:nvSpPr>
          <p:spPr bwMode="gray">
            <a:xfrm>
              <a:off x="504824" y="3554413"/>
              <a:ext cx="6864351" cy="279717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 102"/>
            <p:cNvSpPr/>
            <p:nvPr userDrawn="1"/>
          </p:nvSpPr>
          <p:spPr bwMode="gray">
            <a:xfrm>
              <a:off x="1832301" y="3829099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00915" y="3688499"/>
              <a:ext cx="1465237" cy="1465237"/>
            </a:xfrm>
            <a:prstGeom prst="rect">
              <a:avLst/>
            </a:prstGeom>
          </p:spPr>
        </p:pic>
      </p:grpSp>
      <p:sp>
        <p:nvSpPr>
          <p:cNvPr id="98" name="Picture Placeholder 2"/>
          <p:cNvSpPr>
            <a:spLocks noGrp="1"/>
          </p:cNvSpPr>
          <p:nvPr userDrawn="1">
            <p:ph type="pic" sz="quarter" idx="14"/>
          </p:nvPr>
        </p:nvSpPr>
        <p:spPr bwMode="auto">
          <a:xfrm>
            <a:off x="0" y="0"/>
            <a:ext cx="9162565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9398360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0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233916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10633 w 9185710"/>
              <a:gd name="connsiteY0" fmla="*/ 0 h 6857999"/>
              <a:gd name="connsiteX1" fmla="*/ 9164444 w 9185710"/>
              <a:gd name="connsiteY1" fmla="*/ 0 h 6857999"/>
              <a:gd name="connsiteX2" fmla="*/ 9185710 w 9185710"/>
              <a:gd name="connsiteY2" fmla="*/ 6857999 h 6857999"/>
              <a:gd name="connsiteX3" fmla="*/ 0 w 9185710"/>
              <a:gd name="connsiteY3" fmla="*/ 6857999 h 6857999"/>
              <a:gd name="connsiteX4" fmla="*/ 10633 w 9185710"/>
              <a:gd name="connsiteY4" fmla="*/ 0 h 6857999"/>
              <a:gd name="connsiteX5" fmla="*/ 519239 w 9185710"/>
              <a:gd name="connsiteY5" fmla="*/ 3560901 h 6857999"/>
              <a:gd name="connsiteX6" fmla="*/ 529997 w 9185710"/>
              <a:gd name="connsiteY6" fmla="*/ 6359075 h 6857999"/>
              <a:gd name="connsiteX7" fmla="*/ 7388247 w 9185710"/>
              <a:gd name="connsiteY7" fmla="*/ 6355342 h 6857999"/>
              <a:gd name="connsiteX8" fmla="*/ 7388687 w 9185710"/>
              <a:gd name="connsiteY8" fmla="*/ 3560901 h 6857999"/>
              <a:gd name="connsiteX9" fmla="*/ 519239 w 9185710"/>
              <a:gd name="connsiteY9" fmla="*/ 3560901 h 6857999"/>
              <a:gd name="connsiteX0" fmla="*/ 1023 w 9186733"/>
              <a:gd name="connsiteY0" fmla="*/ 0 h 6857999"/>
              <a:gd name="connsiteX1" fmla="*/ 9165467 w 9186733"/>
              <a:gd name="connsiteY1" fmla="*/ 0 h 6857999"/>
              <a:gd name="connsiteX2" fmla="*/ 9186733 w 9186733"/>
              <a:gd name="connsiteY2" fmla="*/ 6857999 h 6857999"/>
              <a:gd name="connsiteX3" fmla="*/ 1023 w 9186733"/>
              <a:gd name="connsiteY3" fmla="*/ 6857999 h 6857999"/>
              <a:gd name="connsiteX4" fmla="*/ 1023 w 9186733"/>
              <a:gd name="connsiteY4" fmla="*/ 0 h 6857999"/>
              <a:gd name="connsiteX5" fmla="*/ 520262 w 9186733"/>
              <a:gd name="connsiteY5" fmla="*/ 3560901 h 6857999"/>
              <a:gd name="connsiteX6" fmla="*/ 531020 w 9186733"/>
              <a:gd name="connsiteY6" fmla="*/ 6359075 h 6857999"/>
              <a:gd name="connsiteX7" fmla="*/ 7389270 w 9186733"/>
              <a:gd name="connsiteY7" fmla="*/ 6355342 h 6857999"/>
              <a:gd name="connsiteX8" fmla="*/ 7389710 w 9186733"/>
              <a:gd name="connsiteY8" fmla="*/ 3560901 h 6857999"/>
              <a:gd name="connsiteX9" fmla="*/ 520262 w 9186733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389710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405299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015" h="6857999">
                <a:moveTo>
                  <a:pt x="1023" y="0"/>
                </a:moveTo>
                <a:lnTo>
                  <a:pt x="9184703" y="0"/>
                </a:lnTo>
                <a:cubicBezTo>
                  <a:pt x="9191792" y="2286000"/>
                  <a:pt x="9179644" y="4571999"/>
                  <a:pt x="9186733" y="6857999"/>
                </a:cubicBezTo>
                <a:lnTo>
                  <a:pt x="1023" y="6857999"/>
                </a:lnTo>
                <a:cubicBezTo>
                  <a:pt x="4567" y="4571999"/>
                  <a:pt x="-2521" y="2286000"/>
                  <a:pt x="1023" y="0"/>
                </a:cubicBezTo>
                <a:close/>
                <a:moveTo>
                  <a:pt x="520262" y="3560901"/>
                </a:moveTo>
                <a:lnTo>
                  <a:pt x="531020" y="6359075"/>
                </a:lnTo>
                <a:lnTo>
                  <a:pt x="7405299" y="6355342"/>
                </a:lnTo>
                <a:cubicBezTo>
                  <a:pt x="7401713" y="5510947"/>
                  <a:pt x="7409325" y="4405296"/>
                  <a:pt x="7405739" y="3560901"/>
                </a:cubicBezTo>
                <a:lnTo>
                  <a:pt x="520262" y="3560901"/>
                </a:ln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837043" y="4027623"/>
            <a:ext cx="5281307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95796165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3" orient="horz" pos="4001">
          <p15:clr>
            <a:srgbClr val="FBAE40"/>
          </p15:clr>
        </p15:guide>
        <p15:guide id="4" pos="46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056356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6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04392811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28909588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</p:spPr>
        <p:txBody>
          <a:bodyPr/>
          <a:lstStyle>
            <a:lvl1pPr marL="0" indent="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1pPr>
            <a:lvl2pPr marL="216000" indent="-2160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2pPr>
            <a:lvl3pPr marL="410400" indent="-194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76000" indent="-187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800" indent="-1548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marL="914400" indent="-144000" defTabSz="268288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46689297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9"/>
            <a:ext cx="3922712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54560956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4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4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006986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9EAA5E8-11F6-4506-A68A-0D78EEC738FF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 dirty="0"/>
              <a:t>Footer: Title may be placed here or disclaimer if required. May sit up to two lines in depth.</a:t>
            </a:r>
            <a:endParaRPr lang="en-US" dirty="0"/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400" dirty="0" smtClean="0"/>
            </a:lvl5pPr>
            <a:lvl6pPr>
              <a:defRPr lang="en-US" sz="12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dirty="0" smtClean="0"/>
            </a:lvl1pPr>
            <a:lvl2pPr>
              <a:defRPr lang="en-GB" sz="1600" dirty="0" smtClean="0"/>
            </a:lvl2pPr>
            <a:lvl3pPr>
              <a:defRPr lang="en-GB" sz="1600" dirty="0" smtClean="0"/>
            </a:lvl3pPr>
            <a:lvl4pPr>
              <a:defRPr lang="en-GB" sz="1600" dirty="0" smtClean="0"/>
            </a:lvl4pPr>
            <a:lvl5pPr>
              <a:defRPr lang="en-GB" sz="1400" dirty="0" smtClean="0"/>
            </a:lvl5pPr>
            <a:lvl6pPr>
              <a:defRPr lang="en-GB" sz="12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66315522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4000" y="6150323"/>
            <a:ext cx="8118641" cy="147993"/>
          </a:xfrm>
        </p:spPr>
        <p:txBody>
          <a:bodyPr wrap="square">
            <a:noAutofit/>
          </a:bodyPr>
          <a:lstStyle>
            <a:lvl1pPr>
              <a:defRPr sz="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4000" y="4267484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4000" y="3932521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504000" y="4209292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4000" y="4524139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504000" y="6032737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4000" y="1905335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4000" y="1570372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504000" y="1847143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4000" y="2161990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504000" y="3670588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715804" y="4267484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715804" y="3932521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4715804" y="4209292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715804" y="4524139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4715804" y="6032737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715804" y="1905335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715804" y="1570372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4715804" y="1847143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715804" y="2161990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4715804" y="3670588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41274048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9143999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1986" y="2638196"/>
            <a:ext cx="3665552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1985" y="1699351"/>
            <a:ext cx="787718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b="0" cap="none" dirty="0" smtClean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16463" y="2638697"/>
            <a:ext cx="3912320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7000" kern="10000" spc="-100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 algn="r" defTabSz="1219170">
              <a:lnSpc>
                <a:spcPct val="100000"/>
              </a:lnSpc>
              <a:buClr>
                <a:srgbClr val="DD1D21"/>
              </a:buClr>
              <a:tabLst>
                <a:tab pos="1081088" algn="l"/>
              </a:tabLst>
            </a:pPr>
            <a:r>
              <a:rPr lang="en-GB" dirty="0"/>
              <a:t>0.0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86782495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 userDrawn="1"/>
        </p:nvSpPr>
        <p:spPr bwMode="gray">
          <a:xfrm>
            <a:off x="750908" y="38290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55650" y="4027623"/>
            <a:ext cx="6362700" cy="864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55650" y="5096738"/>
            <a:ext cx="6362700" cy="7704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/>
            </a:lvl1pPr>
          </a:lstStyle>
          <a:p>
            <a:pPr lvl="0" defTabSz="357708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57291548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4" pos="4484">
          <p15:clr>
            <a:srgbClr val="FBAE40"/>
          </p15:clr>
        </p15:guide>
        <p15:guide id="0" pos="47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1810994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27763741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4825" y="1492272"/>
            <a:ext cx="8134350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50037440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9143999" cy="2544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4427538" y="2831545"/>
            <a:ext cx="4268070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61986" y="1711396"/>
            <a:ext cx="7870248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00" b="0" cap="none" baseline="0" dirty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761986" y="2638196"/>
            <a:ext cx="3358458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/>
          <p:cNvSpPr/>
          <p:nvPr userDrawn="1"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5412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1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58639461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89" y="1280160"/>
            <a:ext cx="4300222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446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A2E9371-0D19-4440-B036-68FBAB548044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 dirty="0"/>
              <a:t>Footer: Title may be placed here or disclaimer if required. May sit up to two lines in depth.</a:t>
            </a:r>
            <a:endParaRPr lang="en-US" dirty="0"/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6324" y="685163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</p:spPr>
        <p:txBody>
          <a:bodyPr/>
          <a:lstStyle>
            <a:lvl1pPr marL="269761" indent="-269761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823" y="6669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920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C0C03D0-719F-4489-BE4F-24584326C8C6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 dirty="0"/>
              <a:t>Footer: Title may be placed here or disclaimer if required. May sit up to two lines in depth.</a:t>
            </a:r>
            <a:endParaRPr lang="en-US" dirty="0"/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846DF5D-26EB-4284-A8A1-240212366A80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3" y="1310400"/>
            <a:ext cx="3732213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3" y="1310400"/>
            <a:ext cx="3738563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 dirty="0"/>
              <a:t>Footer: Title may be placed here or disclaimer if required. May sit up to two lines in depth.</a:t>
            </a:r>
            <a:endParaRPr lang="en-US" dirty="0"/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D5243B0-BEF6-4C03-BA02-7F746BD7DD0C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3"/>
          </p:nvPr>
        </p:nvSpPr>
        <p:spPr>
          <a:xfrm>
            <a:off x="4945063" y="1310400"/>
            <a:ext cx="3732213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3" y="1310400"/>
            <a:ext cx="3738563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B317C9-EF84-43E7-9CF1-B3017A3977CB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748D908-FA6A-4028-8A53-8F913B2EC193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98231" y="898525"/>
            <a:ext cx="8468458" cy="5708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7000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295275"/>
            <a:ext cx="7700962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" name="Text Box 11" descr="Text Box 11"/>
          <p:cNvSpPr txBox="1">
            <a:spLocks noChangeArrowheads="1"/>
          </p:cNvSpPr>
          <p:nvPr/>
        </p:nvSpPr>
        <p:spPr bwMode="auto">
          <a:xfrm>
            <a:off x="900113" y="6470650"/>
            <a:ext cx="2519362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>
              <a:defRPr/>
            </a:pPr>
            <a:r>
              <a:rPr lang="en-GB" sz="800" dirty="0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4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AF7D279-2055-4050-AA61-6140BFD02F29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11" name="GabGood"/>
          <p:cNvSpPr>
            <a:spLocks noChangeArrowheads="1"/>
          </p:cNvSpPr>
          <p:nvPr/>
        </p:nvSpPr>
        <p:spPr bwMode="auto">
          <a:xfrm>
            <a:off x="-9144000" y="495300"/>
            <a:ext cx="9144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GabBad"/>
          <p:cNvSpPr>
            <a:spLocks noChangeArrowheads="1"/>
          </p:cNvSpPr>
          <p:nvPr/>
        </p:nvSpPr>
        <p:spPr bwMode="auto">
          <a:xfrm>
            <a:off x="-9144000" y="1485900"/>
            <a:ext cx="9144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" name="GabNul"/>
          <p:cNvSpPr>
            <a:spLocks noChangeArrowheads="1"/>
          </p:cNvSpPr>
          <p:nvPr/>
        </p:nvSpPr>
        <p:spPr bwMode="auto">
          <a:xfrm>
            <a:off x="-9144000" y="2476500"/>
            <a:ext cx="9144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8188325" y="6107113"/>
            <a:ext cx="688975" cy="546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GabGood"/>
          <p:cNvSpPr>
            <a:spLocks noChangeArrowheads="1"/>
          </p:cNvSpPr>
          <p:nvPr/>
        </p:nvSpPr>
        <p:spPr bwMode="auto">
          <a:xfrm>
            <a:off x="-9144000" y="495300"/>
            <a:ext cx="9144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GabBad"/>
          <p:cNvSpPr>
            <a:spLocks noChangeArrowheads="1"/>
          </p:cNvSpPr>
          <p:nvPr/>
        </p:nvSpPr>
        <p:spPr bwMode="auto">
          <a:xfrm>
            <a:off x="-9144000" y="1485900"/>
            <a:ext cx="9144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GabNul"/>
          <p:cNvSpPr>
            <a:spLocks noChangeArrowheads="1"/>
          </p:cNvSpPr>
          <p:nvPr/>
        </p:nvSpPr>
        <p:spPr bwMode="auto">
          <a:xfrm>
            <a:off x="-9144000" y="2476500"/>
            <a:ext cx="9144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GabGood"/>
          <p:cNvSpPr>
            <a:spLocks noChangeArrowheads="1"/>
          </p:cNvSpPr>
          <p:nvPr/>
        </p:nvSpPr>
        <p:spPr bwMode="auto">
          <a:xfrm>
            <a:off x="-9144000" y="495300"/>
            <a:ext cx="9144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GabBad"/>
          <p:cNvSpPr>
            <a:spLocks noChangeArrowheads="1"/>
          </p:cNvSpPr>
          <p:nvPr/>
        </p:nvSpPr>
        <p:spPr bwMode="auto">
          <a:xfrm>
            <a:off x="-9144000" y="1485900"/>
            <a:ext cx="9144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7" name="GabNul"/>
          <p:cNvSpPr>
            <a:spLocks noChangeArrowheads="1"/>
          </p:cNvSpPr>
          <p:nvPr/>
        </p:nvSpPr>
        <p:spPr bwMode="auto">
          <a:xfrm>
            <a:off x="-9144000" y="2476500"/>
            <a:ext cx="9144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8" name="AcnStamp_ID_1052" hidden="1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7750175" y="1387475"/>
            <a:ext cx="1216025" cy="266700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25400" rIns="0" bIns="25400">
            <a:spAutoFit/>
          </a:bodyPr>
          <a:lstStyle/>
          <a:p>
            <a:pPr algn="r">
              <a:defRPr/>
            </a:pPr>
            <a:r>
              <a:rPr lang="en-GB" sz="1400" b="1" dirty="0"/>
              <a:t>MASTER STAMP</a:t>
            </a:r>
          </a:p>
        </p:txBody>
      </p:sp>
      <p:cxnSp>
        <p:nvCxnSpPr>
          <p:cNvPr id="1042" name="AcnStpConnector_ID_1053" hidden="1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gray">
          <a:xfrm>
            <a:off x="7653338" y="1387475"/>
            <a:ext cx="1312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43" name="AcnStpConnector_ID_1054" hidden="1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gray">
          <a:xfrm>
            <a:off x="7653338" y="1651000"/>
            <a:ext cx="1312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1" name="Rectangle 4" descr="Rectangle 4"/>
          <p:cNvSpPr txBox="1">
            <a:spLocks noChangeArrowheads="1"/>
          </p:cNvSpPr>
          <p:nvPr/>
        </p:nvSpPr>
        <p:spPr bwMode="auto">
          <a:xfrm>
            <a:off x="7119938" y="6470650"/>
            <a:ext cx="1079500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6F1AC0A-2E30-48FB-914D-8877925F5FE1}" type="datetime3">
              <a:rPr lang="en-US" smtClean="0"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10 May 2017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83" r:id="rId8"/>
    <p:sldLayoutId id="2147484375" r:id="rId9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9pPr>
    </p:titleStyle>
    <p:bodyStyle>
      <a:lvl1pPr marL="265113" indent="-265113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accent2"/>
        </a:buClr>
        <a:buSzPct val="75000"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556950"/>
            <a:ext cx="8134350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1" cy="75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9" name="Text Box 11" descr="&lt;COMPANY_NAME&gt;" title="&lt;COMPANY_NAME&gt;"/>
          <p:cNvSpPr txBox="1">
            <a:spLocks noChangeArrowheads="1"/>
          </p:cNvSpPr>
          <p:nvPr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7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5166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5" r:id="rId1"/>
    <p:sldLayoutId id="2147484386" r:id="rId2"/>
    <p:sldLayoutId id="2147484387" r:id="rId3"/>
    <p:sldLayoutId id="2147484388" r:id="rId4"/>
    <p:sldLayoutId id="2147484389" r:id="rId5"/>
    <p:sldLayoutId id="2147484390" r:id="rId6"/>
    <p:sldLayoutId id="2147484391" r:id="rId7"/>
    <p:sldLayoutId id="2147484392" r:id="rId8"/>
    <p:sldLayoutId id="2147484393" r:id="rId9"/>
    <p:sldLayoutId id="2147484394" r:id="rId10"/>
    <p:sldLayoutId id="2147484395" r:id="rId11"/>
    <p:sldLayoutId id="2147484396" r:id="rId12"/>
    <p:sldLayoutId id="2147484397" r:id="rId13"/>
    <p:sldLayoutId id="2147484398" r:id="rId14"/>
    <p:sldLayoutId id="2147484399" r:id="rId15"/>
    <p:sldLayoutId id="2147484400" r:id="rId16"/>
    <p:sldLayoutId id="2147484401" r:id="rId17"/>
    <p:sldLayoutId id="2147484402" r:id="rId18"/>
    <p:sldLayoutId id="2147484403" r:id="rId19"/>
    <p:sldLayoutId id="2147484404" r:id="rId20"/>
    <p:sldLayoutId id="2147484405" r:id="rId2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lang="en-GB" sz="2400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7200" indent="-277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000" indent="-252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41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4800" indent="-212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4800" indent="-180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8">
          <p15:clr>
            <a:srgbClr val="F26B43"/>
          </p15:clr>
        </p15:guide>
        <p15:guide id="3" pos="2880">
          <p15:clr>
            <a:srgbClr val="F26B43"/>
          </p15:clr>
        </p15:guide>
        <p15:guide id="4" pos="5442">
          <p15:clr>
            <a:srgbClr val="F26B43"/>
          </p15:clr>
        </p15:guide>
        <p15:guide id="5" orient="horz" pos="323">
          <p15:clr>
            <a:srgbClr val="F26B43"/>
          </p15:clr>
        </p15:guide>
        <p15:guide id="6" orient="horz" pos="368">
          <p15:clr>
            <a:srgbClr val="F26B43"/>
          </p15:clr>
        </p15:guide>
        <p15:guide id="7" orient="horz" pos="459">
          <p15:clr>
            <a:srgbClr val="F26B43"/>
          </p15:clr>
        </p15:guide>
        <p15:guide id="8" orient="horz" pos="935">
          <p15:clr>
            <a:srgbClr val="F26B43"/>
          </p15:clr>
        </p15:guide>
        <p15:guide id="9" orient="horz" pos="981">
          <p15:clr>
            <a:srgbClr val="F26B43"/>
          </p15:clr>
        </p15:guide>
        <p15:guide id="10" orient="horz" pos="3938">
          <p15:clr>
            <a:srgbClr val="F26B43"/>
          </p15:clr>
        </p15:guide>
        <p15:guide id="11" orient="horz" pos="4078">
          <p15:clr>
            <a:srgbClr val="F26B43"/>
          </p15:clr>
        </p15:guide>
        <p15:guide id="12" orient="horz" pos="4229">
          <p15:clr>
            <a:srgbClr val="F26B43"/>
          </p15:clr>
        </p15:guide>
        <p15:guide id="13" pos="1111">
          <p15:clr>
            <a:srgbClr val="F26B43"/>
          </p15:clr>
        </p15:guide>
        <p15:guide id="14" pos="2971">
          <p15:clr>
            <a:srgbClr val="F26B43"/>
          </p15:clr>
        </p15:guide>
        <p15:guide id="15" pos="27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1" y="1400847"/>
            <a:ext cx="6964771" cy="1206000"/>
          </a:xfrm>
        </p:spPr>
        <p:txBody>
          <a:bodyPr/>
          <a:lstStyle/>
          <a:p>
            <a:r>
              <a:rPr lang="en-CA" sz="2600" dirty="0"/>
              <a:t>Project title : </a:t>
            </a:r>
            <a:br>
              <a:rPr lang="en-CA" sz="2600" dirty="0"/>
            </a:br>
            <a:r>
              <a:rPr lang="en-GB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 Chromatography (GC) Availability Improvement</a:t>
            </a:r>
            <a:endParaRPr lang="en-GB" sz="26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448" y="6673031"/>
            <a:ext cx="266673" cy="16927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sp>
        <p:nvSpPr>
          <p:cNvPr id="7" name="Subtitle 22"/>
          <p:cNvSpPr>
            <a:spLocks noGrp="1"/>
          </p:cNvSpPr>
          <p:nvPr>
            <p:ph type="subTitle" idx="1"/>
          </p:nvPr>
        </p:nvSpPr>
        <p:spPr>
          <a:xfrm>
            <a:off x="1697782" y="3946192"/>
            <a:ext cx="3954338" cy="361776"/>
          </a:xfrm>
        </p:spPr>
        <p:txBody>
          <a:bodyPr anchor="ctr"/>
          <a:lstStyle/>
          <a:p>
            <a:r>
              <a:rPr lang="en-GB" dirty="0"/>
              <a:t>Cadence Weekly Review 2017</a:t>
            </a:r>
          </a:p>
        </p:txBody>
      </p:sp>
      <p:sp>
        <p:nvSpPr>
          <p:cNvPr id="8" name="Text Placeholder 23" descr="&lt;NAME&gt;{15.4689,461.2516,425.3946,124.257}"/>
          <p:cNvSpPr txBox="1">
            <a:spLocks/>
          </p:cNvSpPr>
          <p:nvPr/>
        </p:nvSpPr>
        <p:spPr bwMode="auto">
          <a:xfrm>
            <a:off x="1625201" y="5258495"/>
            <a:ext cx="5857896" cy="90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9875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4025" indent="-18415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1825" indent="-17780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1213" indent="-173038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9013" indent="-17780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23" descr="&lt;NAME&gt;{15.4689,461.2516,425.3946,124.257}"/>
          <p:cNvSpPr txBox="1">
            <a:spLocks/>
          </p:cNvSpPr>
          <p:nvPr/>
        </p:nvSpPr>
        <p:spPr bwMode="auto">
          <a:xfrm>
            <a:off x="1594424" y="5268715"/>
            <a:ext cx="5857896" cy="90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9875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4025" indent="-18415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1825" indent="-17780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1213" indent="-173038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9013" indent="-17780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Lead: 	</a:t>
            </a:r>
            <a:r>
              <a:rPr lang="en-CA" sz="1600" dirty="0"/>
              <a:t>Dada Olayinka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86501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57175" y="620365"/>
            <a:ext cx="8886825" cy="40957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GB" dirty="0"/>
              <a:t>GU Feb 2017 Daily GHV Trend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1CAA4-640D-4403-B504-A41C98E9AD59}" type="datetime1">
              <a:rPr lang="en-US" smtClean="0"/>
              <a:pPr/>
              <a:t>5/10/2017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3738-C69E-4FA9-A9B1-7FCC8B0290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8544527"/>
              </p:ext>
            </p:extLst>
          </p:nvPr>
        </p:nvGraphicFramePr>
        <p:xfrm>
          <a:off x="179512" y="1168114"/>
          <a:ext cx="8639588" cy="4357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ular Callout 12"/>
          <p:cNvSpPr/>
          <p:nvPr/>
        </p:nvSpPr>
        <p:spPr bwMode="auto">
          <a:xfrm>
            <a:off x="901695" y="1955439"/>
            <a:ext cx="4129641" cy="695325"/>
          </a:xfrm>
          <a:prstGeom prst="wedgeRectCallout">
            <a:avLst>
              <a:gd name="adj1" fmla="val 5920"/>
              <a:gd name="adj2" fmla="val 104096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18288" tIns="0" rIns="0" bIns="0" numCol="1" spcCol="0" rtlCol="0" fromWordArt="0" anchor="t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100" dirty="0"/>
              <a:t>GU ON</a:t>
            </a:r>
            <a:r>
              <a:rPr lang="en-GB" sz="1100" baseline="0" dirty="0"/>
              <a:t> KEYPAD COMPOSITION VALIE (KEYPAD)- GC Offline</a:t>
            </a:r>
            <a:endParaRPr lang="en-GB" sz="1100" dirty="0"/>
          </a:p>
        </p:txBody>
      </p:sp>
      <p:sp>
        <p:nvSpPr>
          <p:cNvPr id="14" name="Rectangular Callout 13"/>
          <p:cNvSpPr/>
          <p:nvPr/>
        </p:nvSpPr>
        <p:spPr bwMode="auto">
          <a:xfrm>
            <a:off x="5309632" y="978175"/>
            <a:ext cx="1769016" cy="571500"/>
          </a:xfrm>
          <a:prstGeom prst="wedgeRectCallout">
            <a:avLst>
              <a:gd name="adj1" fmla="val 35491"/>
              <a:gd name="adj2" fmla="val 211819"/>
            </a:avLst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="horz" wrap="square" lIns="18288" tIns="0" rIns="0" bIns="0" numCol="1" spcCol="0" rtlCol="0" fromWordArt="0" anchor="t" anchorCtr="0" forceAA="0" upright="1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100" dirty="0"/>
              <a:t>GU</a:t>
            </a:r>
            <a:r>
              <a:rPr lang="en-GB" sz="1100" baseline="0" dirty="0"/>
              <a:t> GC restored: GHV now based on dynamic composition value</a:t>
            </a:r>
            <a:endParaRPr lang="en-GB" sz="1100" dirty="0"/>
          </a:p>
        </p:txBody>
      </p:sp>
      <p:sp>
        <p:nvSpPr>
          <p:cNvPr id="2" name="TextBox 1"/>
          <p:cNvSpPr txBox="1"/>
          <p:nvPr/>
        </p:nvSpPr>
        <p:spPr>
          <a:xfrm>
            <a:off x="795068" y="5525429"/>
            <a:ext cx="62835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6600"/>
                </a:solidFill>
              </a:rPr>
              <a:t>Keypad GHV = 40.52mj/sm3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6600"/>
                </a:solidFill>
              </a:rPr>
              <a:t>Ave. GHV With GC restored = 42.01mj/sm3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6600"/>
                </a:solidFill>
              </a:rPr>
              <a:t>% Gain by Restoring GC = 3.7%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6600"/>
                </a:solidFill>
              </a:rPr>
              <a:t>This translates to 3.7% gain in Energy and Subsequent gain in revenue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05102775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90" y="620796"/>
            <a:ext cx="8134630" cy="755650"/>
          </a:xfrm>
        </p:spPr>
        <p:txBody>
          <a:bodyPr/>
          <a:lstStyle/>
          <a:p>
            <a:r>
              <a:rPr lang="en-GB" sz="2000" dirty="0"/>
              <a:t>Gas Chromatography (GC) </a:t>
            </a:r>
            <a:r>
              <a:rPr lang="en-US" sz="2000" dirty="0"/>
              <a:t>PROJECT BACKGROUND</a:t>
            </a:r>
            <a:endParaRPr lang="en-GB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71450" y="1052737"/>
            <a:ext cx="8972550" cy="5637296"/>
          </a:xfrm>
        </p:spPr>
        <p:txBody>
          <a:bodyPr/>
          <a:lstStyle/>
          <a:p>
            <a:pPr lvl="1">
              <a:defRPr/>
            </a:pPr>
            <a:r>
              <a:rPr lang="en-US" sz="1600" dirty="0"/>
              <a:t>Problem Statement: SPDC loses circa $4m/month (Gbaran = $3m/mth, BNAG =$67k/mth, Soku = $1m/mth Est) whenever GCs are out &amp; we revert to keypad values on the NLNG supply chain.</a:t>
            </a:r>
          </a:p>
          <a:p>
            <a:pPr lvl="1">
              <a:defRPr/>
            </a:pPr>
            <a:r>
              <a:rPr lang="en-US" sz="1600" dirty="0"/>
              <a:t>Plan is to improve and sustain the availability of Gas Chromatography Systems in the NLNG supply chain at similar level as EA (95%) by end 2017 </a:t>
            </a:r>
          </a:p>
          <a:p>
            <a:pPr lvl="1">
              <a:defRPr/>
            </a:pPr>
            <a:r>
              <a:rPr lang="en-US" sz="1600" dirty="0"/>
              <a:t>PHASE 1: Restore Performance</a:t>
            </a:r>
          </a:p>
          <a:p>
            <a:pPr lvl="2">
              <a:defRPr/>
            </a:pPr>
            <a:r>
              <a:rPr lang="en-US" sz="1600" dirty="0"/>
              <a:t>Assessment of GC installation against PIP (Position Improvement Plan by CMD) to identify gaps</a:t>
            </a:r>
          </a:p>
          <a:p>
            <a:pPr lvl="2">
              <a:defRPr/>
            </a:pPr>
            <a:r>
              <a:rPr lang="en-US" sz="1600" dirty="0"/>
              <a:t>Restore units that are out of service (Soku)</a:t>
            </a:r>
          </a:p>
          <a:p>
            <a:pPr lvl="2">
              <a:defRPr/>
            </a:pPr>
            <a:r>
              <a:rPr lang="en-US" sz="1600" dirty="0"/>
              <a:t>Close hardware gaps identified in the installations.</a:t>
            </a:r>
          </a:p>
          <a:p>
            <a:pPr lvl="1">
              <a:defRPr/>
            </a:pPr>
            <a:r>
              <a:rPr lang="en-US" sz="1600" dirty="0"/>
              <a:t>PHASE 2: Sustain Performance</a:t>
            </a:r>
          </a:p>
          <a:p>
            <a:pPr lvl="2">
              <a:defRPr/>
            </a:pPr>
            <a:r>
              <a:rPr lang="en-US" sz="1600" dirty="0"/>
              <a:t>Retrain staff on operations and maintenance routines to</a:t>
            </a:r>
          </a:p>
          <a:p>
            <a:pPr lvl="3">
              <a:defRPr/>
            </a:pPr>
            <a:r>
              <a:rPr lang="en-US" sz="1600" dirty="0"/>
              <a:t>Improve quality of Frontline Maintenance (FLM) practices </a:t>
            </a:r>
          </a:p>
          <a:p>
            <a:pPr lvl="3">
              <a:defRPr/>
            </a:pPr>
            <a:r>
              <a:rPr lang="en-US" sz="1600" dirty="0">
                <a:solidFill>
                  <a:srgbClr val="595959"/>
                </a:solidFill>
              </a:rPr>
              <a:t>Improve quality of Routine Maintenance and Validation activities</a:t>
            </a:r>
            <a:r>
              <a:rPr lang="en-US" sz="1600" dirty="0"/>
              <a:t> </a:t>
            </a:r>
          </a:p>
          <a:p>
            <a:pPr lvl="2">
              <a:defRPr/>
            </a:pPr>
            <a:r>
              <a:rPr lang="en-US" sz="1600" dirty="0"/>
              <a:t>Ensure availability of spares &amp; consumables</a:t>
            </a:r>
          </a:p>
          <a:p>
            <a:pPr lvl="2">
              <a:defRPr/>
            </a:pPr>
            <a:r>
              <a:rPr lang="en-US" sz="1600" dirty="0"/>
              <a:t>Provide Specialist Operations and Support contract.</a:t>
            </a:r>
          </a:p>
          <a:p>
            <a:pPr lvl="1">
              <a:defRPr/>
            </a:pPr>
            <a:r>
              <a:rPr lang="en-US" sz="1600" dirty="0"/>
              <a:t>PHASE 3: Upgrade GC (Not in scope of Cadence) </a:t>
            </a:r>
          </a:p>
          <a:p>
            <a:pPr marL="270000" lvl="2" indent="0">
              <a:buNone/>
              <a:defRPr/>
            </a:pPr>
            <a:endParaRPr lang="en-US" sz="1600" dirty="0"/>
          </a:p>
          <a:p>
            <a:pPr marL="0" lvl="1" indent="0">
              <a:buNone/>
              <a:defRPr/>
            </a:pPr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066157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196" y="591093"/>
            <a:ext cx="7770813" cy="506195"/>
          </a:xfrm>
        </p:spPr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32BAE6A-B452-4007-8177-56DD051636F9}" type="slidenum">
              <a:rPr lang="en-GB" smtClean="0">
                <a:solidFill>
                  <a:srgbClr val="59595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7" name="Content Placeholder 7"/>
          <p:cNvSpPr txBox="1">
            <a:spLocks/>
          </p:cNvSpPr>
          <p:nvPr/>
        </p:nvSpPr>
        <p:spPr>
          <a:xfrm>
            <a:off x="261163" y="1097288"/>
            <a:ext cx="8205387" cy="609601"/>
          </a:xfrm>
          <a:prstGeom prst="rect">
            <a:avLst/>
          </a:prstGeom>
        </p:spPr>
        <p:txBody>
          <a:bodyPr/>
          <a:lstStyle>
            <a:lvl1pPr marL="0" indent="0" algn="l" defTabSz="268288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1463" indent="-271463" algn="l" defTabSz="268288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Futura Medium" pitchFamily="2" charset="0"/>
              <a:buChar char="—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0850" indent="-180975" algn="l" defTabSz="268288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180975" algn="l" defTabSz="268288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268288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268288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sz="1400" kern="0" dirty="0"/>
          </a:p>
        </p:txBody>
      </p:sp>
      <p:graphicFrame>
        <p:nvGraphicFramePr>
          <p:cNvPr id="13" name="Content Placeholder 12"/>
          <p:cNvGraphicFramePr>
            <a:graphicFrameLocks noGrp="1"/>
          </p:cNvGraphicFramePr>
          <p:nvPr>
            <p:ph sz="quarter" idx="11"/>
            <p:extLst/>
          </p:nvPr>
        </p:nvGraphicFramePr>
        <p:xfrm>
          <a:off x="456196" y="1603483"/>
          <a:ext cx="8689386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302">
                  <a:extLst>
                    <a:ext uri="{9D8B030D-6E8A-4147-A177-3AD203B41FA5}">
                      <a16:colId xmlns:a16="http://schemas.microsoft.com/office/drawing/2014/main" val="4276091244"/>
                    </a:ext>
                  </a:extLst>
                </a:gridCol>
                <a:gridCol w="461499">
                  <a:extLst>
                    <a:ext uri="{9D8B030D-6E8A-4147-A177-3AD203B41FA5}">
                      <a16:colId xmlns:a16="http://schemas.microsoft.com/office/drawing/2014/main" val="3607068360"/>
                    </a:ext>
                  </a:extLst>
                </a:gridCol>
                <a:gridCol w="478301">
                  <a:extLst>
                    <a:ext uri="{9D8B030D-6E8A-4147-A177-3AD203B41FA5}">
                      <a16:colId xmlns:a16="http://schemas.microsoft.com/office/drawing/2014/main" val="2150599345"/>
                    </a:ext>
                  </a:extLst>
                </a:gridCol>
                <a:gridCol w="506437">
                  <a:extLst>
                    <a:ext uri="{9D8B030D-6E8A-4147-A177-3AD203B41FA5}">
                      <a16:colId xmlns:a16="http://schemas.microsoft.com/office/drawing/2014/main" val="1244954232"/>
                    </a:ext>
                  </a:extLst>
                </a:gridCol>
                <a:gridCol w="422031">
                  <a:extLst>
                    <a:ext uri="{9D8B030D-6E8A-4147-A177-3AD203B41FA5}">
                      <a16:colId xmlns:a16="http://schemas.microsoft.com/office/drawing/2014/main" val="1004113502"/>
                    </a:ext>
                  </a:extLst>
                </a:gridCol>
                <a:gridCol w="478302">
                  <a:extLst>
                    <a:ext uri="{9D8B030D-6E8A-4147-A177-3AD203B41FA5}">
                      <a16:colId xmlns:a16="http://schemas.microsoft.com/office/drawing/2014/main" val="1451984816"/>
                    </a:ext>
                  </a:extLst>
                </a:gridCol>
                <a:gridCol w="436098">
                  <a:extLst>
                    <a:ext uri="{9D8B030D-6E8A-4147-A177-3AD203B41FA5}">
                      <a16:colId xmlns:a16="http://schemas.microsoft.com/office/drawing/2014/main" val="2311499501"/>
                    </a:ext>
                  </a:extLst>
                </a:gridCol>
                <a:gridCol w="422031">
                  <a:extLst>
                    <a:ext uri="{9D8B030D-6E8A-4147-A177-3AD203B41FA5}">
                      <a16:colId xmlns:a16="http://schemas.microsoft.com/office/drawing/2014/main" val="1359879267"/>
                    </a:ext>
                  </a:extLst>
                </a:gridCol>
                <a:gridCol w="464234">
                  <a:extLst>
                    <a:ext uri="{9D8B030D-6E8A-4147-A177-3AD203B41FA5}">
                      <a16:colId xmlns:a16="http://schemas.microsoft.com/office/drawing/2014/main" val="3974839704"/>
                    </a:ext>
                  </a:extLst>
                </a:gridCol>
                <a:gridCol w="520504">
                  <a:extLst>
                    <a:ext uri="{9D8B030D-6E8A-4147-A177-3AD203B41FA5}">
                      <a16:colId xmlns:a16="http://schemas.microsoft.com/office/drawing/2014/main" val="4272502738"/>
                    </a:ext>
                  </a:extLst>
                </a:gridCol>
                <a:gridCol w="2716647">
                  <a:extLst>
                    <a:ext uri="{9D8B030D-6E8A-4147-A177-3AD203B41FA5}">
                      <a16:colId xmlns:a16="http://schemas.microsoft.com/office/drawing/2014/main" val="3449432205"/>
                    </a:ext>
                  </a:extLst>
                </a:gridCol>
              </a:tblGrid>
              <a:tr h="407837">
                <a:tc>
                  <a:txBody>
                    <a:bodyPr/>
                    <a:lstStyle/>
                    <a:p>
                      <a:r>
                        <a:rPr lang="en-US" sz="1200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Apr’17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May’17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Jun’17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Jul’17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Aug’17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Sep‘17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Oct’17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Nov’17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Dec’17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706210"/>
                  </a:ext>
                </a:extLst>
              </a:tr>
              <a:tr h="407837">
                <a:tc>
                  <a:txBody>
                    <a:bodyPr/>
                    <a:lstStyle/>
                    <a:p>
                      <a:r>
                        <a:rPr lang="en-US" sz="1200" dirty="0"/>
                        <a:t>Complete Soku GC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254813"/>
                  </a:ext>
                </a:extLst>
              </a:tr>
              <a:tr h="393713">
                <a:tc>
                  <a:txBody>
                    <a:bodyPr/>
                    <a:lstStyle/>
                    <a:p>
                      <a:r>
                        <a:rPr lang="en-US" sz="1200" dirty="0"/>
                        <a:t>Assessment of GC installations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81053"/>
                  </a:ext>
                </a:extLst>
              </a:tr>
              <a:tr h="393713">
                <a:tc>
                  <a:txBody>
                    <a:bodyPr/>
                    <a:lstStyle/>
                    <a:p>
                      <a:r>
                        <a:rPr lang="en-US" sz="1200" dirty="0"/>
                        <a:t>Close Hardware gaps in GC installations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68291"/>
                  </a:ext>
                </a:extLst>
              </a:tr>
              <a:tr h="377761">
                <a:tc>
                  <a:txBody>
                    <a:bodyPr/>
                    <a:lstStyle/>
                    <a:p>
                      <a:r>
                        <a:rPr lang="en-US" sz="1200" dirty="0"/>
                        <a:t>Improve</a:t>
                      </a:r>
                      <a:r>
                        <a:rPr lang="en-US" sz="1200" baseline="0" dirty="0"/>
                        <a:t> FLM Check sheets &amp; Implement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3295785"/>
                  </a:ext>
                </a:extLst>
              </a:tr>
              <a:tr h="440690">
                <a:tc>
                  <a:txBody>
                    <a:bodyPr/>
                    <a:lstStyle/>
                    <a:p>
                      <a:pPr lvl="0"/>
                      <a:r>
                        <a:rPr lang="en-US" sz="1200" b="0" kern="1200" dirty="0">
                          <a:solidFill>
                            <a:srgbClr val="595959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Review GC Mtc &amp; Validation routines &amp; implement.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867427"/>
                  </a:ext>
                </a:extLst>
              </a:tr>
              <a:tr h="33408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95959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Renew contract for GC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111106"/>
                  </a:ext>
                </a:extLst>
              </a:tr>
              <a:tr h="3340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595959">
                              <a:hueOff val="0"/>
                              <a:satOff val="0"/>
                              <a:lumOff val="0"/>
                              <a:alphaOff val="0"/>
                            </a:srgbClr>
                          </a:solidFill>
                          <a:latin typeface="+mn-lt"/>
                          <a:ea typeface="+mn-ea"/>
                          <a:cs typeface="+mn-cs"/>
                        </a:rPr>
                        <a:t>On site staff retraining on routines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2749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2365239" y="2213084"/>
            <a:ext cx="814060" cy="1990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783419" y="2639267"/>
            <a:ext cx="930452" cy="14994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41019" y="3140225"/>
            <a:ext cx="2700457" cy="1642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954215" y="3608818"/>
            <a:ext cx="1683852" cy="2018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954216" y="4056004"/>
            <a:ext cx="1683852" cy="1704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857222" y="4691333"/>
            <a:ext cx="1063526" cy="1278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5-Point Star 2"/>
          <p:cNvSpPr/>
          <p:nvPr/>
        </p:nvSpPr>
        <p:spPr>
          <a:xfrm>
            <a:off x="3187969" y="2166998"/>
            <a:ext cx="143351" cy="28619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5-Point Star 17"/>
          <p:cNvSpPr/>
          <p:nvPr/>
        </p:nvSpPr>
        <p:spPr>
          <a:xfrm>
            <a:off x="3713871" y="2571145"/>
            <a:ext cx="143351" cy="28619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3713871" y="5049416"/>
            <a:ext cx="2700457" cy="1642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5-Point Star 19"/>
          <p:cNvSpPr/>
          <p:nvPr/>
        </p:nvSpPr>
        <p:spPr>
          <a:xfrm>
            <a:off x="6563108" y="3079278"/>
            <a:ext cx="143351" cy="28619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5-Point Star 22"/>
          <p:cNvSpPr/>
          <p:nvPr/>
        </p:nvSpPr>
        <p:spPr>
          <a:xfrm>
            <a:off x="4669691" y="3585539"/>
            <a:ext cx="143351" cy="28619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5-Point Star 23"/>
          <p:cNvSpPr/>
          <p:nvPr/>
        </p:nvSpPr>
        <p:spPr>
          <a:xfrm>
            <a:off x="4669690" y="4000781"/>
            <a:ext cx="143351" cy="28619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>
            <a:off x="4920748" y="4589555"/>
            <a:ext cx="143351" cy="28619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5-Point Star 25"/>
          <p:cNvSpPr/>
          <p:nvPr/>
        </p:nvSpPr>
        <p:spPr>
          <a:xfrm>
            <a:off x="6447314" y="4988469"/>
            <a:ext cx="143351" cy="286190"/>
          </a:xfrm>
          <a:prstGeom prst="star5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6626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for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04826" y="1522502"/>
            <a:ext cx="8134350" cy="4694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Obtain Corporate Metering Support for plan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(concluded)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Follow up on materials on order for Soku GC installation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. (Delivery of new Soku GCs 5</a:t>
            </a:r>
            <a:r>
              <a:rPr lang="en-US" sz="1600" baseline="30000" dirty="0">
                <a:solidFill>
                  <a:schemeClr val="accent5">
                    <a:lumMod val="75000"/>
                  </a:schemeClr>
                </a:solidFill>
              </a:rPr>
              <a:t>th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</a:rPr>
              <a:t> May 2017)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Develop Cadence Tracking Sheet </a:t>
            </a:r>
            <a:r>
              <a:rPr lang="en-US" sz="1600" dirty="0">
                <a:solidFill>
                  <a:srgbClr val="FF0000"/>
                </a:solidFill>
              </a:rPr>
              <a:t>(started)</a:t>
            </a:r>
          </a:p>
          <a:p>
            <a:endParaRPr lang="en-US" sz="1600" dirty="0"/>
          </a:p>
          <a:p>
            <a:pPr lvl="1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38721685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Deliverables for 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04826" y="1522502"/>
            <a:ext cx="8134350" cy="4694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Complete cadence tracking sheet &amp; set up project in WAVE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Follow up on materials on order for Soku GC installation.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up team for GC installations assessment across NLNG Supply facilities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600" dirty="0"/>
              <a:t>Develop GC assessment template based on Position Improvement Plan by CMD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sz="1600" dirty="0"/>
          </a:p>
          <a:p>
            <a:pPr lvl="1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52705587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504826" y="1522502"/>
            <a:ext cx="8134350" cy="46942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Access to WAVE &amp;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Hub Support: budget for gap closure where needed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Hub support: Staff availability for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endParaRPr lang="en-US" sz="1600" dirty="0"/>
          </a:p>
          <a:p>
            <a:pPr marL="56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24688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86611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 Availability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1"/>
            <p:extLst/>
          </p:nvPr>
        </p:nvGraphicFramePr>
        <p:xfrm>
          <a:off x="1055077" y="2264896"/>
          <a:ext cx="6148609" cy="22110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0378">
                  <a:extLst>
                    <a:ext uri="{9D8B030D-6E8A-4147-A177-3AD203B41FA5}">
                      <a16:colId xmlns:a16="http://schemas.microsoft.com/office/drawing/2014/main" val="1402172164"/>
                    </a:ext>
                  </a:extLst>
                </a:gridCol>
                <a:gridCol w="950190">
                  <a:extLst>
                    <a:ext uri="{9D8B030D-6E8A-4147-A177-3AD203B41FA5}">
                      <a16:colId xmlns:a16="http://schemas.microsoft.com/office/drawing/2014/main" val="1130129389"/>
                    </a:ext>
                  </a:extLst>
                </a:gridCol>
                <a:gridCol w="950190">
                  <a:extLst>
                    <a:ext uri="{9D8B030D-6E8A-4147-A177-3AD203B41FA5}">
                      <a16:colId xmlns:a16="http://schemas.microsoft.com/office/drawing/2014/main" val="443055632"/>
                    </a:ext>
                  </a:extLst>
                </a:gridCol>
                <a:gridCol w="2347851">
                  <a:extLst>
                    <a:ext uri="{9D8B030D-6E8A-4147-A177-3AD203B41FA5}">
                      <a16:colId xmlns:a16="http://schemas.microsoft.com/office/drawing/2014/main" val="2043592206"/>
                    </a:ext>
                  </a:extLst>
                </a:gridCol>
              </a:tblGrid>
              <a:tr h="368510"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Availability (%)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892107"/>
                  </a:ext>
                </a:extLst>
              </a:tr>
              <a:tr h="368510">
                <a:tc>
                  <a:txBody>
                    <a:bodyPr/>
                    <a:lstStyle/>
                    <a:p>
                      <a:endParaRPr lang="en-US" sz="1000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2015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2016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2017 YTD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98699140"/>
                  </a:ext>
                </a:extLst>
              </a:tr>
              <a:tr h="3685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97%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100%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93098028"/>
                  </a:ext>
                </a:extLst>
              </a:tr>
              <a:tr h="3685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Gbaran GP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46%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98%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274051884"/>
                  </a:ext>
                </a:extLst>
              </a:tr>
              <a:tr h="3685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BNAG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28159051"/>
                  </a:ext>
                </a:extLst>
              </a:tr>
              <a:tr h="36851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Soku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454101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-4528393" y="0"/>
            <a:ext cx="1591014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4358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197478" y="551144"/>
            <a:ext cx="8886825" cy="409575"/>
          </a:xfrm>
        </p:spPr>
        <p:txBody>
          <a:bodyPr/>
          <a:lstStyle/>
          <a:p>
            <a:pPr eaLnBrk="1" hangingPunct="1"/>
            <a:r>
              <a:rPr lang="en-US" dirty="0"/>
              <a:t>BNAG Daily GHV (MJ/sm3) Trend March 2016</a:t>
            </a:r>
            <a:br>
              <a:rPr lang="en-US" dirty="0"/>
            </a:br>
            <a:endParaRPr lang="en-US" sz="2400" dirty="0">
              <a:latin typeface="Futura Medium" pitchFamily="2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3568" y="5363738"/>
            <a:ext cx="62835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6600"/>
                </a:solidFill>
              </a:rPr>
              <a:t>Keypad GHV = 37.18mj/sm3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6600"/>
                </a:solidFill>
              </a:rPr>
              <a:t>Ave. GHV With GC restored = 37.61mj/sm3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6600"/>
                </a:solidFill>
              </a:rPr>
              <a:t>% Gain by Restoring GC = 1.2%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6600"/>
                </a:solidFill>
              </a:rPr>
              <a:t>This translates to 1.2% gain in Energy and Subsequent gain in revenue</a:t>
            </a:r>
          </a:p>
          <a:p>
            <a:endParaRPr lang="en-GB" sz="1600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4412807"/>
              </p:ext>
            </p:extLst>
          </p:nvPr>
        </p:nvGraphicFramePr>
        <p:xfrm>
          <a:off x="231014" y="976436"/>
          <a:ext cx="8755693" cy="4371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80054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30-5-2008 13:54: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heme/theme1.xml><?xml version="1.0" encoding="utf-8"?>
<a:theme xmlns:a="http://schemas.openxmlformats.org/drawingml/2006/main" name="Interim PowerPoint Template Vista April2010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2100"/>
          </a:lnSpc>
          <a:spcAft>
            <a:spcPts val="1200"/>
          </a:spcAft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016 Standard templat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ll Template - Presentation Mode New v14.potx" id="{6866CFAD-083A-4319-941B-C5C53D83E3CE}" vid="{22E1D647-2C7A-4302-A7A8-C281F9C253E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Workstream Docs" ma:contentTypeID="0x0101006F0A470EEB1140E7AA14F4CE8A50B54C0001CB1477F4DD432AA86DD56CC3887AF400240EF8C349EEE2489D5235129E98852A008E6F40091300394FAFD089D54CE0145D" ma:contentTypeVersion="274" ma:contentTypeDescription="" ma:contentTypeScope="" ma:versionID="c851ecc3d1f20a6b38f52f1baa741511">
  <xsd:schema xmlns:xsd="http://www.w3.org/2001/XMLSchema" xmlns:xs="http://www.w3.org/2001/XMLSchema" xmlns:p="http://schemas.microsoft.com/office/2006/metadata/properties" xmlns:ns1="http://schemas.microsoft.com/sharepoint/v3" xmlns:ns2="a01c967d-69cd-410b-aa1e-287d7584fc04" xmlns:ns4="http://schemas.microsoft.com/sharepoint/v4" targetNamespace="http://schemas.microsoft.com/office/2006/metadata/properties" ma:root="true" ma:fieldsID="89f7e1bc109ca2e1373f10cf37ceee49" ns1:_="" ns2:_="" ns4:_="">
    <xsd:import namespace="http://schemas.microsoft.com/sharepoint/v3"/>
    <xsd:import namespace="a01c967d-69cd-410b-aa1e-287d7584fc04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ob9144be3b9c40659853e15497d94fc6" minOccurs="0"/>
                <xsd:element ref="ns2:TaxCatchAll" minOccurs="0"/>
                <xsd:element ref="ns2:TaxCatchAllLabel" minOccurs="0"/>
                <xsd:element ref="ns1:Shell_x0020_SharePoint_x0020_SAEF_x0020_AssetIdentifier" minOccurs="0"/>
                <xsd:element ref="ns2:o83bc154fae047ae817c59cbd76035f0" minOccurs="0"/>
                <xsd:element ref="ns2:oe30dc0e75be41afa8d7c663aedd010c" minOccurs="0"/>
                <xsd:element ref="ns2:d9e54077a88b43e4b762d7478e45e3de" minOccurs="0"/>
                <xsd:element ref="ns2:pea188310a844202a455319afa94f299" minOccurs="0"/>
                <xsd:element ref="ns2:ob261d58ea5547df98aca89bbbeda6bc" minOccurs="0"/>
                <xsd:element ref="ns2:Migrations_x0020_Stages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10;#Restricted|21aa7f98-4035-4019-a764-107acb7269af" ma:fieldId="{2ce2f798-4e95-48f9-a317-73f854109466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ma:taxonomy="true" ma:internalName="Shell_x0020_SharePoint_x0020_SAEF_x0020_ExportControlClassificationTaxHTField0" ma:taxonomyFieldName="Shell_x0020_SharePoint_x0020_SAEF_x0020_ExportControlClassification" ma:displayName="Export Control" ma:default="9;#US content - Non Controlled (EAR99)|28f925a0-3150-42d2-9202-9af8bad33ffa" ma:fieldId="{334f96ae-8e6f-4bca-bd92-9698e8369ad6}" ma:sspId="e3aebf70-341c-4d91-bdd3-aba9df361687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nillable="true" ma:taxonomy="true" ma:internalName="Shell_x0020_SharePoint_x0020_SAEF_x0020_DocumentStatusTaxHTField0" ma:taxonomyFieldName="Shell_x0020_SharePoint_x0020_SAEF_x0020_DocumentStatus" ma:displayName="Document Status" ma:readOnly="false" ma:default="13;#Draft|1c86f377-7d91-4c95-bd5b-c18c83fe0aa5" ma:fieldId="{627a77c6-2170-43dd-a0ef-eb6a3870ea75}" ma:sspId="e3aebf70-341c-4d91-bdd3-aba9df361687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nillable="true" ma:taxonomy="true" ma:internalName="Shell_x0020_SharePoint_x0020_SAEF_x0020_DocumentTypeTaxHTField0" ma:taxonomyFieldName="Shell_x0020_SharePoint_x0020_SAEF_x0020_DocumentType" ma:displayName="Document Type" ma:readOnly="false" ma:default="" ma:fieldId="{566fdc14-b4fa-46ee-a88e-e2aac7ad2eac}" ma:sspId="e3aebf70-341c-4d91-bdd3-aba9df361687" ma:termSetId="01e782f9-cf83-4185-8cc5-d1cba418be33" ma:anchorId="bf581707-8bb6-4228-82bc-b3a7d36a3418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5" ma:taxonomy="true" ma:internalName="Shell_x0020_SharePoint_x0020_SAEF_x0020_BusinessTaxHTField0" ma:taxonomyFieldName="Shell_x0020_SharePoint_x0020_SAEF_x0020_Business" ma:displayName="Business" ma:default="1;#Upstream Americas|f84094d2-b988-4b08-ac9c-4576a04889a5" ma:fieldId="{0d7acb72-5c17-4ee6-b184-d60d15597f6a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7" ma:taxonomy="true" ma:internalName="Shell_x0020_SharePoint_x0020_SAEF_x0020_BusinessUnitRegionTaxHTField0" ma:taxonomyFieldName="Shell_x0020_SharePoint_x0020_SAEF_x0020_BusinessUnitRegion" ma:displayName="Business Unit/Region" ma:default="2;#Business Function or Other|87a1dad5-8f1d-4aaf-94c7-ec8a08ea5a91" ma:fieldId="{98984985-015b-4079-8918-b5a01b45e4b3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9" ma:taxonomy="true" ma:internalName="Shell_x0020_SharePoint_x0020_SAEF_x0020_GlobalFunctionTaxHTField0" ma:taxonomyFieldName="Shell_x0020_SharePoint_x0020_SAEF_x0020_GlobalFunction" ma:displayName="Business Function" ma:default="3;#Information Technology|d388b442-0f35-4ef7-bb6d-ea4386749e1a" ma:fieldId="{1284211f-8330-48b1-a5cc-ec1f0d9b0f7a}" ma:sspId="e3aebf70-341c-4d91-bdd3-aba9df361687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21" nillable="true" ma:taxonomy="true" ma:internalName="Shell_x0020_SharePoint_x0020_SAEF_x0020_BusinessProcessTaxHTField0" ma:taxonomyFieldName="Shell_x0020_SharePoint_x0020_SAEF_x0020_BusinessProcess" ma:displayName="Business Process" ma:default="8;#IT - IT Project Delivery|b0369313-618e-46dc-b841-86c955d7e44c" ma:fieldId="{f7493bb9-5348-44de-a787-5c9f505950a2}" ma:sspId="e3aebf70-341c-4d91-bdd3-aba9df361687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3" ma:taxonomy="true" ma:internalName="Shell_x0020_SharePoint_x0020_SAEF_x0020_LegalEntityTaxHTField0" ma:taxonomyFieldName="Shell_x0020_SharePoint_x0020_SAEF_x0020_LegalEntity" ma:displayName="Legal Entity" ma:default="4;#SEPCO|8dc9915e-e591-43e7-91e6-c9e8b13c25a6" ma:fieldId="{529dd253-148e-4d10-9b8c-1444f6695d3b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5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e3aebf70-341c-4d91-bdd3-aba9df361687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7" ma:displayName="Site Collection Name" ma:default="UAP142 - UA Enterprise Information Management Programme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8" ma:displayName="Site Owner" ma:default="americas\ethel.emmons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9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e3aebf70-341c-4d91-bdd3-aba9df361687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31" ma:taxonomy="true" ma:internalName="Shell_x0020_SharePoint_x0020_SAEF_x0020_CountryOfJurisdictionTaxHTField0" ma:taxonomyFieldName="Shell_x0020_SharePoint_x0020_SAEF_x0020_CountryOfJurisdiction" ma:displayName="Country of Jurisdiction" ma:default="7;#UNITED STATES|6c4ad875-5af6-45fb-9ae9-62dd1609b327" ma:fieldId="{dc07035f-7987-48f5-ba88-2d29e2b62c9e}" ma:sspId="e3aebf70-341c-4d91-bdd3-aba9df361687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3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4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Shell_x0020_SharePoint_x0020_SAEF_x0020_AssetIdentifier" ma:index="53" nillable="true" ma:displayName="Asset Identifier" ma:hidden="true" ma:internalName="Shell_x0020_SharePoint_x0020_SAEF_x0020_AssetIdentifier">
      <xsd:simpleType>
        <xsd:restriction base="dms:Text"/>
      </xsd:simpleType>
    </xsd:element>
    <xsd:element name="AverageRating" ma:index="65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66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  <xsd:element name="RatedBy" ma:index="67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68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69" nillable="true" ma:displayName="Number of Likes" ma:internalName="LikesCount">
      <xsd:simpleType>
        <xsd:restriction base="dms:Unknown"/>
      </xsd:simpleType>
    </xsd:element>
    <xsd:element name="LikedBy" ma:index="70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1c967d-69cd-410b-aa1e-287d7584fc04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ob9144be3b9c40659853e15497d94fc6" ma:index="50" nillable="true" ma:taxonomy="true" ma:internalName="ob9144be3b9c40659853e15497d94fc6" ma:taxonomyFieldName="Shell_x0020_SharePoint_x0020_SIS_x0020_Activity" ma:displayName="Activity" ma:default="" ma:fieldId="{8b9144be-3b9c-4065-9853-e15497d94fc6}" ma:sspId="e3aebf70-341c-4d91-bdd3-aba9df361687" ma:termSetId="01e782f9-cf83-4185-8cc5-d1cba418be33" ma:anchorId="6cd5ae2c-8bef-4b52-8c61-41615b0c1c50" ma:open="false" ma:isKeyword="false">
      <xsd:complexType>
        <xsd:sequence>
          <xsd:element ref="pc:Terms" minOccurs="0" maxOccurs="1"/>
        </xsd:sequence>
      </xsd:complexType>
    </xsd:element>
    <xsd:element name="TaxCatchAll" ma:index="51" nillable="true" ma:displayName="Taxonomy Catch All Column" ma:description="" ma:hidden="true" ma:list="{477e1be9-3b6a-414a-9347-1612f8e43282}" ma:internalName="TaxCatchAll" ma:showField="CatchAllData" ma:web="a01c967d-69cd-410b-aa1e-287d7584fc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2" nillable="true" ma:displayName="Taxonomy Catch All Column1" ma:description="" ma:hidden="true" ma:list="{477e1be9-3b6a-414a-9347-1612f8e43282}" ma:internalName="TaxCatchAllLabel" ma:readOnly="true" ma:showField="CatchAllDataLabel" ma:web="a01c967d-69cd-410b-aa1e-287d7584fc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83bc154fae047ae817c59cbd76035f0" ma:index="54" nillable="true" ma:taxonomy="true" ma:internalName="o83bc154fae047ae817c59cbd76035f0" ma:taxonomyFieldName="Shell_x0020_SharePoint_x0020_SIS_x0020_ITDomain" ma:displayName="IT Domain" ma:default="11;#Project Delivery|c9de3b69-09e7-403f-a718-1a1fcc1dfc16" ma:fieldId="{883bc154-fae0-47ae-817c-59cbd76035f0}" ma:sspId="e3aebf70-341c-4d91-bdd3-aba9df361687" ma:termSetId="01e782f9-cf83-4185-8cc5-d1cba418be33" ma:anchorId="96b25db2-f870-46de-95a3-b3445cf0973d" ma:open="false" ma:isKeyword="false">
      <xsd:complexType>
        <xsd:sequence>
          <xsd:element ref="pc:Terms" minOccurs="0" maxOccurs="1"/>
        </xsd:sequence>
      </xsd:complexType>
    </xsd:element>
    <xsd:element name="oe30dc0e75be41afa8d7c663aedd010c" ma:index="56" nillable="true" ma:taxonomy="true" ma:internalName="oe30dc0e75be41afa8d7c663aedd010c" ma:taxonomyFieldName="Shell_x0020_SharePoint_x0020_SIS_x0020_ITDMProcess" ma:displayName="ITDM Process" ma:default="12;#Deliver Solutions|5538e1ef-ca09-4371-b859-92a9dbd93b32" ma:fieldId="{8e30dc0e-75be-41af-a8d7-c663aedd010c}" ma:sspId="e3aebf70-341c-4d91-bdd3-aba9df361687" ma:termSetId="01e782f9-cf83-4185-8cc5-d1cba418be33" ma:anchorId="45492f64-f426-458c-8390-7e12cfda01f6" ma:open="false" ma:isKeyword="false">
      <xsd:complexType>
        <xsd:sequence>
          <xsd:element ref="pc:Terms" minOccurs="0" maxOccurs="1"/>
        </xsd:sequence>
      </xsd:complexType>
    </xsd:element>
    <xsd:element name="d9e54077a88b43e4b762d7478e45e3de" ma:index="58" nillable="true" ma:taxonomy="true" ma:internalName="d9e54077a88b43e4b762d7478e45e3de" ma:taxonomyFieldName="Shell_x0020_SharePoint_x0020_SIS_x0020_PDFStage" ma:displayName="PDF Stage" ma:default="" ma:fieldId="{d9e54077-a88b-43e4-b762-d7478e45e3de}" ma:sspId="e3aebf70-341c-4d91-bdd3-aba9df361687" ma:termSetId="01e782f9-cf83-4185-8cc5-d1cba418be33" ma:anchorId="aacfb96a-8cf6-4b95-a014-0d0d3a7d5c5a" ma:open="false" ma:isKeyword="false">
      <xsd:complexType>
        <xsd:sequence>
          <xsd:element ref="pc:Terms" minOccurs="0" maxOccurs="1"/>
        </xsd:sequence>
      </xsd:complexType>
    </xsd:element>
    <xsd:element name="pea188310a844202a455319afa94f299" ma:index="60" nillable="true" ma:taxonomy="true" ma:internalName="pea188310a844202a455319afa94f299" ma:taxonomyFieldName="LoB" ma:displayName="LoB" ma:default="" ma:fieldId="{9ea18831-0a84-4202-a455-319afa94f299}" ma:sspId="e3aebf70-341c-4d91-bdd3-aba9df361687" ma:termSetId="894d2c4d-8d8a-4971-92a5-652a86284e0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ob261d58ea5547df98aca89bbbeda6bc" ma:index="62" ma:taxonomy="true" ma:internalName="ob261d58ea5547df98aca89bbbeda6bc" ma:taxonomyFieldName="Workstream_x0020_Doc_x0020_Type" ma:displayName="Workstream Doc Type" ma:readOnly="false" ma:default="" ma:fieldId="{8b261d58-ea55-47df-98ac-a89bbbeda6bc}" ma:sspId="e3aebf70-341c-4d91-bdd3-aba9df361687" ma:termSetId="a9b37268-366c-4d3a-bab7-b610e1cce7ff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Migrations_x0020_Stages" ma:index="64" nillable="true" ma:displayName="Migrations Stage" ma:format="Dropdown" ma:internalName="Migrations_x0020_Stages" ma:readOnly="false">
      <xsd:simpleType>
        <xsd:restriction base="dms:Choice">
          <xsd:enumeration value="Initial Stakeholder Engagement"/>
          <xsd:enumeration value="Pre-migration"/>
          <xsd:enumeration value="Migration"/>
          <xsd:enumeration value="Training"/>
          <xsd:enumeration value="Post-migration"/>
          <xsd:enumeration value="Deployment"/>
          <xsd:enumeration value="After-Care Support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71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p:Policy xmlns:p="office.server.policy" id="" local="true">
  <p:Name>Shell Document Base</p:Name>
  <p:Description/>
  <p:Statement/>
  <p:PolicyItems/>
</p:Policy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Assembly>Microsoft.Office.Policy, Version=14.0.0.0, Culture=neutral, PublicKeyToken=71e9bce111e9429c</Assembly>
    <Class>Microsoft.Office.RecordsManagement.Internal.UpdateExpireDate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SEPCO</TermName>
          <TermId xmlns="http://schemas.microsoft.com/office/infopath/2007/PartnerControls">8dc9915e-e591-43e7-91e6-c9e8b13c25a6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UNITED STATES</TermName>
          <TermId xmlns="http://schemas.microsoft.com/office/infopath/2007/PartnerControls">6c4ad875-5af6-45fb-9ae9-62dd1609b327</TermId>
        </TermInfo>
      </Terms>
    </Shell_x0020_SharePoint_x0020_SAEF_x0020_CountryOfJurisdictionTaxHTField0>
    <d9e54077a88b43e4b762d7478e45e3de xmlns="a01c967d-69cd-410b-aa1e-287d7584fc04">
      <Terms xmlns="http://schemas.microsoft.com/office/infopath/2007/PartnerControls"/>
    </d9e54077a88b43e4b762d7478e45e3de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Americas</TermName>
          <TermId xmlns="http://schemas.microsoft.com/office/infopath/2007/PartnerControls">f84094d2-b988-4b08-ac9c-4576a04889a5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oe30dc0e75be41afa8d7c663aedd010c xmlns="a01c967d-69cd-410b-aa1e-287d7584fc04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Deliver Solutions</TermName>
          <TermId xmlns="http://schemas.microsoft.com/office/infopath/2007/PartnerControls">5538e1ef-ca09-4371-b859-92a9dbd93b32</TermId>
        </TermInfo>
      </Terms>
    </oe30dc0e75be41afa8d7c663aedd010c>
    <Shell_x0020_SharePoint_x0020_SAEF_x0020_RecordStatus xmlns="http://schemas.microsoft.com/sharepoint/v3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 content - Non Controlled (EAR99)</TermName>
          <TermId xmlns="http://schemas.microsoft.com/office/infopath/2007/PartnerControls">28f925a0-3150-42d2-9202-9af8bad33ffa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Shell_x0020_SharePoint_x0020_SAEF_x0020_FilePlanRecordType xmlns="http://schemas.microsoft.com/sharepoint/v3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Business Function or Other</TermName>
          <TermId xmlns="http://schemas.microsoft.com/office/infopath/2007/PartnerControls">87a1dad5-8f1d-4aaf-94c7-ec8a08ea5a91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IT - IT Project Delivery</TermName>
          <TermId xmlns="http://schemas.microsoft.com/office/infopath/2007/PartnerControls">b0369313-618e-46dc-b841-86c955d7e44c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americas\ethel.emmons</Shell_x0020_SharePoint_x0020_SAEF_x0020_SiteOwner>
    <Shell_x0020_SharePoint_x0020_SAEF_x0020_TRIMRecordNumber xmlns="http://schemas.microsoft.com/sharepoint/v3" xsi:nil="true"/>
    <TaxCatchAll xmlns="a01c967d-69cd-410b-aa1e-287d7584fc04">
      <Value>90</Value>
      <Value>20</Value>
      <Value>13</Value>
      <Value>12</Value>
      <Value>11</Value>
      <Value>10</Value>
      <Value>9</Value>
      <Value>8</Value>
      <Value>7</Value>
      <Value>6</Value>
      <Value>5</Value>
      <Value>4</Value>
      <Value>3</Value>
      <Value>2</Value>
      <Value>1</Value>
    </TaxCatchAll>
    <Shell_x0020_SharePoint_x0020_SAEF_x0020_IsRecord xmlns="http://schemas.microsoft.com/sharepoint/v3" xsi:nil="true"/>
    <o83bc154fae047ae817c59cbd76035f0 xmlns="a01c967d-69cd-410b-aa1e-287d7584fc04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 Delivery</TermName>
          <TermId xmlns="http://schemas.microsoft.com/office/infopath/2007/PartnerControls">c9de3b69-09e7-403f-a718-1a1fcc1dfc16</TermId>
        </TermInfo>
      </Terms>
    </o83bc154fae047ae817c59cbd76035f0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Other [ITPD]</TermName>
          <TermId xmlns="http://schemas.microsoft.com/office/infopath/2007/PartnerControls">5aa2db51-e0e5-4faf-bd6f-60300998e0c5</TermId>
        </TermInfo>
      </Terms>
    </Shell_x0020_SharePoint_x0020_SAEF_x0020_DocumentTypeTaxHTField0>
    <Shell_x0020_SharePoint_x0020_SAEF_x0020_SiteCollectionName xmlns="http://schemas.microsoft.com/sharepoint/v3">UAP142 - UA Enterprise Information Management Programme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Information Technology</TermName>
          <TermId xmlns="http://schemas.microsoft.com/office/infopath/2007/PartnerControls">d388b442-0f35-4ef7-bb6d-ea4386749e1a</TermId>
        </TermInfo>
      </Terms>
    </Shell_x0020_SharePoint_x0020_SAEF_x0020_GlobalFunctionTaxHTField0>
    <Shell_x0020_SharePoint_x0020_SAEF_x0020_Declarer xmlns="http://schemas.microsoft.com/sharepoint/v3" xsi:nil="true"/>
    <ob9144be3b9c40659853e15497d94fc6 xmlns="a01c967d-69cd-410b-aa1e-287d7584fc04">
      <Terms xmlns="http://schemas.microsoft.com/office/infopath/2007/PartnerControls"/>
    </ob9144be3b9c40659853e15497d94fc6>
    <Shell_x0020_SharePoint_x0020_SAEF_x0020_AssetIdentifier xmlns="http://schemas.microsoft.com/sharepoint/v3" xsi:nil="true"/>
    <_dlc_ExpireDateSaved xmlns="http://schemas.microsoft.com/sharepoint/v3" xsi:nil="true"/>
    <_dlc_ExpireDate xmlns="http://schemas.microsoft.com/sharepoint/v3">2103-11-13T06:00:00+00:00</_dlc_ExpireDate>
    <_dlc_DocId xmlns="a01c967d-69cd-410b-aa1e-287d7584fc04">AAAAA7711-30-26</_dlc_DocId>
    <_dlc_DocIdUrl xmlns="a01c967d-69cd-410b-aa1e-287d7584fc04">
      <Url>https://eu001-sp.shell.com/sites/AAAAA7711/_layouts/DocIdRedir.aspx?ID=AAAAA7711-30-26</Url>
      <Description>AAAAA7711-30-26</Description>
    </_dlc_DocIdUrl>
    <Migrations_x0020_Stages xmlns="a01c967d-69cd-410b-aa1e-287d7584fc04" xsi:nil="true"/>
    <ob261d58ea5547df98aca89bbbeda6bc xmlns="a01c967d-69cd-410b-aa1e-287d7584fc04">
      <Terms xmlns="http://schemas.microsoft.com/office/infopath/2007/PartnerControls">
        <TermInfo xmlns="http://schemas.microsoft.com/office/infopath/2007/PartnerControls">
          <TermName xmlns="http://schemas.microsoft.com/office/infopath/2007/PartnerControls">LT</TermName>
          <TermId xmlns="http://schemas.microsoft.com/office/infopath/2007/PartnerControls">3a827599-70ac-4828-ae83-2e4f65a915b7</TermId>
        </TermInfo>
      </Terms>
    </ob261d58ea5547df98aca89bbbeda6bc>
    <pea188310a844202a455319afa94f299 xmlns="a01c967d-69cd-410b-aa1e-287d7584fc04">
      <Terms xmlns="http://schemas.microsoft.com/office/infopath/2007/PartnerControls"/>
    </pea188310a844202a455319afa94f299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0E20D7D0-A363-401A-8E53-852A9F790E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01c967d-69cd-410b-aa1e-287d7584fc04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49C856-9F7E-4CD2-8B92-25228CEC5E42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EE11FCEE-F73D-4D45-9E3A-64C7F5F30F7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8E519C1-04EE-4E74-9F8B-C343962D3BF6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47D28034-2387-4096-9673-4ABB08F766F8}">
  <ds:schemaRefs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sharepoint/v3"/>
    <ds:schemaRef ds:uri="http://schemas.microsoft.com/sharepoint/v4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infopath/2007/PartnerControls"/>
    <ds:schemaRef ds:uri="a01c967d-69cd-410b-aa1e-287d7584fc0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Shell Presentations_v4</Template>
  <TotalTime>23735</TotalTime>
  <Words>533</Words>
  <Application>Microsoft Office PowerPoint</Application>
  <PresentationFormat>On-screen Show (4:3)</PresentationFormat>
  <Paragraphs>110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Futura</vt:lpstr>
      <vt:lpstr>Futura Bold</vt:lpstr>
      <vt:lpstr>Futura Medium</vt:lpstr>
      <vt:lpstr>Times New Roman</vt:lpstr>
      <vt:lpstr>Wingdings</vt:lpstr>
      <vt:lpstr>Interim PowerPoint Template Vista April2010</vt:lpstr>
      <vt:lpstr>2016 Standard template</vt:lpstr>
      <vt:lpstr>Project title :  Gas Chromatography (GC) Availability Improvement</vt:lpstr>
      <vt:lpstr>Gas Chromatography (GC) PROJECT BACKGROUND</vt:lpstr>
      <vt:lpstr>Project Timeline</vt:lpstr>
      <vt:lpstr>Deliverables for Last Week</vt:lpstr>
      <vt:lpstr>Deliverables for Next Week</vt:lpstr>
      <vt:lpstr>SUPPORT REQUIRED</vt:lpstr>
      <vt:lpstr>PowerPoint Presentation</vt:lpstr>
      <vt:lpstr>GC Availability</vt:lpstr>
      <vt:lpstr>BNAG Daily GHV (MJ/sm3) Trend March 2016 </vt:lpstr>
      <vt:lpstr>GU Feb 2017 Daily GHV Trend</vt:lpstr>
    </vt:vector>
  </TitlesOfParts>
  <Company>Registered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UDP- UA Deployment Programme Weekly Status</dc:title>
  <dc:creator>Dada, Olayinka O SPDC-UPO/G/PSTN</dc:creator>
  <cp:lastModifiedBy>Abah, Elohor SPDC-UPO/G/PSTN</cp:lastModifiedBy>
  <cp:revision>2422</cp:revision>
  <cp:lastPrinted>2017-01-25T12:02:12Z</cp:lastPrinted>
  <dcterms:created xsi:type="dcterms:W3CDTF">2009-08-25T19:45:57Z</dcterms:created>
  <dcterms:modified xsi:type="dcterms:W3CDTF">2017-05-10T08:25:50Z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0x0101006F0A470EEB1140E7AA14F4CE8A50B54C0001CB1477F4DD432AA86DD56CC3887AF400240EF8C349EEE2489D5235129E98852A008E6F40091300394FAFD089D54CE0145D</vt:lpwstr>
  </property>
  <property fmtid="{D5CDD505-2E9C-101B-9397-08002B2CF9AE}" pid="3" name="_dlc_policyId">
    <vt:lpwstr>0x0101006F0A470EEB1140E7AA14F4CE8A50B54C|1203996477</vt:lpwstr>
  </property>
  <property fmtid="{D5CDD505-2E9C-101B-9397-08002B2CF9AE}" pid="4" name="ItemRetentionFormula">
    <vt:lpwstr>&lt;formula id="Shell.SharePoint.SIS.IOTV.IOTVExpirationFormula"&gt;&lt;number&gt;1080&lt;/number&gt;&lt;property&gt;Modified&lt;/property&gt;&lt;period&gt;months&lt;/period&gt;&lt;/formula&gt;</vt:lpwstr>
  </property>
  <property fmtid="{D5CDD505-2E9C-101B-9397-08002B2CF9AE}" pid="5" name="_dlc_DocIdItemGuid">
    <vt:lpwstr>a74d06bd-d170-49b7-af4c-1c30d4a1af3a</vt:lpwstr>
  </property>
  <property fmtid="{D5CDD505-2E9C-101B-9397-08002B2CF9AE}" pid="6" name="Shell SharePoint SAEF SecurityClassification">
    <vt:lpwstr>10;#Restricted|21aa7f98-4035-4019-a764-107acb7269af</vt:lpwstr>
  </property>
  <property fmtid="{D5CDD505-2E9C-101B-9397-08002B2CF9AE}" pid="7" name="Shell SharePoint SAEF DocumentType">
    <vt:lpwstr>20;#Other [ITPD]|5aa2db51-e0e5-4faf-bd6f-60300998e0c5</vt:lpwstr>
  </property>
  <property fmtid="{D5CDD505-2E9C-101B-9397-08002B2CF9AE}" pid="8" name="Shell_x0020_SharePoint_x0020_SIS_x0020_Activity">
    <vt:lpwstr/>
  </property>
  <property fmtid="{D5CDD505-2E9C-101B-9397-08002B2CF9AE}" pid="9" name="Shell SharePoint SAEF LegalEntity">
    <vt:lpwstr>4;#SEPCO|8dc9915e-e591-43e7-91e6-c9e8b13c25a6</vt:lpwstr>
  </property>
  <property fmtid="{D5CDD505-2E9C-101B-9397-08002B2CF9AE}" pid="10" name="Shell SharePoint SAEF BusinessUnitRegion">
    <vt:lpwstr>2;#Business Function or Other|87a1dad5-8f1d-4aaf-94c7-ec8a08ea5a91</vt:lpwstr>
  </property>
  <property fmtid="{D5CDD505-2E9C-101B-9397-08002B2CF9AE}" pid="11" name="Shell SharePoint SAEF GlobalFunction">
    <vt:lpwstr>3;#Information Technology|d388b442-0f35-4ef7-bb6d-ea4386749e1a</vt:lpwstr>
  </property>
  <property fmtid="{D5CDD505-2E9C-101B-9397-08002B2CF9AE}" pid="12" name="Shell_x0020_SharePoint_x0020_SIS_x0020_ITDomain">
    <vt:lpwstr>11;#Project Delivery|c9de3b69-09e7-403f-a718-1a1fcc1dfc16</vt:lpwstr>
  </property>
  <property fmtid="{D5CDD505-2E9C-101B-9397-08002B2CF9AE}" pid="13" name="Shell_x0020_SharePoint_x0020_SIS_x0020_PDFStage">
    <vt:lpwstr/>
  </property>
  <property fmtid="{D5CDD505-2E9C-101B-9397-08002B2CF9AE}" pid="14" name="Shell SharePoint SAEF WorkgroupID">
    <vt:lpwstr>5;#Upstream _ Single File Plan - 22022|d3ed65c1-761d-4a84-a678-924ffd6ed182</vt:lpwstr>
  </property>
  <property fmtid="{D5CDD505-2E9C-101B-9397-08002B2CF9AE}" pid="15" name="Shell SharePoint SAEF CountryOfJurisdiction">
    <vt:lpwstr>7;#UNITED STATES|6c4ad875-5af6-45fb-9ae9-62dd1609b327</vt:lpwstr>
  </property>
  <property fmtid="{D5CDD505-2E9C-101B-9397-08002B2CF9AE}" pid="16" name="Shell SharePoint SAEF ExportControlClassification">
    <vt:lpwstr>9;#US content - Non Controlled (EAR99)|28f925a0-3150-42d2-9202-9af8bad33ffa</vt:lpwstr>
  </property>
  <property fmtid="{D5CDD505-2E9C-101B-9397-08002B2CF9AE}" pid="17" name="Shell_x0020_SharePoint_x0020_SIS_x0020_ITDMProcess">
    <vt:lpwstr>12;#Deliver Solutions|5538e1ef-ca09-4371-b859-92a9dbd93b32</vt:lpwstr>
  </property>
  <property fmtid="{D5CDD505-2E9C-101B-9397-08002B2CF9AE}" pid="18" name="Shell SharePoint SAEF DocumentStatus">
    <vt:lpwstr>13;#Draft|1c86f377-7d91-4c95-bd5b-c18c83fe0aa5</vt:lpwstr>
  </property>
  <property fmtid="{D5CDD505-2E9C-101B-9397-08002B2CF9AE}" pid="19" name="Shell SharePoint SAEF Language">
    <vt:lpwstr>6;#English|bd3ad5ee-f0c3-40aa-8cc8-36ef09940af3</vt:lpwstr>
  </property>
  <property fmtid="{D5CDD505-2E9C-101B-9397-08002B2CF9AE}" pid="20" name="Shell SharePoint SAEF Business">
    <vt:lpwstr>1;#Upstream Americas|f84094d2-b988-4b08-ac9c-4576a04889a5</vt:lpwstr>
  </property>
  <property fmtid="{D5CDD505-2E9C-101B-9397-08002B2CF9AE}" pid="21" name="Shell SharePoint SAEF BusinessProcess">
    <vt:lpwstr>8;#IT - IT Project Delivery|b0369313-618e-46dc-b841-86c955d7e44c</vt:lpwstr>
  </property>
  <property fmtid="{D5CDD505-2E9C-101B-9397-08002B2CF9AE}" pid="22" name="Shell SharePoint SIS ITDomain">
    <vt:lpwstr>11;#Project Delivery|c9de3b69-09e7-403f-a718-1a1fcc1dfc16</vt:lpwstr>
  </property>
  <property fmtid="{D5CDD505-2E9C-101B-9397-08002B2CF9AE}" pid="23" name="Shell SharePoint SIS ITDMProcess">
    <vt:lpwstr>12;#Deliver Solutions|5538e1ef-ca09-4371-b859-92a9dbd93b32</vt:lpwstr>
  </property>
  <property fmtid="{D5CDD505-2E9C-101B-9397-08002B2CF9AE}" pid="24" name="LoB">
    <vt:lpwstr/>
  </property>
  <property fmtid="{D5CDD505-2E9C-101B-9397-08002B2CF9AE}" pid="25" name="Workstream Doc Type">
    <vt:lpwstr>90;#LT|3a827599-70ac-4828-ae83-2e4f65a915b7</vt:lpwstr>
  </property>
  <property fmtid="{D5CDD505-2E9C-101B-9397-08002B2CF9AE}" pid="26" name="Shell SharePoint SIS Activity">
    <vt:lpwstr/>
  </property>
  <property fmtid="{D5CDD505-2E9C-101B-9397-08002B2CF9AE}" pid="27" name="Shell SharePoint SIS PDFStage">
    <vt:lpwstr/>
  </property>
</Properties>
</file>