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5"/>
  </p:sldMasterIdLst>
  <p:notesMasterIdLst>
    <p:notesMasterId r:id="rId7"/>
  </p:notesMasterIdLst>
  <p:handoutMasterIdLst>
    <p:handoutMasterId r:id="rId8"/>
  </p:handoutMasterIdLst>
  <p:sldIdLst>
    <p:sldId id="470" r:id="rId6"/>
  </p:sldIdLst>
  <p:sldSz cx="12192000" cy="6858000"/>
  <p:notesSz cx="7010400" cy="9296400"/>
  <p:embeddedFontLst>
    <p:embeddedFont>
      <p:font typeface="Calibri" panose="020F0502020204030204" pitchFamily="34" charset="0"/>
      <p:regular r:id="rId9"/>
      <p:bold r:id="rId10"/>
      <p:italic r:id="rId11"/>
      <p:boldItalic r:id="rId12"/>
    </p:embeddedFont>
    <p:embeddedFont>
      <p:font typeface="Futura Medium" panose="00000400000000000000" pitchFamily="2" charset="0"/>
      <p:regular r:id="rId13"/>
      <p:bold r:id="rId14"/>
      <p:italic r:id="rId15"/>
      <p:boldItalic r:id="rId16"/>
    </p:embeddedFont>
  </p:embeddedFontLst>
  <p:custDataLst>
    <p:tags r:id="rId17"/>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44" userDrawn="1">
          <p15:clr>
            <a:srgbClr val="A4A3A4"/>
          </p15:clr>
        </p15:guide>
        <p15:guide id="2" pos="2208" userDrawn="1">
          <p15:clr>
            <a:srgbClr val="A4A3A4"/>
          </p15:clr>
        </p15:guide>
        <p15:guide id="3" orient="horz" pos="2928" userDrawn="1">
          <p15:clr>
            <a:srgbClr val="A4A3A4"/>
          </p15:clr>
        </p15:guide>
        <p15:guide id="4"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233" autoAdjust="0"/>
    <p:restoredTop sz="91551" autoAdjust="0"/>
  </p:normalViewPr>
  <p:slideViewPr>
    <p:cSldViewPr showGuides="1">
      <p:cViewPr varScale="1">
        <p:scale>
          <a:sx n="110" d="100"/>
          <a:sy n="110" d="100"/>
        </p:scale>
        <p:origin x="654"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2944"/>
        <p:guide pos="2208"/>
        <p:guide orient="horz" pos="2928"/>
        <p:guide pos="220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5" Type="http://schemas.openxmlformats.org/officeDocument/2006/relationships/slideMaster" Target="slideMasters/slideMaster1.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font" Target="fonts/font1.fntdata"/><Relationship Id="rId14" Type="http://schemas.openxmlformats.org/officeDocument/2006/relationships/font" Target="fonts/font6.fntdata"/><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970939" y="1"/>
            <a:ext cx="3037840"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25/01/2018</a:t>
            </a:fld>
            <a:endParaRPr lang="en-GB" dirty="0">
              <a:latin typeface="Futura Medium" pitchFamily="2" charset="0"/>
            </a:endParaRPr>
          </a:p>
        </p:txBody>
      </p:sp>
      <p:sp>
        <p:nvSpPr>
          <p:cNvPr id="4" name="Footer Placeholder 3"/>
          <p:cNvSpPr>
            <a:spLocks noGrp="1"/>
          </p:cNvSpPr>
          <p:nvPr>
            <p:ph type="ftr" sz="quarter" idx="2"/>
          </p:nvPr>
        </p:nvSpPr>
        <p:spPr>
          <a:xfrm>
            <a:off x="1" y="8829967"/>
            <a:ext cx="3037840"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970939" y="8829967"/>
            <a:ext cx="3037840"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970939" y="1"/>
            <a:ext cx="3037840"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25/01/2018</a:t>
            </a:fld>
            <a:endParaRPr lang="en-GB" dirty="0"/>
          </a:p>
        </p:txBody>
      </p:sp>
      <p:sp>
        <p:nvSpPr>
          <p:cNvPr id="4" name="Slide Image Placeholder 3"/>
          <p:cNvSpPr>
            <a:spLocks noGrp="1" noRot="1" noChangeAspect="1"/>
          </p:cNvSpPr>
          <p:nvPr>
            <p:ph type="sldImg" idx="2"/>
          </p:nvPr>
        </p:nvSpPr>
        <p:spPr>
          <a:xfrm>
            <a:off x="407988" y="698500"/>
            <a:ext cx="6194425" cy="3484563"/>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8829967"/>
            <a:ext cx="3037840"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1/25/2018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1/25/2018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1/25/2018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1/25/2018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1/25/2018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1/25/2018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1/25/2018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50" y="56012"/>
            <a:ext cx="11537072" cy="307975"/>
          </a:xfrm>
        </p:spPr>
        <p:txBody>
          <a:bodyPr>
            <a:normAutofit/>
          </a:bodyPr>
          <a:lstStyle/>
          <a:p>
            <a:pPr>
              <a:defRPr/>
            </a:pPr>
            <a:r>
              <a:rPr lang="en-US" sz="1400" b="1" dirty="0">
                <a:latin typeface="Futura Medium" panose="00000400000000000000" pitchFamily="2" charset="0"/>
              </a:rPr>
              <a:t>Routing of Soku LP NAG to AG2 &amp; AG 3 Compressor</a:t>
            </a:r>
          </a:p>
        </p:txBody>
      </p:sp>
      <p:sp>
        <p:nvSpPr>
          <p:cNvPr id="7" name="Text Placeholder 2"/>
          <p:cNvSpPr txBox="1">
            <a:spLocks/>
          </p:cNvSpPr>
          <p:nvPr/>
        </p:nvSpPr>
        <p:spPr>
          <a:xfrm>
            <a:off x="138346" y="362591"/>
            <a:ext cx="11849099" cy="2678029"/>
          </a:xfrm>
          <a:prstGeom prst="rect">
            <a:avLst/>
          </a:prstGeom>
          <a:noFill/>
          <a:ln>
            <a:solidFill>
              <a:schemeClr val="tx1">
                <a:lumMod val="75000"/>
              </a:schemeClr>
            </a:solidFill>
          </a:ln>
        </p:spPr>
        <p:txBody>
          <a:bodyPr/>
          <a:lstStyle/>
          <a:p>
            <a:pPr algn="just" defTabSz="914400">
              <a:spcAft>
                <a:spcPts val="500"/>
              </a:spcAft>
              <a:defRPr/>
            </a:pPr>
            <a:r>
              <a:rPr lang="en-GB" sz="1200" b="1" u="sng" dirty="0">
                <a:latin typeface="Futura Medium" panose="00000400000000000000" pitchFamily="2" charset="0"/>
              </a:rPr>
              <a:t>Background</a:t>
            </a:r>
            <a:r>
              <a:rPr lang="en-GB" sz="1200" dirty="0">
                <a:latin typeface="Futura Medium" pitchFamily="2" charset="0"/>
                <a:cs typeface="Arial" charset="0"/>
              </a:rPr>
              <a:t>:</a:t>
            </a:r>
          </a:p>
          <a:p>
            <a:pPr algn="just" defTabSz="914400">
              <a:lnSpc>
                <a:spcPct val="150000"/>
              </a:lnSpc>
              <a:spcAft>
                <a:spcPts val="500"/>
              </a:spcAft>
              <a:defRPr/>
            </a:pPr>
            <a:r>
              <a:rPr lang="en-GB" sz="1000" dirty="0">
                <a:latin typeface="Futura Medium" panose="00000400000000000000" pitchFamily="2" charset="0"/>
              </a:rPr>
              <a:t>There are two trains of AG/Flash Gas Compression unit in Soku Gas Plant (each train having 65 MMscfd Capacity). Currently the AG compressors have not been available, </a:t>
            </a:r>
            <a:r>
              <a:rPr lang="en-US" sz="1000" dirty="0">
                <a:latin typeface="Futura Medium" panose="00000400000000000000" pitchFamily="2" charset="0"/>
              </a:rPr>
              <a:t>issues with regards to insufficient gas volumes and turndown have plagued the compressor availability</a:t>
            </a:r>
            <a:r>
              <a:rPr lang="en-GB" sz="1000" dirty="0">
                <a:latin typeface="Futura Medium" panose="00000400000000000000" pitchFamily="2" charset="0"/>
              </a:rPr>
              <a:t> due to epileptic supply of associated gas from third party producers (Nembe/Ekulama) and low flash gas rate from the condensate stabilization system in Soku Gas Plant. Approximately 40 MMscfd of gas is required to keep one train of AG Compressor running in stable operation.</a:t>
            </a:r>
            <a:endParaRPr lang="en-US" sz="1000" dirty="0">
              <a:latin typeface="Futura Medium" panose="00000400000000000000" pitchFamily="2" charset="0"/>
            </a:endParaRPr>
          </a:p>
          <a:p>
            <a:pPr>
              <a:lnSpc>
                <a:spcPct val="150000"/>
              </a:lnSpc>
            </a:pPr>
            <a:r>
              <a:rPr lang="en-GB" sz="1000" dirty="0">
                <a:latin typeface="Futura Medium" panose="00000400000000000000" pitchFamily="2" charset="0"/>
              </a:rPr>
              <a:t>This opportunity involves routing LP NAG from the LP NAG Inlet Separator gas outlet line to the AG/Flash Gas Compressor Suction header for onward compression in the AG2 and AG3 compressor, this will require an increase in the LP NAG flowrate from the current rate of 200MMscfd to 320 MMscfd and splitting the flow of LP NAG to the LP NAG Compressor (200 MMscfd) and AG Compressor (120 MMscfd). 120MMScfd of LP NAG from the Inlet separator gas outlet piping will undergo pressure reduction from 40 barg to 5-6 barg as suction to the AG/Flash Gas Compressor Suction Header and subsequently to the AG2 and AG3 compressor 1st stage suction scrubber for further compression.</a:t>
            </a:r>
            <a:endParaRPr lang="en-US" sz="1000" dirty="0">
              <a:latin typeface="Futura Medium" panose="00000400000000000000" pitchFamily="2" charset="0"/>
            </a:endParaRPr>
          </a:p>
          <a:p>
            <a:pPr algn="just" defTabSz="914400">
              <a:spcAft>
                <a:spcPts val="500"/>
              </a:spcAft>
              <a:defRPr/>
            </a:pPr>
            <a:r>
              <a:rPr lang="en-US" sz="1100" b="1" u="sng" dirty="0">
                <a:latin typeface="Futura Medium" panose="00000400000000000000" pitchFamily="2" charset="0"/>
                <a:cs typeface="Arial" charset="0"/>
              </a:rPr>
              <a:t>Business Case</a:t>
            </a:r>
            <a:r>
              <a:rPr lang="en-US" sz="1100" dirty="0">
                <a:latin typeface="Futura Medium" panose="00000400000000000000" pitchFamily="2" charset="0"/>
                <a:cs typeface="Arial" charset="0"/>
              </a:rPr>
              <a:t>:</a:t>
            </a:r>
          </a:p>
          <a:p>
            <a:pPr algn="just">
              <a:lnSpc>
                <a:spcPct val="150000"/>
              </a:lnSpc>
            </a:pPr>
            <a:r>
              <a:rPr lang="en-GB" sz="1000" dirty="0">
                <a:latin typeface="Futura Medium" panose="00000400000000000000" pitchFamily="2" charset="0"/>
              </a:rPr>
              <a:t>There is an opportunity to increase production in Soku LGSP by 100 MMscfd (120 MMscfd if 3rd Party Producers are unavailable) by routing some LP NAG volumes to AG2 &amp; AG3 compressors. This translates to additional USD 250,000 per day (100MMscfd ) @ $2.50 /’000 </a:t>
            </a:r>
            <a:r>
              <a:rPr lang="en-GB" sz="1000" dirty="0" err="1">
                <a:latin typeface="Futura Medium" panose="00000400000000000000" pitchFamily="2" charset="0"/>
              </a:rPr>
              <a:t>scf</a:t>
            </a:r>
            <a:endParaRPr lang="en-GB" sz="1000" dirty="0">
              <a:latin typeface="Futura Medium" panose="00000400000000000000" pitchFamily="2" charset="0"/>
            </a:endParaRPr>
          </a:p>
          <a:p>
            <a:pPr algn="just" defTabSz="914400">
              <a:spcAft>
                <a:spcPts val="500"/>
              </a:spcAft>
              <a:defRPr/>
            </a:pPr>
            <a:endParaRPr lang="en-GB" sz="1100" dirty="0">
              <a:latin typeface="Futura Medium" pitchFamily="2" charset="0"/>
              <a:cs typeface="Arial" charset="0"/>
            </a:endParaRPr>
          </a:p>
        </p:txBody>
      </p:sp>
      <p:sp>
        <p:nvSpPr>
          <p:cNvPr id="13" name="Text Placeholder 2"/>
          <p:cNvSpPr txBox="1">
            <a:spLocks/>
          </p:cNvSpPr>
          <p:nvPr/>
        </p:nvSpPr>
        <p:spPr>
          <a:xfrm>
            <a:off x="4184651" y="3040621"/>
            <a:ext cx="4832351" cy="3443003"/>
          </a:xfrm>
          <a:prstGeom prst="rect">
            <a:avLst/>
          </a:prstGeom>
          <a:ln>
            <a:solidFill>
              <a:schemeClr val="tx1">
                <a:lumMod val="75000"/>
              </a:schemeClr>
            </a:solidFill>
          </a:ln>
        </p:spPr>
        <p:txBody>
          <a:bodyPr/>
          <a:lstStyle/>
          <a:p>
            <a:pPr algn="just" defTabSz="914400">
              <a:spcAft>
                <a:spcPts val="500"/>
              </a:spcAft>
              <a:defRPr/>
            </a:pPr>
            <a:r>
              <a:rPr lang="en-US" sz="1200" b="1" u="sng" dirty="0">
                <a:latin typeface="Futura Medium" panose="00000400000000000000" pitchFamily="2" charset="0"/>
              </a:rPr>
              <a:t>Project Scope/Actions : </a:t>
            </a:r>
          </a:p>
          <a:p>
            <a:pPr marL="171450" indent="-171450" algn="just" defTabSz="914400">
              <a:lnSpc>
                <a:spcPct val="150000"/>
              </a:lnSpc>
              <a:buFont typeface="Wingdings" pitchFamily="2" charset="2"/>
              <a:buChar char="§"/>
              <a:defRPr/>
            </a:pPr>
            <a:r>
              <a:rPr lang="en-US" sz="1100" dirty="0">
                <a:latin typeface="Futura Medium" panose="00000400000000000000" pitchFamily="2" charset="0"/>
              </a:rPr>
              <a:t>Develop the Opportunity Realization Note detailing scope and operational requirement for this Opportunity </a:t>
            </a:r>
          </a:p>
          <a:p>
            <a:pPr marL="171450" indent="-171450" algn="just" defTabSz="914400">
              <a:lnSpc>
                <a:spcPct val="150000"/>
              </a:lnSpc>
              <a:buFont typeface="Wingdings" pitchFamily="2" charset="2"/>
              <a:buChar char="§"/>
              <a:defRPr/>
            </a:pPr>
            <a:r>
              <a:rPr lang="en-US" sz="1100" dirty="0">
                <a:latin typeface="Futura Medium" panose="00000400000000000000" pitchFamily="2" charset="0"/>
              </a:rPr>
              <a:t>Obtain CCMP Approval to begin Execute Phase Activities (e.g. Detailed Engineering Design) for this Proposal.</a:t>
            </a:r>
          </a:p>
          <a:p>
            <a:pPr marL="171450" indent="-171450" algn="just" defTabSz="914400">
              <a:lnSpc>
                <a:spcPct val="150000"/>
              </a:lnSpc>
              <a:buFont typeface="Wingdings" pitchFamily="2" charset="2"/>
              <a:buChar char="§"/>
              <a:defRPr/>
            </a:pPr>
            <a:r>
              <a:rPr lang="en-US" sz="1100" dirty="0">
                <a:latin typeface="Futura Medium" panose="00000400000000000000" pitchFamily="2" charset="0"/>
              </a:rPr>
              <a:t>Complete Detailed Engineering Design and begin implementation/execution</a:t>
            </a:r>
          </a:p>
          <a:p>
            <a:pPr algn="just"/>
            <a:endParaRPr lang="en-GB" sz="1200" dirty="0"/>
          </a:p>
          <a:p>
            <a:pPr algn="just">
              <a:lnSpc>
                <a:spcPct val="150000"/>
              </a:lnSpc>
            </a:pPr>
            <a:r>
              <a:rPr lang="en-GB" sz="1100" dirty="0">
                <a:latin typeface="Futura Medium" panose="00000400000000000000" pitchFamily="2" charset="0"/>
              </a:rPr>
              <a:t>To deliver this value we require the following modification scope:</a:t>
            </a:r>
          </a:p>
          <a:p>
            <a:pPr marL="285750" indent="-285750" algn="just">
              <a:lnSpc>
                <a:spcPct val="150000"/>
              </a:lnSpc>
              <a:buFont typeface="Courier New" panose="02070309020205020404" pitchFamily="49" charset="0"/>
              <a:buChar char="o"/>
            </a:pPr>
            <a:r>
              <a:rPr lang="en-GB" sz="1100" dirty="0">
                <a:latin typeface="Futura Medium" panose="00000400000000000000" pitchFamily="2" charset="0"/>
              </a:rPr>
              <a:t>Short pool (20m) line modification and tie –in works</a:t>
            </a:r>
          </a:p>
          <a:p>
            <a:pPr marL="285750" indent="-285750" algn="just">
              <a:lnSpc>
                <a:spcPct val="150000"/>
              </a:lnSpc>
              <a:buFont typeface="Courier New" panose="02070309020205020404" pitchFamily="49" charset="0"/>
              <a:buChar char="o"/>
            </a:pPr>
            <a:r>
              <a:rPr lang="en-GB" sz="1100" dirty="0">
                <a:latin typeface="Futura Medium" panose="00000400000000000000" pitchFamily="2" charset="0"/>
              </a:rPr>
              <a:t>Control valves</a:t>
            </a:r>
          </a:p>
          <a:p>
            <a:pPr marL="285750" indent="-285750" algn="just">
              <a:lnSpc>
                <a:spcPct val="150000"/>
              </a:lnSpc>
              <a:buFont typeface="Courier New" panose="02070309020205020404" pitchFamily="49" charset="0"/>
              <a:buChar char="o"/>
            </a:pPr>
            <a:r>
              <a:rPr lang="en-GB" sz="1100" dirty="0">
                <a:latin typeface="Futura Medium" panose="00000400000000000000" pitchFamily="2" charset="0"/>
              </a:rPr>
              <a:t>Shut down valve</a:t>
            </a:r>
          </a:p>
          <a:p>
            <a:pPr marL="285750" indent="-285750" algn="just">
              <a:lnSpc>
                <a:spcPct val="150000"/>
              </a:lnSpc>
              <a:buFont typeface="Courier New" panose="02070309020205020404" pitchFamily="49" charset="0"/>
              <a:buChar char="o"/>
            </a:pPr>
            <a:r>
              <a:rPr lang="en-GB" sz="1100" dirty="0">
                <a:latin typeface="Futura Medium" panose="00000400000000000000" pitchFamily="2" charset="0"/>
              </a:rPr>
              <a:t>Relief valve</a:t>
            </a:r>
          </a:p>
          <a:p>
            <a:pPr marL="285750" indent="-285750" algn="just">
              <a:lnSpc>
                <a:spcPct val="150000"/>
              </a:lnSpc>
              <a:buFont typeface="Courier New" panose="02070309020205020404" pitchFamily="49" charset="0"/>
              <a:buChar char="o"/>
            </a:pPr>
            <a:r>
              <a:rPr lang="en-GB" sz="1100" dirty="0">
                <a:latin typeface="Futura Medium" panose="00000400000000000000" pitchFamily="2" charset="0"/>
              </a:rPr>
              <a:t>Restoration of AG2 and AG3 compressor to full working condition</a:t>
            </a:r>
          </a:p>
          <a:p>
            <a:pPr marL="171450" indent="-171450" defTabSz="914400">
              <a:lnSpc>
                <a:spcPct val="150000"/>
              </a:lnSpc>
              <a:buFont typeface="Wingdings" pitchFamily="2" charset="2"/>
              <a:buChar char="§"/>
              <a:defRPr/>
            </a:pPr>
            <a:endParaRPr lang="en-US" sz="1400" dirty="0">
              <a:latin typeface="Futura Medium" panose="00000400000000000000" pitchFamily="2" charset="0"/>
            </a:endParaRPr>
          </a:p>
          <a:p>
            <a:pPr marL="171450" indent="-171450" defTabSz="914400">
              <a:buFont typeface="Wingdings" pitchFamily="2" charset="2"/>
              <a:buChar char="§"/>
              <a:defRPr/>
            </a:pPr>
            <a:endParaRPr lang="en-US" sz="14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endParaRPr lang="en-US" sz="14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endParaRPr lang="en-US" sz="1400" dirty="0">
              <a:solidFill>
                <a:srgbClr val="EEECE1">
                  <a:lumMod val="50000"/>
                </a:srgbClr>
              </a:solidFill>
              <a:latin typeface="Futura Medium" panose="00000400000000000000" pitchFamily="2" charset="0"/>
            </a:endParaRPr>
          </a:p>
          <a:p>
            <a:pPr marL="171450" indent="-171450" defTabSz="914400">
              <a:spcBef>
                <a:spcPts val="400"/>
              </a:spcBef>
              <a:buFont typeface="Wingdings" pitchFamily="2" charset="2"/>
              <a:buChar char="§"/>
              <a:defRPr/>
            </a:pPr>
            <a:endParaRPr lang="en-GB" sz="1400" dirty="0">
              <a:solidFill>
                <a:srgbClr val="EEECE1">
                  <a:lumMod val="50000"/>
                </a:srgbClr>
              </a:solidFill>
              <a:latin typeface="Futura Medium" panose="00000400000000000000" pitchFamily="2" charset="0"/>
            </a:endParaRPr>
          </a:p>
        </p:txBody>
      </p:sp>
      <p:sp>
        <p:nvSpPr>
          <p:cNvPr id="22" name="Text Placeholder 2"/>
          <p:cNvSpPr txBox="1">
            <a:spLocks/>
          </p:cNvSpPr>
          <p:nvPr/>
        </p:nvSpPr>
        <p:spPr>
          <a:xfrm>
            <a:off x="9104665" y="4718328"/>
            <a:ext cx="2891367" cy="1773403"/>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050" dirty="0">
                <a:latin typeface="Futura Medium" panose="00000400000000000000" pitchFamily="2" charset="0"/>
              </a:rPr>
              <a:t>Project Sponsor: Omotoso, Ireti</a:t>
            </a:r>
          </a:p>
          <a:p>
            <a:pPr marL="0" lvl="1" defTabSz="914400">
              <a:spcBef>
                <a:spcPts val="300"/>
              </a:spcBef>
              <a:spcAft>
                <a:spcPct val="0"/>
              </a:spcAft>
            </a:pPr>
            <a:r>
              <a:rPr lang="en-US" altLang="en-US" sz="1050" b="1" dirty="0">
                <a:latin typeface="Futura Medium" panose="00000400000000000000" pitchFamily="2" charset="0"/>
              </a:rPr>
              <a:t>Implementation Lead</a:t>
            </a:r>
            <a:r>
              <a:rPr lang="en-US" altLang="en-US" sz="1050" dirty="0">
                <a:latin typeface="Futura Medium" panose="00000400000000000000" pitchFamily="2" charset="0"/>
              </a:rPr>
              <a:t>: Amobi, Shina</a:t>
            </a:r>
          </a:p>
          <a:p>
            <a:pPr marL="0" lvl="1" defTabSz="914400">
              <a:spcBef>
                <a:spcPts val="300"/>
              </a:spcBef>
              <a:spcAft>
                <a:spcPct val="0"/>
              </a:spcAft>
            </a:pPr>
            <a:r>
              <a:rPr lang="en-US" altLang="en-US" sz="1050" b="1" dirty="0">
                <a:latin typeface="Futura Medium" panose="00000400000000000000" pitchFamily="2" charset="0"/>
              </a:rPr>
              <a:t>Project Team</a:t>
            </a:r>
            <a:r>
              <a:rPr lang="en-US" altLang="en-US" sz="1050" dirty="0">
                <a:latin typeface="Futura Medium" panose="00000400000000000000" pitchFamily="2" charset="0"/>
              </a:rPr>
              <a:t>: </a:t>
            </a:r>
          </a:p>
          <a:p>
            <a:pPr marL="0" lvl="1" defTabSz="914400">
              <a:spcBef>
                <a:spcPts val="300"/>
              </a:spcBef>
              <a:spcAft>
                <a:spcPct val="0"/>
              </a:spcAft>
            </a:pPr>
            <a:r>
              <a:rPr lang="en-US" sz="1050" dirty="0">
                <a:latin typeface="Futura Medium" panose="00000400000000000000" pitchFamily="2" charset="0"/>
              </a:rPr>
              <a:t>Epebiyi, Taiwo</a:t>
            </a:r>
          </a:p>
          <a:p>
            <a:pPr marL="0" lvl="1" defTabSz="914400">
              <a:spcBef>
                <a:spcPts val="300"/>
              </a:spcBef>
              <a:spcAft>
                <a:spcPct val="0"/>
              </a:spcAft>
            </a:pPr>
            <a:r>
              <a:rPr lang="en-US" sz="1050" dirty="0">
                <a:latin typeface="Futura Medium" panose="00000400000000000000" pitchFamily="2" charset="0"/>
              </a:rPr>
              <a:t>Moni-Nwinia, Suanu</a:t>
            </a:r>
          </a:p>
          <a:p>
            <a:pPr marL="0" lvl="1" defTabSz="914400">
              <a:spcBef>
                <a:spcPts val="300"/>
              </a:spcBef>
              <a:spcAft>
                <a:spcPct val="0"/>
              </a:spcAft>
            </a:pPr>
            <a:r>
              <a:rPr lang="en-US" sz="1050" dirty="0">
                <a:latin typeface="Futura Medium" panose="00000400000000000000" pitchFamily="2" charset="0"/>
              </a:rPr>
              <a:t>Uduanochie, Adanma</a:t>
            </a:r>
          </a:p>
          <a:p>
            <a:pPr marL="0" lvl="1" defTabSz="914400">
              <a:spcBef>
                <a:spcPts val="300"/>
              </a:spcBef>
              <a:spcAft>
                <a:spcPct val="0"/>
              </a:spcAft>
            </a:pPr>
            <a:r>
              <a:rPr lang="en-US" altLang="en-US" sz="1050" dirty="0">
                <a:latin typeface="Futura Medium" panose="00000400000000000000" pitchFamily="2" charset="0"/>
              </a:rPr>
              <a:t>Onshore Engineering Discipline Engineers</a:t>
            </a:r>
          </a:p>
          <a:p>
            <a:pPr marL="0" lvl="1" defTabSz="914400">
              <a:spcBef>
                <a:spcPts val="300"/>
              </a:spcBef>
              <a:spcAft>
                <a:spcPct val="0"/>
              </a:spcAft>
            </a:pPr>
            <a:endParaRPr lang="en-GB" sz="1050" dirty="0">
              <a:latin typeface="Futura Medium" panose="00000400000000000000" pitchFamily="2" charset="0"/>
            </a:endParaRPr>
          </a:p>
          <a:p>
            <a:pPr defTabSz="914400">
              <a:defRPr/>
            </a:pPr>
            <a:endParaRPr lang="en-US" sz="105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050" dirty="0">
              <a:solidFill>
                <a:srgbClr val="EEECE1">
                  <a:lumMod val="50000"/>
                </a:srgbClr>
              </a:solidFill>
              <a:latin typeface="Futura Medium" panose="00000400000000000000" pitchFamily="2" charset="0"/>
            </a:endParaRPr>
          </a:p>
        </p:txBody>
      </p:sp>
      <p:sp>
        <p:nvSpPr>
          <p:cNvPr id="10" name="Text Placeholder 2"/>
          <p:cNvSpPr txBox="1">
            <a:spLocks/>
          </p:cNvSpPr>
          <p:nvPr/>
        </p:nvSpPr>
        <p:spPr>
          <a:xfrm>
            <a:off x="173571" y="4715957"/>
            <a:ext cx="3956049" cy="1761069"/>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latin typeface="Futura Medium" panose="00000400000000000000" pitchFamily="2" charset="0"/>
              </a:rPr>
              <a:t>High-level Timeline:</a:t>
            </a:r>
            <a:endParaRPr lang="en-GB" sz="1200" dirty="0">
              <a:latin typeface="Futura Medium" panose="00000400000000000000" pitchFamily="2" charset="0"/>
            </a:endParaRPr>
          </a:p>
          <a:p>
            <a:pPr marL="171450" indent="-171450" defTabSz="914400">
              <a:buFont typeface="Wingdings" pitchFamily="2" charset="2"/>
              <a:buChar char="§"/>
              <a:defRPr/>
            </a:pPr>
            <a:r>
              <a:rPr lang="en-GB" sz="1400" dirty="0">
                <a:latin typeface="Futura Medium" panose="00000400000000000000" pitchFamily="2" charset="0"/>
              </a:rPr>
              <a:t>L0-L1:  December -17</a:t>
            </a:r>
          </a:p>
          <a:p>
            <a:pPr marL="171450" indent="-171450" defTabSz="914400">
              <a:buFont typeface="Wingdings" pitchFamily="2" charset="2"/>
              <a:buChar char="§"/>
              <a:defRPr/>
            </a:pPr>
            <a:r>
              <a:rPr lang="en-GB" sz="1400" dirty="0">
                <a:latin typeface="Futura Medium" panose="00000400000000000000" pitchFamily="2" charset="0"/>
              </a:rPr>
              <a:t>L2: TBA</a:t>
            </a:r>
          </a:p>
          <a:p>
            <a:pPr marL="171450" indent="-171450" defTabSz="914400">
              <a:spcBef>
                <a:spcPts val="300"/>
              </a:spcBef>
              <a:buFont typeface="Wingdings" pitchFamily="2" charset="2"/>
              <a:buChar char="§"/>
              <a:defRPr/>
            </a:pPr>
            <a:r>
              <a:rPr lang="en-GB" sz="1400" dirty="0">
                <a:latin typeface="Futura Medium" panose="00000400000000000000" pitchFamily="2" charset="0"/>
              </a:rPr>
              <a:t>L3: TBA</a:t>
            </a:r>
          </a:p>
          <a:p>
            <a:pPr marL="171450" indent="-171450" defTabSz="914400">
              <a:spcBef>
                <a:spcPts val="300"/>
              </a:spcBef>
              <a:buFont typeface="Wingdings" pitchFamily="2" charset="2"/>
              <a:buChar char="§"/>
              <a:defRPr/>
            </a:pPr>
            <a:r>
              <a:rPr lang="en-GB" sz="1400" dirty="0">
                <a:latin typeface="Futura Medium" panose="00000400000000000000" pitchFamily="2" charset="0"/>
              </a:rPr>
              <a:t>L4: TBA</a:t>
            </a:r>
          </a:p>
          <a:p>
            <a:pPr marL="171450" indent="-171450" defTabSz="914400">
              <a:spcBef>
                <a:spcPts val="300"/>
              </a:spcBef>
              <a:buFont typeface="Wingdings" pitchFamily="2" charset="2"/>
              <a:buChar char="§"/>
              <a:defRPr/>
            </a:pPr>
            <a:r>
              <a:rPr lang="en-US" sz="1400" dirty="0">
                <a:latin typeface="Futura Medium" panose="00000400000000000000" pitchFamily="2" charset="0"/>
              </a:rPr>
              <a:t>L5: TBA</a:t>
            </a:r>
          </a:p>
          <a:p>
            <a:pPr marL="171450" indent="-171450" defTabSz="914400">
              <a:spcBef>
                <a:spcPts val="300"/>
              </a:spcBef>
              <a:buFont typeface="Wingdings" pitchFamily="2" charset="2"/>
              <a:buChar char="§"/>
              <a:defRPr/>
            </a:pPr>
            <a:r>
              <a:rPr lang="en-US" sz="1400" dirty="0">
                <a:latin typeface="Futura Medium" panose="00000400000000000000" pitchFamily="2" charset="0"/>
              </a:rPr>
              <a:t>Initiative End</a:t>
            </a:r>
            <a:endParaRPr lang="en-GB" sz="1400" dirty="0">
              <a:latin typeface="Futura Medium" panose="00000400000000000000" pitchFamily="2" charset="0"/>
            </a:endParaRPr>
          </a:p>
          <a:p>
            <a:pPr algn="just" defTabSz="914400">
              <a:spcBef>
                <a:spcPts val="200"/>
              </a:spcBef>
              <a:spcAft>
                <a:spcPts val="200"/>
              </a:spcAft>
              <a:buClr>
                <a:srgbClr val="9BBB59">
                  <a:lumMod val="50000"/>
                </a:srgbClr>
              </a:buClr>
              <a:buSzPct val="125000"/>
              <a:defRPr/>
            </a:pPr>
            <a:endParaRPr lang="en-US" sz="1800" dirty="0">
              <a:solidFill>
                <a:srgbClr val="EEECE1">
                  <a:lumMod val="50000"/>
                </a:srgbClr>
              </a:solidFill>
              <a:latin typeface="Futura Medium" panose="00000400000000000000" pitchFamily="2" charset="0"/>
            </a:endParaRPr>
          </a:p>
        </p:txBody>
      </p:sp>
      <p:sp>
        <p:nvSpPr>
          <p:cNvPr id="11" name="Text Placeholder 2"/>
          <p:cNvSpPr txBox="1">
            <a:spLocks/>
          </p:cNvSpPr>
          <p:nvPr/>
        </p:nvSpPr>
        <p:spPr>
          <a:xfrm>
            <a:off x="9109078" y="3053781"/>
            <a:ext cx="2906183" cy="1539419"/>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latin typeface="Futura Medium" panose="00000400000000000000" pitchFamily="2" charset="0"/>
              </a:rPr>
              <a:t>Critical Success Factors:</a:t>
            </a:r>
            <a:endParaRPr lang="en-GB" sz="1200" dirty="0">
              <a:latin typeface="Futura Medium" panose="00000400000000000000" pitchFamily="2" charset="0"/>
            </a:endParaRPr>
          </a:p>
          <a:p>
            <a:pPr marL="171450" indent="-171450" algn="just" defTabSz="914400">
              <a:spcAft>
                <a:spcPts val="500"/>
              </a:spcAft>
              <a:buFont typeface="Arial" panose="020B0604020202020204" pitchFamily="34" charset="0"/>
              <a:buChar char="•"/>
              <a:defRPr/>
            </a:pPr>
            <a:r>
              <a:rPr lang="en-GB" sz="1100" dirty="0">
                <a:latin typeface="Futura Medium" panose="00000400000000000000" pitchFamily="2" charset="0"/>
              </a:rPr>
              <a:t>Timely Completion of Design</a:t>
            </a:r>
          </a:p>
          <a:p>
            <a:pPr marL="171450" indent="-171450" defTabSz="914400">
              <a:buFont typeface="Wingdings" pitchFamily="2" charset="2"/>
              <a:buChar char="§"/>
              <a:defRPr/>
            </a:pPr>
            <a:r>
              <a:rPr lang="en-GB" sz="1100" dirty="0">
                <a:latin typeface="Futura Medium" panose="00000400000000000000" pitchFamily="2" charset="0"/>
              </a:rPr>
              <a:t>Implementation and completion in line with design premise </a:t>
            </a:r>
          </a:p>
        </p:txBody>
      </p:sp>
      <p:sp>
        <p:nvSpPr>
          <p:cNvPr id="12" name="Text Placeholder 2"/>
          <p:cNvSpPr txBox="1">
            <a:spLocks/>
          </p:cNvSpPr>
          <p:nvPr/>
        </p:nvSpPr>
        <p:spPr>
          <a:xfrm>
            <a:off x="178859" y="3042377"/>
            <a:ext cx="3956049" cy="155082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latin typeface="Futura Medium" panose="00000400000000000000" pitchFamily="2" charset="0"/>
              </a:rPr>
              <a:t>Potential Benefits &amp; Measurement</a:t>
            </a:r>
            <a:r>
              <a:rPr lang="en-US" sz="1200" u="sng" dirty="0">
                <a:latin typeface="Futura Medium" panose="00000400000000000000" pitchFamily="2" charset="0"/>
              </a:rPr>
              <a:t>:</a:t>
            </a:r>
          </a:p>
          <a:p>
            <a:pPr marL="285750" lvl="0" indent="-285750">
              <a:buFont typeface="Wingdings" panose="05000000000000000000" pitchFamily="2" charset="2"/>
              <a:buChar char="q"/>
            </a:pPr>
            <a:r>
              <a:rPr lang="en-GB" sz="1000" dirty="0">
                <a:latin typeface="Futura Medium" panose="00000400000000000000" pitchFamily="2" charset="0"/>
              </a:rPr>
              <a:t>Additional (100/120 MMscfd) Sales Revenue from LP NAG.  </a:t>
            </a:r>
            <a:endParaRPr lang="en-US" sz="1000" dirty="0">
              <a:latin typeface="Futura Medium" panose="00000400000000000000" pitchFamily="2" charset="0"/>
            </a:endParaRPr>
          </a:p>
          <a:p>
            <a:pPr marL="285750" lvl="0" indent="-285750">
              <a:buFont typeface="Wingdings" panose="05000000000000000000" pitchFamily="2" charset="2"/>
              <a:buChar char="q"/>
            </a:pPr>
            <a:r>
              <a:rPr lang="en-GB" sz="1000" dirty="0">
                <a:latin typeface="Futura Medium" panose="00000400000000000000" pitchFamily="2" charset="0"/>
              </a:rPr>
              <a:t>Reduction of Flared Gas Volumes and GHG emissions from Soku Node.</a:t>
            </a:r>
            <a:endParaRPr lang="en-US" sz="1000" dirty="0">
              <a:latin typeface="Futura Medium" panose="00000400000000000000" pitchFamily="2" charset="0"/>
            </a:endParaRPr>
          </a:p>
          <a:p>
            <a:pPr marL="285750" lvl="0" indent="-285750">
              <a:buFont typeface="Wingdings" panose="05000000000000000000" pitchFamily="2" charset="2"/>
              <a:buChar char="q"/>
            </a:pPr>
            <a:r>
              <a:rPr lang="en-GB" sz="1000" dirty="0">
                <a:latin typeface="Futura Medium" panose="00000400000000000000" pitchFamily="2" charset="0"/>
              </a:rPr>
              <a:t>Allow continuous and stable operation of AG 2 and AG3 Compressor.</a:t>
            </a:r>
            <a:endParaRPr lang="en-US" sz="1000" dirty="0">
              <a:latin typeface="Futura Medium" panose="00000400000000000000" pitchFamily="2" charset="0"/>
            </a:endParaRPr>
          </a:p>
          <a:p>
            <a:pPr marL="285750" lvl="0" indent="-285750">
              <a:buFont typeface="Wingdings" panose="05000000000000000000" pitchFamily="2" charset="2"/>
              <a:buChar char="q"/>
            </a:pPr>
            <a:r>
              <a:rPr lang="en-GB" sz="1000" dirty="0">
                <a:latin typeface="Futura Medium" panose="00000400000000000000" pitchFamily="2" charset="0"/>
              </a:rPr>
              <a:t>Reduction of Flare Penalties from Soku Operations.</a:t>
            </a:r>
            <a:endParaRPr lang="en-US" sz="1000" dirty="0">
              <a:latin typeface="Futura Medium" panose="00000400000000000000" pitchFamily="2" charset="0"/>
            </a:endParaRPr>
          </a:p>
          <a:p>
            <a:pPr algn="just" defTabSz="914400">
              <a:spcAft>
                <a:spcPts val="500"/>
              </a:spcAft>
              <a:defRPr/>
            </a:pPr>
            <a:endParaRPr lang="en-GB" sz="1200" dirty="0">
              <a:latin typeface="Futura Medium" panose="00000400000000000000" pitchFamily="2" charset="0"/>
            </a:endParaRPr>
          </a:p>
        </p:txBody>
      </p:sp>
    </p:spTree>
    <p:extLst>
      <p:ext uri="{BB962C8B-B14F-4D97-AF65-F5344CB8AC3E}">
        <p14:creationId xmlns:p14="http://schemas.microsoft.com/office/powerpoint/2010/main" val="4374679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7B4F364366689499EE467B7ADEF399A" ma:contentTypeVersion="22" ma:contentTypeDescription="Create a new document." ma:contentTypeScope="" ma:versionID="cff5057dc87772d322496525cfa60c9f">
  <xsd:schema xmlns:xsd="http://www.w3.org/2001/XMLSchema" xmlns:xs="http://www.w3.org/2001/XMLSchema" xmlns:p="http://schemas.microsoft.com/office/2006/metadata/properties" xmlns:ns1="d4341125-eaf3-412a-9571-61dcf4ec5b42" xmlns:ns3="d3ae7aad-cf14-4d1d-8a7e-198f93a0f74a" targetNamespace="http://schemas.microsoft.com/office/2006/metadata/properties" ma:root="true" ma:fieldsID="708030c00d9b830a3361f5fb8828b859" ns1:_="" ns3:_="">
    <xsd:import namespace="d4341125-eaf3-412a-9571-61dcf4ec5b42"/>
    <xsd:import namespace="d3ae7aad-cf14-4d1d-8a7e-198f93a0f74a"/>
    <xsd:element name="properties">
      <xsd:complexType>
        <xsd:sequence>
          <xsd:element name="documentManagement">
            <xsd:complexType>
              <xsd:all>
                <xsd:element ref="ns3:_dlc_DocId" minOccurs="0"/>
                <xsd:element ref="ns3:_dlc_DocIdUrl" minOccurs="0"/>
                <xsd:element ref="ns3:_dlc_DocIdPersistId" minOccurs="0"/>
                <xsd:element ref="ns1:c64f4d0ab83b462687907f08cbdfb1ab" minOccurs="0"/>
                <xsd:element ref="ns3:TaxCatchAll" minOccurs="0"/>
                <xsd:element ref="ns1:hd32c3276adf470abe3673a07e34a225" minOccurs="0"/>
                <xsd:element ref="ns1:l81444e88d734a09a8a3114fd5126eaf" minOccurs="0"/>
                <xsd:element ref="ns1:ad66993c5acd45aea4c61258ce3eaf6d" minOccurs="0"/>
                <xsd:element ref="ns1:Dat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41125-eaf3-412a-9571-61dcf4ec5b42" elementFormDefault="qualified">
    <xsd:import namespace="http://schemas.microsoft.com/office/2006/documentManagement/types"/>
    <xsd:import namespace="http://schemas.microsoft.com/office/infopath/2007/PartnerControls"/>
    <xsd:element name="c64f4d0ab83b462687907f08cbdfb1ab" ma:index="8" ma:taxonomy="true" ma:internalName="c64f4d0ab83b462687907f08cbdfb1ab" ma:taxonomyFieldName="Label" ma:displayName="Label" ma:readOnly="false" ma:default="" ma:fieldId="{c64f4d0a-b83b-4626-8790-7f08cbdfb1ab}" ma:sspId="e3aebf70-341c-4d91-bdd3-aba9df361687" ma:termSetId="b2ea2e58-7e2d-4daf-b310-ab4d831e3163" ma:anchorId="00000000-0000-0000-0000-000000000000" ma:open="true" ma:isKeyword="false">
      <xsd:complexType>
        <xsd:sequence>
          <xsd:element ref="pc:Terms" minOccurs="0" maxOccurs="1"/>
        </xsd:sequence>
      </xsd:complexType>
    </xsd:element>
    <xsd:element name="hd32c3276adf470abe3673a07e34a225" ma:index="15" ma:taxonomy="true" ma:internalName="hd32c3276adf470abe3673a07e34a225" ma:taxonomyFieldName="Security_x0020_Classification" ma:displayName="Security Classification" ma:default="9;#Restricted|21aa7f98-4035-4019-a764-107acb7269af" ma:fieldId="{1d32c327-6adf-470a-be36-73a07e34a225}" ma:sspId="e3aebf70-341c-4d91-bdd3-aba9df361687" ma:termSetId="daf890f0-167e-4ee2-a9fd-a81536ed8167" ma:anchorId="00000000-0000-0000-0000-000000000000" ma:open="false" ma:isKeyword="false">
      <xsd:complexType>
        <xsd:sequence>
          <xsd:element ref="pc:Terms" minOccurs="0" maxOccurs="1"/>
        </xsd:sequence>
      </xsd:complexType>
    </xsd:element>
    <xsd:element name="l81444e88d734a09a8a3114fd5126eaf" ma:index="17" ma:taxonomy="true" ma:internalName="l81444e88d734a09a8a3114fd5126eaf" ma:taxonomyFieldName="Export_x0020_Control" ma:displayName="Export Control" ma:default="8;#Non-US content - Non Controlled|2ac8835e-0587-4096-a6e2-1f68da1e6cb3" ma:fieldId="{581444e8-8d73-4a09-a8a3-114fd5126eaf}" ma:sspId="e3aebf70-341c-4d91-bdd3-aba9df361687" ma:termSetId="0a37200c-155d-4bd2-8a71-6ee4023d1aad" ma:anchorId="00000000-0000-0000-0000-000000000000" ma:open="false" ma:isKeyword="false">
      <xsd:complexType>
        <xsd:sequence>
          <xsd:element ref="pc:Terms" minOccurs="0" maxOccurs="1"/>
        </xsd:sequence>
      </xsd:complexType>
    </xsd:element>
    <xsd:element name="ad66993c5acd45aea4c61258ce3eaf6d" ma:index="19" ma:taxonomy="true" ma:internalName="ad66993c5acd45aea4c61258ce3eaf6d" ma:taxonomyFieldName="Legal_x0020_Entity" ma:displayName="Legal Entity" ma:default="3;#Shell U.K. Exploration and Production|6bc3a6cc-d89c-4023-81e3-b5186c40f601" ma:fieldId="{ad66993c-5acd-45ae-a4c6-1258ce3eaf6d}"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Date" ma:index="20" ma:displayName="Date" ma:default="[today]"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3ae7aad-cf14-4d1d-8a7e-198f93a0f74a" elementFormDefault="qualified">
    <xsd:import namespace="http://schemas.microsoft.com/office/2006/documentManagement/types"/>
    <xsd:import namespace="http://schemas.microsoft.com/office/infopath/2007/PartnerControls"/>
    <xsd:element name="_dlc_DocId" ma:index="5" nillable="true" ma:displayName="Document ID Value" ma:description="The value of the document ID assigned to this item." ma:internalName="_dlc_DocId" ma:readOnly="true">
      <xsd:simpleType>
        <xsd:restriction base="dms:Text"/>
      </xsd:simpleType>
    </xsd:element>
    <xsd:element name="_dlc_DocIdUrl" ma:index="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 nillable="true" ma:displayName="Persist ID" ma:description="Keep ID on add." ma:hidden="true" ma:internalName="_dlc_DocIdPersistId" ma:readOnly="true">
      <xsd:simpleType>
        <xsd:restriction base="dms:Boolean"/>
      </xsd:simpleType>
    </xsd:element>
    <xsd:element name="TaxCatchAll" ma:index="9" nillable="true" ma:displayName="Taxonomy Catch All Column" ma:hidden="true" ma:list="{f3d0dd93-4c83-403d-905f-3eb43c0ac969}" ma:internalName="TaxCatchAll" ma:showField="CatchAllData" ma:web="d3ae7aad-cf14-4d1d-8a7e-198f93a0f74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l81444e88d734a09a8a3114fd5126eaf xmlns="d4341125-eaf3-412a-9571-61dcf4ec5b42">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l81444e88d734a09a8a3114fd5126eaf>
    <c64f4d0ab83b462687907f08cbdfb1ab xmlns="d4341125-eaf3-412a-9571-61dcf4ec5b42">
      <Terms xmlns="http://schemas.microsoft.com/office/infopath/2007/PartnerControls">
        <TermInfo xmlns="http://schemas.microsoft.com/office/infopath/2007/PartnerControls">
          <TermName xmlns="http://schemas.microsoft.com/office/infopath/2007/PartnerControls">IM DV Templates</TermName>
          <TermId xmlns="http://schemas.microsoft.com/office/infopath/2007/PartnerControls">c9160906-78a1-4cce-808c-05a718e6c480</TermId>
        </TermInfo>
      </Terms>
    </c64f4d0ab83b462687907f08cbdfb1ab>
    <hd32c3276adf470abe3673a07e34a225 xmlns="d4341125-eaf3-412a-9571-61dcf4ec5b42">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hd32c3276adf470abe3673a07e34a225>
    <ad66993c5acd45aea4c61258ce3eaf6d xmlns="d4341125-eaf3-412a-9571-61dcf4ec5b42">
      <Terms xmlns="http://schemas.microsoft.com/office/infopath/2007/PartnerControls">
        <TermInfo xmlns="http://schemas.microsoft.com/office/infopath/2007/PartnerControls">
          <TermName xmlns="http://schemas.microsoft.com/office/infopath/2007/PartnerControls">Shell U.K. Exploration and Production</TermName>
          <TermId xmlns="http://schemas.microsoft.com/office/infopath/2007/PartnerControls">6bc3a6cc-d89c-4023-81e3-b5186c40f601</TermId>
        </TermInfo>
      </Terms>
    </ad66993c5acd45aea4c61258ce3eaf6d>
    <Date xmlns="d4341125-eaf3-412a-9571-61dcf4ec5b42">2016-07-04T23:00:00+00:00</Date>
    <TaxCatchAll xmlns="d3ae7aad-cf14-4d1d-8a7e-198f93a0f74a">
      <Value>277</Value>
      <Value>3</Value>
      <Value>9</Value>
      <Value>8</Value>
    </TaxCatchAll>
    <_dlc_DocId xmlns="d3ae7aad-cf14-4d1d-8a7e-198f93a0f74a">AAAAA5496-2077112445-131</_dlc_DocId>
    <_dlc_DocIdUrl xmlns="d3ae7aad-cf14-4d1d-8a7e-198f93a0f74a">
      <Url>https://eu001-sp.shell.com/sites/AAAAA5496/_layouts/15/DocIdRedir.aspx?ID=AAAAA5496-2077112445-131</Url>
      <Description>AAAAA5496-2077112445-131</Description>
    </_dlc_DocIdUrl>
  </documentManagement>
</p:properties>
</file>

<file path=customXml/itemProps1.xml><?xml version="1.0" encoding="utf-8"?>
<ds:datastoreItem xmlns:ds="http://schemas.openxmlformats.org/officeDocument/2006/customXml" ds:itemID="{C7E8B2AF-6118-4B80-9131-792887C25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341125-eaf3-412a-9571-61dcf4ec5b42"/>
    <ds:schemaRef ds:uri="d3ae7aad-cf14-4d1d-8a7e-198f93a0f7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DEE7A0-C0D0-492D-A4B8-7AEBD2DF7EE3}">
  <ds:schemaRefs>
    <ds:schemaRef ds:uri="http://schemas.microsoft.com/sharepoint/events"/>
  </ds:schemaRefs>
</ds:datastoreItem>
</file>

<file path=customXml/itemProps3.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4.xml><?xml version="1.0" encoding="utf-8"?>
<ds:datastoreItem xmlns:ds="http://schemas.openxmlformats.org/officeDocument/2006/customXml" ds:itemID="{5CE597B9-F879-40F4-9968-CD98FBF742AC}">
  <ds:schemaRefs>
    <ds:schemaRef ds:uri="http://purl.org/dc/dcmitype/"/>
    <ds:schemaRef ds:uri="http://schemas.microsoft.com/office/2006/metadata/properties"/>
    <ds:schemaRef ds:uri="http://purl.org/dc/terms/"/>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d3ae7aad-cf14-4d1d-8a7e-198f93a0f74a"/>
    <ds:schemaRef ds:uri="d4341125-eaf3-412a-9571-61dcf4ec5b42"/>
  </ds:schemaRefs>
</ds:datastoreItem>
</file>

<file path=docProps/app.xml><?xml version="1.0" encoding="utf-8"?>
<Properties xmlns="http://schemas.openxmlformats.org/officeDocument/2006/extended-properties" xmlns:vt="http://schemas.openxmlformats.org/officeDocument/2006/docPropsVTypes">
  <Template>blank</Template>
  <TotalTime>12417</TotalTime>
  <Words>490</Words>
  <Application>Microsoft Office PowerPoint</Application>
  <PresentationFormat>Widescreen</PresentationFormat>
  <Paragraphs>43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Wingdings</vt:lpstr>
      <vt:lpstr>Futura Medium</vt:lpstr>
      <vt:lpstr>Arial</vt:lpstr>
      <vt:lpstr>Courier New</vt:lpstr>
      <vt:lpstr>Office Theme</vt:lpstr>
      <vt:lpstr>Routing of Soku LP NAG to AG2 &amp; AG 3 Compressor</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Akadiri, Olabisi SPDC-FUP/OG</dc:creator>
  <cp:lastModifiedBy>Adeleye, Olabode E SPDC-UPO/G/PES</cp:lastModifiedBy>
  <cp:revision>444</cp:revision>
  <cp:lastPrinted>2017-04-13T06:28:04Z</cp:lastPrinted>
  <dcterms:created xsi:type="dcterms:W3CDTF">2016-08-29T09:50:08Z</dcterms:created>
  <dcterms:modified xsi:type="dcterms:W3CDTF">2018-01-25T12:58:30Z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0x010100C7B4F364366689499EE467B7ADEF399A</vt:lpwstr>
  </property>
  <property fmtid="{D5CDD505-2E9C-101B-9397-08002B2CF9AE}" pid="5" name="_dlc_DocIdItemGuid">
    <vt:lpwstr>669856ec-3974-4091-a161-8f32aa0ec5a1</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ies>
</file>