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147377029" r:id="rId2"/>
    <p:sldId id="2147375329" r:id="rId3"/>
  </p:sldIdLst>
  <p:sldSz cx="12192000" cy="6858000"/>
  <p:notesSz cx="6858000" cy="9144000"/>
  <p:custDataLst>
    <p:tags r:id="rId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6EEC57-FEAF-CD91-06EE-13BF83418C47}" v="10" dt="2023-08-09T12:16:38.108"/>
    <p1510:client id="{7881FA23-8EB5-4688-8E65-9DC3DF6F0EBB}" v="17" dt="2023-08-09T12:15:06.6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tags" Target="tags/tag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i, Mukhtar SPDC-IUC/G/UCS" userId="d4be2608-be44-4cf9-9f9e-541c57401552" providerId="ADAL" clId="{7881FA23-8EB5-4688-8E65-9DC3DF6F0EBB}"/>
    <pc:docChg chg="custSel addSld modSld replTag">
      <pc:chgData name="Sani, Mukhtar SPDC-IUC/G/UCS" userId="d4be2608-be44-4cf9-9f9e-541c57401552" providerId="ADAL" clId="{7881FA23-8EB5-4688-8E65-9DC3DF6F0EBB}" dt="2023-08-09T12:15:06.591" v="336"/>
      <pc:docMkLst>
        <pc:docMk/>
      </pc:docMkLst>
      <pc:sldChg chg="add">
        <pc:chgData name="Sani, Mukhtar SPDC-IUC/G/UCS" userId="d4be2608-be44-4cf9-9f9e-541c57401552" providerId="ADAL" clId="{7881FA23-8EB5-4688-8E65-9DC3DF6F0EBB}" dt="2023-08-09T12:15:06.591" v="336"/>
        <pc:sldMkLst>
          <pc:docMk/>
          <pc:sldMk cId="1330934725" sldId="2147375329"/>
        </pc:sldMkLst>
      </pc:sldChg>
      <pc:sldChg chg="addSp delSp modSp mod">
        <pc:chgData name="Sani, Mukhtar SPDC-IUC/G/UCS" userId="d4be2608-be44-4cf9-9f9e-541c57401552" providerId="ADAL" clId="{7881FA23-8EB5-4688-8E65-9DC3DF6F0EBB}" dt="2023-08-09T12:11:52.506" v="335"/>
        <pc:sldMkLst>
          <pc:docMk/>
          <pc:sldMk cId="2610828214" sldId="2147377029"/>
        </pc:sldMkLst>
        <pc:spChg chg="mod">
          <ac:chgData name="Sani, Mukhtar SPDC-IUC/G/UCS" userId="d4be2608-be44-4cf9-9f9e-541c57401552" providerId="ADAL" clId="{7881FA23-8EB5-4688-8E65-9DC3DF6F0EBB}" dt="2023-08-09T12:11:52.390" v="254" actId="948"/>
          <ac:spMkLst>
            <pc:docMk/>
            <pc:sldMk cId="2610828214" sldId="2147377029"/>
            <ac:spMk id="2" creationId="{00000000-0000-0000-0000-000000000000}"/>
          </ac:spMkLst>
        </pc:spChg>
        <pc:spChg chg="add del mod modVis">
          <ac:chgData name="Sani, Mukhtar SPDC-IUC/G/UCS" userId="d4be2608-be44-4cf9-9f9e-541c57401552" providerId="ADAL" clId="{7881FA23-8EB5-4688-8E65-9DC3DF6F0EBB}" dt="2023-08-09T12:11:38.349" v="84"/>
          <ac:spMkLst>
            <pc:docMk/>
            <pc:sldMk cId="2610828214" sldId="2147377029"/>
            <ac:spMk id="17" creationId="{8B6D6D98-B986-EFE8-8F97-925A2E63D818}"/>
          </ac:spMkLst>
        </pc:spChg>
        <pc:spChg chg="add del mod modVis">
          <ac:chgData name="Sani, Mukhtar SPDC-IUC/G/UCS" userId="d4be2608-be44-4cf9-9f9e-541c57401552" providerId="ADAL" clId="{7881FA23-8EB5-4688-8E65-9DC3DF6F0EBB}" dt="2023-08-09T12:11:42.454" v="167"/>
          <ac:spMkLst>
            <pc:docMk/>
            <pc:sldMk cId="2610828214" sldId="2147377029"/>
            <ac:spMk id="18" creationId="{4CB0B61E-E500-D512-CF3A-A92BD523DCEE}"/>
          </ac:spMkLst>
        </pc:spChg>
        <pc:spChg chg="add del mod modVis">
          <ac:chgData name="Sani, Mukhtar SPDC-IUC/G/UCS" userId="d4be2608-be44-4cf9-9f9e-541c57401552" providerId="ADAL" clId="{7881FA23-8EB5-4688-8E65-9DC3DF6F0EBB}" dt="2023-08-09T12:11:44.613" v="250"/>
          <ac:spMkLst>
            <pc:docMk/>
            <pc:sldMk cId="2610828214" sldId="2147377029"/>
            <ac:spMk id="19" creationId="{C02BEE31-42FA-CC52-111E-02AE56217D46}"/>
          </ac:spMkLst>
        </pc:spChg>
        <pc:spChg chg="add del mod modVis">
          <ac:chgData name="Sani, Mukhtar SPDC-IUC/G/UCS" userId="d4be2608-be44-4cf9-9f9e-541c57401552" providerId="ADAL" clId="{7881FA23-8EB5-4688-8E65-9DC3DF6F0EBB}" dt="2023-08-09T12:11:52.490" v="333"/>
          <ac:spMkLst>
            <pc:docMk/>
            <pc:sldMk cId="2610828214" sldId="2147377029"/>
            <ac:spMk id="20" creationId="{D73479CF-0E63-A532-E108-A7765DFA3EBD}"/>
          </ac:spMkLst>
        </pc:spChg>
        <pc:graphicFrameChg chg="mod">
          <ac:chgData name="Sani, Mukhtar SPDC-IUC/G/UCS" userId="d4be2608-be44-4cf9-9f9e-541c57401552" providerId="ADAL" clId="{7881FA23-8EB5-4688-8E65-9DC3DF6F0EBB}" dt="2023-08-09T12:11:52.506" v="335"/>
          <ac:graphicFrameMkLst>
            <pc:docMk/>
            <pc:sldMk cId="2610828214" sldId="2147377029"/>
            <ac:graphicFrameMk id="4" creationId="{9E131D46-954B-4C66-A148-B9996495694A}"/>
          </ac:graphicFrameMkLst>
        </pc:graphicFrameChg>
      </pc:sldChg>
    </pc:docChg>
  </pc:docChgLst>
  <pc:docChgLst>
    <pc:chgData name="Sani, Mukhtar SPDC-IUC/G/UCS" userId="S::mukhtar.sani@shell.com::d4be2608-be44-4cf9-9f9e-541c57401552" providerId="AD" clId="Web-{4A6EEC57-FEAF-CD91-06EE-13BF83418C47}"/>
    <pc:docChg chg="modSld">
      <pc:chgData name="Sani, Mukhtar SPDC-IUC/G/UCS" userId="S::mukhtar.sani@shell.com::d4be2608-be44-4cf9-9f9e-541c57401552" providerId="AD" clId="Web-{4A6EEC57-FEAF-CD91-06EE-13BF83418C47}" dt="2023-08-09T12:16:38.108" v="7" actId="20577"/>
      <pc:docMkLst>
        <pc:docMk/>
      </pc:docMkLst>
      <pc:sldChg chg="modSp">
        <pc:chgData name="Sani, Mukhtar SPDC-IUC/G/UCS" userId="S::mukhtar.sani@shell.com::d4be2608-be44-4cf9-9f9e-541c57401552" providerId="AD" clId="Web-{4A6EEC57-FEAF-CD91-06EE-13BF83418C47}" dt="2023-08-09T12:16:38.108" v="7" actId="20577"/>
        <pc:sldMkLst>
          <pc:docMk/>
          <pc:sldMk cId="2610828214" sldId="2147377029"/>
        </pc:sldMkLst>
        <pc:spChg chg="mod">
          <ac:chgData name="Sani, Mukhtar SPDC-IUC/G/UCS" userId="S::mukhtar.sani@shell.com::d4be2608-be44-4cf9-9f9e-541c57401552" providerId="AD" clId="Web-{4A6EEC57-FEAF-CD91-06EE-13BF83418C47}" dt="2023-08-09T12:16:38.108" v="7" actId="20577"/>
          <ac:spMkLst>
            <pc:docMk/>
            <pc:sldMk cId="2610828214" sldId="2147377029"/>
            <ac:spMk id="8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29E74-7FB2-473D-98F3-DD54484B937B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0CA647-15EF-4207-A924-AD9BF6311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025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>
              <a:latin typeface="Futura Medium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5C0C92-C842-4055-9212-85A1C4C96B39}" type="slidenum">
              <a:rPr kumimoji="0" lang="en-GB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3829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FB932-8EB3-D608-5728-9E399EA41C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B41E3E-B8AA-F448-BF64-81D43FB310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BE054-759B-625F-92B4-F54EFDF2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A4C3-7898-4620-A528-59C46AD7D06B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24193-F494-7858-6453-2254F038F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CEB9D-839F-F9EA-4393-7FC1C8ECE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2BA4-5616-4700-876E-43F9D95DB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87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CF401-B486-41F0-6C58-649CA8AE7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2B4ABE-1F93-C6A7-785E-786A82C98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8FE5E-53FA-9083-13DD-E7473471C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A4C3-7898-4620-A528-59C46AD7D06B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E2B04-4CAF-5BBA-8357-64929BA53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F6347-B4CD-5C80-DAC8-82939A8AA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2BA4-5616-4700-876E-43F9D95DB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61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0DE8CD-BF43-885F-3EF4-23786111D7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CD5B4-DE8F-B5ED-5686-F0D618417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F9C3A-7EBA-AC1C-359A-B368E3A2E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A4C3-7898-4620-A528-59C46AD7D06B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2F8A4-5C81-190F-B8B9-7D7B17F7B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90B11-EAFB-CA81-A717-406EFC053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2BA4-5616-4700-876E-43F9D95DB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794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1" y="712804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1" y="1528765"/>
            <a:ext cx="11171237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2000"/>
            </a:lvl1pPr>
            <a:lvl2pPr marL="277200" indent="-277200" defTabSz="357708">
              <a:lnSpc>
                <a:spcPct val="140000"/>
              </a:lnSpc>
              <a:spcBef>
                <a:spcPts val="0"/>
              </a:spcBef>
              <a:defRPr sz="2000"/>
            </a:lvl2pPr>
            <a:lvl3pPr marL="522000" indent="-2520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3pPr>
            <a:lvl4pPr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4pPr>
            <a:lvl5pPr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5pPr>
            <a:lvl6pPr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4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9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Playing to Win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508011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751624"/>
      </p:ext>
    </p:extLst>
  </p:cSld>
  <p:clrMapOvr>
    <a:masterClrMapping/>
  </p:clrMapOvr>
  <p:transition/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End Slide (Mandatory)"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2022" y="1568824"/>
            <a:ext cx="3692772" cy="3692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01856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5DBAA-017A-47F5-3B72-425A1C77E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67EAD-5C22-10C9-099B-EAD5BF222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1C24C-3F88-3819-36BB-2FEFBC403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A4C3-7898-4620-A528-59C46AD7D06B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6994D-CE3A-9873-5660-3F2DBBB18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49709-4B6A-1165-5ED7-58416D2E0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2BA4-5616-4700-876E-43F9D95DB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85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9A219-83E6-BBC5-9D74-C7BB99DDD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FC0CBF-A5B2-D485-95DF-B61C5A378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0305A-A4D9-5683-F1B5-EEF4A93C2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A4C3-7898-4620-A528-59C46AD7D06B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E6D22-8D40-5CC9-3F9B-A604E9598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0C92F-9A2D-BFA5-1443-AEE7E0398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2BA4-5616-4700-876E-43F9D95DB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969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20E2C-439F-9E99-53AA-1816BCAE6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F29A3-E276-57B6-921C-13A1027A8A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CFA139-44E9-450A-4421-F4D7503C0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BC4CC3-016F-0A1B-05B9-6479D5800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A4C3-7898-4620-A528-59C46AD7D06B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B7F9BC-C641-FE54-3196-454712761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DDB1FE-920E-B1BE-7AAF-61CD63F86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2BA4-5616-4700-876E-43F9D95DB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760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0BBDB-2C58-D7AC-7BFE-83694E375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FC8E8-4B05-BAA2-CE12-6B4568D25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9AC9DF-8E9A-6789-A3FA-E4E901841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3F0D24-C9C2-ADF2-7FCB-9BC2B60C9F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81C8EF-EA4E-BDCC-4043-BEEA820A08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5A6089-52B7-3B78-DDBE-D676C9100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A4C3-7898-4620-A528-59C46AD7D06B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B93C7E-75AB-E9A3-A739-7CB322AF7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FD25CC-4A7E-9BD5-2E2C-B3488111A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2BA4-5616-4700-876E-43F9D95DB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70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5DCDD-2643-6AB2-9BED-1B7212A3E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0B30C8-0392-35B7-0B7B-9606A917D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A4C3-7898-4620-A528-59C46AD7D06B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563EBD-1C7F-041D-7C02-CC746E22A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1E7F4C-AE3E-1058-FBC6-6DD49BBC8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2BA4-5616-4700-876E-43F9D95DB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4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2EEF74-81E3-2445-67F7-354496A8E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A4C3-7898-4620-A528-59C46AD7D06B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6CAF44-65DC-011B-312D-2A0432544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687DC0-9226-5180-7C3E-34BAF0B15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2BA4-5616-4700-876E-43F9D95DB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9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DF682-D457-6EE5-9641-2A6F1BB4A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64128-5A2F-E05A-FFE5-CFF1F855A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F136DE-ABB4-F823-4340-23EE8237D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699E6B-D36C-819D-E92A-98CE3A50D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A4C3-7898-4620-A528-59C46AD7D06B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CA9BF8-6CDA-BE1E-6A33-B679F4D3B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66C93D-B034-36FE-A034-A13AC6780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2BA4-5616-4700-876E-43F9D95DB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044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DBAE4-6866-1F34-6075-092040E76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919417-D08D-022D-495F-AFB144E3C1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50EEC8-CC53-34BE-7788-2BED0FC5D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0CDC3D-E4D6-B6BF-9B22-4EEC730A1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A4C3-7898-4620-A528-59C46AD7D06B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F15881-32E6-2A1B-5EC3-FDBE4E449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EC02CD-4ADB-A29F-0677-BD18A42CD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2BA4-5616-4700-876E-43F9D95DB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203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CA050AB7-BC4C-979D-6D52-711F94363B5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6"/>
            </p:custDataLst>
            <p:extLst>
              <p:ext uri="{D42A27DB-BD31-4B8C-83A1-F6EECF244321}">
                <p14:modId xmlns:p14="http://schemas.microsoft.com/office/powerpoint/2010/main" val="1104201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think-cell Slide" r:id="rId17" imgW="338" imgH="338" progId="TCLayout.ActiveDocument.1">
                  <p:embed/>
                </p:oleObj>
              </mc:Choice>
              <mc:Fallback>
                <p:oleObj name="think-cell Slide" r:id="rId17" imgW="338" imgH="338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CA050AB7-BC4C-979D-6D52-711F94363B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C2A7C5-D118-A99E-F3EA-6188AD14C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D03B9-F078-CB3C-B742-45E396E00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FDFF8-9CE8-B292-2356-F51604212B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CA4C3-7898-4620-A528-59C46AD7D06B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A6D35-D11E-009E-2985-BC40A409BD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BD1CA-2DF0-DD37-4795-31F65A7D49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B2BA4-5616-4700-876E-43F9D95DB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18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fsr.shell.com/MoC/ManagementOfChange.aspx?id=129417" TargetMode="External"/><Relationship Id="rId3" Type="http://schemas.openxmlformats.org/officeDocument/2006/relationships/slideLayout" Target="../slideLayouts/slideLayout12.xml"/><Relationship Id="rId7" Type="http://schemas.openxmlformats.org/officeDocument/2006/relationships/hyperlink" Target="https://fsr.shell.com/MoC/ManagementOfChange.aspx?id=123695" TargetMode="Externa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pn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9E131D46-954B-4C66-A148-B9996495694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58274440"/>
              </p:ext>
            </p:extLst>
          </p:nvPr>
        </p:nvGraphicFramePr>
        <p:xfrm>
          <a:off x="302538" y="87273"/>
          <a:ext cx="1548" cy="15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5" name="think-cell Slide" r:id="rId5" imgW="415" imgH="416" progId="TCLayout.ActiveDocument.1">
                  <p:embed/>
                </p:oleObj>
              </mc:Choice>
              <mc:Fallback>
                <p:oleObj name="think-cell Slide" r:id="rId5" imgW="415" imgH="41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9E131D46-954B-4C66-A148-B999649569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2538" y="87273"/>
                        <a:ext cx="1548" cy="15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836" y="129222"/>
            <a:ext cx="8996481" cy="359110"/>
          </a:xfrm>
        </p:spPr>
        <p:txBody>
          <a:bodyPr vert="horz">
            <a:normAutofit fontScale="90000"/>
          </a:bodyPr>
          <a:lstStyle/>
          <a:p>
            <a:pPr>
              <a:defRPr/>
            </a:pPr>
            <a:r>
              <a:rPr lang="en-GB" sz="2200" b="1">
                <a:latin typeface="Futura Medium" panose="00000400000000000000" pitchFamily="2" charset="0"/>
              </a:rPr>
              <a:t>Soku Firewater Pump Restoration By Reverse Engineering, MTO ID: </a:t>
            </a:r>
            <a:r>
              <a:rPr lang="en-US" altLang="ko-KR" sz="2200" b="1">
                <a:latin typeface="Futura Medium" panose="00000400000000000000" pitchFamily="2" charset="0"/>
              </a:rPr>
              <a:t>Id </a:t>
            </a:r>
            <a:r>
              <a:rPr lang="en-US" sz="2200" b="1">
                <a:latin typeface="Futura Medium" panose="00000400000000000000" pitchFamily="2" charset="0"/>
              </a:rPr>
              <a:t>I-0458951</a:t>
            </a:r>
            <a:br>
              <a:rPr lang="en-US" altLang="ko-KR" sz="2400" kern="0">
                <a:solidFill>
                  <a:srgbClr val="000000"/>
                </a:solidFill>
                <a:cs typeface="Arial" pitchFamily="34" charset="0"/>
              </a:rPr>
            </a:br>
            <a:r>
              <a:rPr lang="en-GB" sz="2400" b="1">
                <a:solidFill>
                  <a:srgbClr val="000000"/>
                </a:solidFill>
              </a:rPr>
              <a:t> </a:t>
            </a:r>
            <a:endParaRPr lang="en-GB">
              <a:solidFill>
                <a:srgbClr val="000000"/>
              </a:solidFill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5628" y="542935"/>
            <a:ext cx="8390964" cy="7956024"/>
          </a:xfrm>
          <a:prstGeom prst="rect">
            <a:avLst/>
          </a:prstGeom>
          <a:ln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pPr defTabSz="1188691"/>
            <a:r>
              <a:rPr lang="en-US" sz="1400" b="1">
                <a:solidFill>
                  <a:srgbClr val="000000"/>
                </a:solidFill>
                <a:latin typeface="Futura Medium"/>
              </a:rPr>
              <a:t>Challenge</a:t>
            </a:r>
          </a:p>
          <a:p>
            <a:pPr defTabSz="1188691"/>
            <a:r>
              <a:rPr lang="en-US" sz="1200">
                <a:solidFill>
                  <a:srgbClr val="000000"/>
                </a:solidFill>
                <a:latin typeface="Futura Medium"/>
              </a:rPr>
              <a:t>Firewater Pump P-6302A failed during routine test-run activity in October 2022. </a:t>
            </a:r>
          </a:p>
          <a:p>
            <a:pPr defTabSz="1188691"/>
            <a:r>
              <a:rPr lang="en-US" sz="1200">
                <a:solidFill>
                  <a:srgbClr val="000000"/>
                </a:solidFill>
                <a:latin typeface="Futura Medium"/>
              </a:rPr>
              <a:t>The pump discharge bend which hitherto had hairline cracks (observed in 2021) developed a significant leak that rendered it unable to deliver the required pressure of ca. 10barg. Hence, Soku fire fighting philosophy was significantly compromised.</a:t>
            </a:r>
          </a:p>
          <a:p>
            <a:pPr marL="171450" indent="-171450" defTabSz="1188691">
              <a:buFont typeface="Wingdings" panose="05000000000000000000" pitchFamily="2" charset="2"/>
              <a:buChar char="v"/>
            </a:pPr>
            <a:r>
              <a:rPr lang="en-US" sz="1200">
                <a:solidFill>
                  <a:srgbClr val="000000"/>
                </a:solidFill>
                <a:latin typeface="Futura Medium"/>
              </a:rPr>
              <a:t>Previous efforts to source replacement parts from the original equipment manufacturer had been froth with issues.</a:t>
            </a:r>
          </a:p>
          <a:p>
            <a:pPr defTabSz="1188691"/>
            <a:r>
              <a:rPr lang="en-US" sz="1200">
                <a:solidFill>
                  <a:srgbClr val="000000"/>
                </a:solidFill>
                <a:latin typeface="Futura Medium"/>
              </a:rPr>
              <a:t>- Original pump division of Weir Pumps Limited had been acquired by Trillium Flow Technologies</a:t>
            </a:r>
          </a:p>
          <a:p>
            <a:pPr defTabSz="1188691"/>
            <a:r>
              <a:rPr lang="en-US" sz="1200">
                <a:solidFill>
                  <a:srgbClr val="000000"/>
                </a:solidFill>
                <a:latin typeface="Futura Medium"/>
              </a:rPr>
              <a:t>- Pump was deemed obsolete and no support was available for pump maintenance spares</a:t>
            </a:r>
          </a:p>
          <a:p>
            <a:pPr marL="171450" indent="-171450" defTabSz="1188691">
              <a:buFont typeface="Wingdings" panose="05000000000000000000" pitchFamily="2" charset="2"/>
              <a:buChar char="v"/>
            </a:pPr>
            <a:r>
              <a:rPr lang="en-US" sz="1200">
                <a:solidFill>
                  <a:srgbClr val="000000"/>
                </a:solidFill>
                <a:latin typeface="Futura Medium"/>
              </a:rPr>
              <a:t>The option of a new pump was considered. </a:t>
            </a:r>
          </a:p>
          <a:p>
            <a:pPr defTabSz="1188691"/>
            <a:r>
              <a:rPr lang="en-US" sz="1200">
                <a:solidFill>
                  <a:srgbClr val="000000"/>
                </a:solidFill>
                <a:latin typeface="Futura Medium"/>
              </a:rPr>
              <a:t>- The new OEM, Trillium Flow Technologies offered its pump VBN-DS 300/250 in place of original Weir pump SBWM 480D-V4. </a:t>
            </a:r>
            <a:r>
              <a:rPr lang="en-US" sz="1200" err="1">
                <a:solidFill>
                  <a:srgbClr val="000000"/>
                </a:solidFill>
                <a:latin typeface="Futura Medium"/>
              </a:rPr>
              <a:t>ExWorks</a:t>
            </a:r>
            <a:r>
              <a:rPr lang="en-US" sz="1200">
                <a:solidFill>
                  <a:srgbClr val="000000"/>
                </a:solidFill>
                <a:latin typeface="Futura Medium"/>
              </a:rPr>
              <a:t> offer received in March 2021 was put at € 495,800.00 with a lead time of 52 weeks</a:t>
            </a:r>
          </a:p>
          <a:p>
            <a:pPr defTabSz="1188691"/>
            <a:r>
              <a:rPr lang="en-US" sz="1200">
                <a:solidFill>
                  <a:srgbClr val="000000"/>
                </a:solidFill>
                <a:latin typeface="Futura Medium"/>
              </a:rPr>
              <a:t>- CAPEX budget provision to procure this new pump was not approved in OP22 </a:t>
            </a:r>
          </a:p>
          <a:p>
            <a:pPr indent="-163195" defTabSz="1188691"/>
            <a:endParaRPr lang="en-US" sz="300" b="1">
              <a:solidFill>
                <a:srgbClr val="000000"/>
              </a:solidFill>
              <a:latin typeface="Futura Medium"/>
            </a:endParaRPr>
          </a:p>
          <a:p>
            <a:pPr indent="-163195" defTabSz="1188691"/>
            <a:endParaRPr lang="en-US" sz="300" b="1">
              <a:solidFill>
                <a:srgbClr val="000000"/>
              </a:solidFill>
              <a:latin typeface="Futura Medium"/>
            </a:endParaRPr>
          </a:p>
          <a:p>
            <a:pPr indent="-163195" defTabSz="1188691"/>
            <a:r>
              <a:rPr lang="en-US" sz="1400" b="1">
                <a:solidFill>
                  <a:srgbClr val="000000"/>
                </a:solidFill>
                <a:latin typeface="Futura Medium"/>
              </a:rPr>
              <a:t>Solution - What the team did</a:t>
            </a:r>
          </a:p>
          <a:p>
            <a:pPr indent="-163195" defTabSz="1188691"/>
            <a:r>
              <a:rPr lang="en-US" sz="1200">
                <a:solidFill>
                  <a:srgbClr val="000000"/>
                </a:solidFill>
                <a:latin typeface="Futura Medium"/>
              </a:rPr>
              <a:t>An investigation by Asset, </a:t>
            </a:r>
            <a:r>
              <a:rPr lang="en-US" sz="1200" err="1">
                <a:solidFill>
                  <a:srgbClr val="000000"/>
                </a:solidFill>
                <a:latin typeface="Futura Medium"/>
              </a:rPr>
              <a:t>Mtce</a:t>
            </a:r>
            <a:r>
              <a:rPr lang="en-US" sz="1200">
                <a:solidFill>
                  <a:srgbClr val="000000"/>
                </a:solidFill>
                <a:latin typeface="Futura Medium"/>
              </a:rPr>
              <a:t> Execution (Workshop), Condition Monitoring and Mechanical Engineering discipline.</a:t>
            </a:r>
          </a:p>
          <a:p>
            <a:pPr marL="171450" indent="-171450" defTabSz="1188691">
              <a:buFont typeface="Wingdings" panose="05000000000000000000" pitchFamily="2" charset="2"/>
              <a:buChar char="v"/>
            </a:pPr>
            <a:r>
              <a:rPr lang="en-US" sz="1200">
                <a:solidFill>
                  <a:srgbClr val="000000"/>
                </a:solidFill>
                <a:latin typeface="Futura Medium"/>
              </a:rPr>
              <a:t>Identified issues: Build-up of silt in the firewater pit, vibration in vicinity of the pump and subsidence in the firewater area. </a:t>
            </a:r>
          </a:p>
          <a:p>
            <a:pPr defTabSz="1188691"/>
            <a:r>
              <a:rPr lang="en-US" sz="1200">
                <a:solidFill>
                  <a:srgbClr val="000000"/>
                </a:solidFill>
                <a:latin typeface="Futura Medium"/>
              </a:rPr>
              <a:t>Agreed actions as follows:</a:t>
            </a:r>
          </a:p>
          <a:p>
            <a:pPr marL="171450" indent="-171450" defTabSz="1188691">
              <a:buFont typeface="Wingdings" panose="05000000000000000000" pitchFamily="2" charset="2"/>
              <a:buChar char="§"/>
            </a:pPr>
            <a:r>
              <a:rPr lang="en-GB" sz="1200">
                <a:solidFill>
                  <a:srgbClr val="000000"/>
                </a:solidFill>
                <a:latin typeface="Futura Medium"/>
              </a:rPr>
              <a:t>Carryout cleaning of the pit to remove accumulated silt in the fire water pit. This desilting work has been closed-out. </a:t>
            </a:r>
          </a:p>
          <a:p>
            <a:pPr marL="171450" indent="-171450" defTabSz="1188691">
              <a:buFont typeface="Wingdings" panose="05000000000000000000" pitchFamily="2" charset="2"/>
              <a:buChar char="§"/>
            </a:pPr>
            <a:r>
              <a:rPr lang="en-US" sz="1200">
                <a:solidFill>
                  <a:srgbClr val="000000"/>
                </a:solidFill>
                <a:latin typeface="Futura Medium"/>
              </a:rPr>
              <a:t>Put in place temporary fire fighting philosophy owing to unavailability of P-6302A. </a:t>
            </a:r>
            <a:r>
              <a:rPr lang="en-US" sz="1200" err="1">
                <a:solidFill>
                  <a:srgbClr val="000000"/>
                </a:solidFill>
                <a:latin typeface="Futura Medium"/>
              </a:rPr>
              <a:t>eMoC</a:t>
            </a:r>
            <a:r>
              <a:rPr lang="en-US" sz="1200">
                <a:solidFill>
                  <a:srgbClr val="000000"/>
                </a:solidFill>
                <a:latin typeface="Futura Medium"/>
              </a:rPr>
              <a:t> </a:t>
            </a:r>
            <a:r>
              <a:rPr lang="en-US" sz="1200" b="0" i="0">
                <a:solidFill>
                  <a:srgbClr val="333333"/>
                </a:solidFill>
                <a:effectLst/>
                <a:latin typeface="Futura Medium"/>
                <a:hlinkClick r:id="rId7"/>
              </a:rPr>
              <a:t>123695</a:t>
            </a:r>
            <a:r>
              <a:rPr lang="en-US" sz="1200" b="0" i="0">
                <a:solidFill>
                  <a:srgbClr val="333333"/>
                </a:solidFill>
                <a:effectLst/>
                <a:latin typeface="Futura Medium"/>
              </a:rPr>
              <a:t> </a:t>
            </a:r>
            <a:r>
              <a:rPr lang="en-US" sz="1200">
                <a:solidFill>
                  <a:srgbClr val="000000"/>
                </a:solidFill>
                <a:latin typeface="Futura Medium"/>
              </a:rPr>
              <a:t>initiated and approved.</a:t>
            </a:r>
            <a:endParaRPr lang="en-GB" sz="1200">
              <a:solidFill>
                <a:srgbClr val="000000"/>
              </a:solidFill>
              <a:latin typeface="Futura Medium"/>
            </a:endParaRPr>
          </a:p>
          <a:p>
            <a:pPr marL="171450" indent="-171450" defTabSz="1188691">
              <a:buFont typeface="Wingdings" panose="05000000000000000000" pitchFamily="2" charset="2"/>
              <a:buChar char="§"/>
            </a:pPr>
            <a:r>
              <a:rPr lang="en-US" sz="1200">
                <a:solidFill>
                  <a:srgbClr val="000000"/>
                </a:solidFill>
                <a:latin typeface="Futura Medium"/>
              </a:rPr>
              <a:t>Explore 3DP / reverse engineering methodology to produce an interchangeable discharge bend.</a:t>
            </a:r>
          </a:p>
          <a:p>
            <a:pPr marL="171450" indent="-171450" defTabSz="1188691">
              <a:buFont typeface="Wingdings" panose="05000000000000000000" pitchFamily="2" charset="2"/>
              <a:buChar char="§"/>
            </a:pPr>
            <a:r>
              <a:rPr lang="en-GB" sz="1200">
                <a:solidFill>
                  <a:srgbClr val="000000"/>
                </a:solidFill>
                <a:latin typeface="Futura Medium"/>
              </a:rPr>
              <a:t>Resolve vibration observed from nearby firewater pump C (evidenced by gathered vibration data). </a:t>
            </a:r>
          </a:p>
          <a:p>
            <a:pPr defTabSz="1188691"/>
            <a:endParaRPr lang="en-US" sz="300">
              <a:solidFill>
                <a:srgbClr val="000000"/>
              </a:solidFill>
              <a:latin typeface="Futura Medium"/>
            </a:endParaRPr>
          </a:p>
          <a:p>
            <a:pPr defTabSz="1188691"/>
            <a:r>
              <a:rPr lang="en-US" sz="1400" b="1">
                <a:solidFill>
                  <a:srgbClr val="000000"/>
                </a:solidFill>
                <a:latin typeface="Futura Medium"/>
              </a:rPr>
              <a:t>Result</a:t>
            </a:r>
          </a:p>
          <a:p>
            <a:pPr marL="171450" indent="-171450" defTabSz="1188691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  <a:latin typeface="Futura Medium"/>
              </a:rPr>
              <a:t>With support of Mechanical discipline, reverse engineering was pursued with Nigerian Foundries Limited. </a:t>
            </a:r>
          </a:p>
          <a:p>
            <a:pPr marL="171450" indent="-171450" defTabSz="1188691">
              <a:buFont typeface="Arial" panose="020B0604020202020204" pitchFamily="34" charset="0"/>
              <a:buChar char="•"/>
            </a:pPr>
            <a:r>
              <a:rPr lang="en-US" sz="1200" err="1">
                <a:solidFill>
                  <a:srgbClr val="000000"/>
                </a:solidFill>
                <a:latin typeface="Futura Medium" panose="00000400000000000000" pitchFamily="2" charset="0"/>
              </a:rPr>
              <a:t>eMoC</a:t>
            </a:r>
            <a:r>
              <a:rPr lang="en-US" sz="1200">
                <a:solidFill>
                  <a:srgbClr val="000000"/>
                </a:solidFill>
                <a:latin typeface="Futura Medium" panose="00000400000000000000" pitchFamily="2" charset="0"/>
              </a:rPr>
              <a:t> </a:t>
            </a:r>
            <a:r>
              <a:rPr lang="en-US" sz="1200" b="0" i="0">
                <a:solidFill>
                  <a:srgbClr val="333333"/>
                </a:solidFill>
                <a:effectLst/>
                <a:latin typeface="Futura Medium" panose="00000400000000000000" pitchFamily="2" charset="0"/>
                <a:hlinkClick r:id="rId8"/>
              </a:rPr>
              <a:t>129417</a:t>
            </a:r>
            <a:r>
              <a:rPr lang="en-US" sz="1200" b="0" i="0">
                <a:solidFill>
                  <a:srgbClr val="333333"/>
                </a:solidFill>
                <a:effectLst/>
                <a:latin typeface="Futura Medium" panose="00000400000000000000" pitchFamily="2" charset="0"/>
              </a:rPr>
              <a:t> </a:t>
            </a:r>
            <a:r>
              <a:rPr lang="en-US" sz="1200">
                <a:solidFill>
                  <a:srgbClr val="000000"/>
                </a:solidFill>
                <a:latin typeface="Futura Medium" panose="00000400000000000000" pitchFamily="2" charset="0"/>
              </a:rPr>
              <a:t>initiated</a:t>
            </a:r>
            <a:r>
              <a:rPr lang="en-US" sz="1200">
                <a:solidFill>
                  <a:srgbClr val="000000"/>
                </a:solidFill>
                <a:latin typeface="Futura Medium"/>
              </a:rPr>
              <a:t>, approved, Replacement bend was manufactured from scan data/composition analysis of old pump.</a:t>
            </a:r>
          </a:p>
          <a:p>
            <a:pPr marL="171450" indent="-171450" defTabSz="1188691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  <a:latin typeface="Futura Medium"/>
              </a:rPr>
              <a:t>Cost of reverse engineering @ &lt; F$ 20,000. Timeline from concept to implementation &lt; 6months.</a:t>
            </a:r>
          </a:p>
          <a:p>
            <a:pPr marL="171450" indent="-171450" defTabSz="1188691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  <a:latin typeface="Futura Medium"/>
              </a:rPr>
              <a:t>Fabrication/machining works to make final dimensional adjustments carried out in Soku Workshop</a:t>
            </a:r>
          </a:p>
          <a:p>
            <a:pPr defTabSz="1188691"/>
            <a:endParaRPr lang="en-US" sz="300" b="1">
              <a:solidFill>
                <a:srgbClr val="000000"/>
              </a:solidFill>
              <a:latin typeface="Futura Medium"/>
            </a:endParaRPr>
          </a:p>
          <a:p>
            <a:pPr defTabSz="1188691"/>
            <a:endParaRPr lang="en-US" sz="300" b="1">
              <a:solidFill>
                <a:srgbClr val="000000"/>
              </a:solidFill>
              <a:latin typeface="Futura Medium"/>
            </a:endParaRPr>
          </a:p>
          <a:p>
            <a:pPr defTabSz="1188691"/>
            <a:r>
              <a:rPr lang="en-US" sz="1400" b="1">
                <a:solidFill>
                  <a:srgbClr val="000000"/>
                </a:solidFill>
                <a:latin typeface="Futura Medium"/>
              </a:rPr>
              <a:t>Look Ahead </a:t>
            </a:r>
          </a:p>
          <a:p>
            <a:pPr marL="171450" indent="-171450" defTabSz="1188691">
              <a:buFont typeface="Wingdings" panose="05000000000000000000" pitchFamily="2" charset="2"/>
              <a:buChar char="§"/>
            </a:pPr>
            <a:r>
              <a:rPr lang="en-US" sz="1200">
                <a:solidFill>
                  <a:srgbClr val="000000"/>
                </a:solidFill>
                <a:latin typeface="Futura Medium"/>
              </a:rPr>
              <a:t>Develop a work process for reverse engineering/3D printing of parts. Work with Mechanical discipline on technical paper presentation</a:t>
            </a:r>
            <a:endParaRPr lang="en-GB" sz="1200">
              <a:solidFill>
                <a:srgbClr val="000000"/>
              </a:solidFill>
              <a:latin typeface="Futura Medium"/>
            </a:endParaRPr>
          </a:p>
          <a:p>
            <a:pPr marL="171450" indent="-171450" defTabSz="1188691">
              <a:buFont typeface="Wingdings" panose="05000000000000000000" pitchFamily="2" charset="2"/>
              <a:buChar char="§"/>
            </a:pPr>
            <a:r>
              <a:rPr lang="en-US" sz="1200">
                <a:solidFill>
                  <a:srgbClr val="000000"/>
                </a:solidFill>
                <a:latin typeface="Futura Medium"/>
              </a:rPr>
              <a:t>Implement 5yearly maintenance plan to desilt the pit.</a:t>
            </a:r>
          </a:p>
          <a:p>
            <a:pPr marL="171450" indent="-171450" defTabSz="1188691">
              <a:buFont typeface="Wingdings" panose="05000000000000000000" pitchFamily="2" charset="2"/>
              <a:buChar char="§"/>
            </a:pPr>
            <a:endParaRPr lang="en-US" sz="300">
              <a:solidFill>
                <a:srgbClr val="000000"/>
              </a:solidFill>
              <a:latin typeface="Futura Medium"/>
            </a:endParaRPr>
          </a:p>
          <a:p>
            <a:pPr marL="171450" indent="-171450" defTabSz="1188691">
              <a:buFont typeface="Wingdings" panose="05000000000000000000" pitchFamily="2" charset="2"/>
              <a:buChar char="§"/>
            </a:pPr>
            <a:endParaRPr lang="en-US" sz="300">
              <a:solidFill>
                <a:srgbClr val="000000"/>
              </a:solidFill>
              <a:latin typeface="Futura Medium"/>
            </a:endParaRPr>
          </a:p>
          <a:p>
            <a:pPr defTabSz="1188691"/>
            <a:r>
              <a:rPr lang="en-US" sz="1400" b="1">
                <a:solidFill>
                  <a:srgbClr val="000000"/>
                </a:solidFill>
                <a:latin typeface="Futura Medium"/>
              </a:rPr>
              <a:t>Team members</a:t>
            </a:r>
          </a:p>
          <a:p>
            <a:pPr defTabSz="1188691"/>
            <a:r>
              <a:rPr lang="en-US" sz="1200">
                <a:solidFill>
                  <a:srgbClr val="000000"/>
                </a:solidFill>
                <a:latin typeface="Futura Medium"/>
              </a:rPr>
              <a:t>Dawodu Mike, Idio Samuel, Anyachor Nnaemeka, Digbani Tamunofiri, Esireyewun Sanni, Akinjagunla Oluwashina, Ekpoh Nsikak, Okiomah Andrew, Sani Mukhtar, Enu Alex, Taylor-harry Tamunoemi, Feboke Rosemary</a:t>
            </a:r>
          </a:p>
        </p:txBody>
      </p:sp>
      <p:sp>
        <p:nvSpPr>
          <p:cNvPr id="16" name="Freeform 15"/>
          <p:cNvSpPr/>
          <p:nvPr/>
        </p:nvSpPr>
        <p:spPr>
          <a:xfrm>
            <a:off x="7593444" y="1905574"/>
            <a:ext cx="503748" cy="761704"/>
          </a:xfrm>
          <a:custGeom>
            <a:avLst/>
            <a:gdLst>
              <a:gd name="connsiteX0" fmla="*/ 62144 w 516665"/>
              <a:gd name="connsiteY0" fmla="*/ 124287 h 781235"/>
              <a:gd name="connsiteX1" fmla="*/ 106532 w 516665"/>
              <a:gd name="connsiteY1" fmla="*/ 106532 h 781235"/>
              <a:gd name="connsiteX2" fmla="*/ 168676 w 516665"/>
              <a:gd name="connsiteY2" fmla="*/ 88777 h 781235"/>
              <a:gd name="connsiteX3" fmla="*/ 195309 w 516665"/>
              <a:gd name="connsiteY3" fmla="*/ 71021 h 781235"/>
              <a:gd name="connsiteX4" fmla="*/ 248575 w 516665"/>
              <a:gd name="connsiteY4" fmla="*/ 53266 h 781235"/>
              <a:gd name="connsiteX5" fmla="*/ 346229 w 516665"/>
              <a:gd name="connsiteY5" fmla="*/ 26633 h 781235"/>
              <a:gd name="connsiteX6" fmla="*/ 381740 w 516665"/>
              <a:gd name="connsiteY6" fmla="*/ 17755 h 781235"/>
              <a:gd name="connsiteX7" fmla="*/ 479394 w 516665"/>
              <a:gd name="connsiteY7" fmla="*/ 0 h 781235"/>
              <a:gd name="connsiteX8" fmla="*/ 514905 w 516665"/>
              <a:gd name="connsiteY8" fmla="*/ 8877 h 781235"/>
              <a:gd name="connsiteX9" fmla="*/ 497149 w 516665"/>
              <a:gd name="connsiteY9" fmla="*/ 195309 h 781235"/>
              <a:gd name="connsiteX10" fmla="*/ 488272 w 516665"/>
              <a:gd name="connsiteY10" fmla="*/ 239697 h 781235"/>
              <a:gd name="connsiteX11" fmla="*/ 470516 w 516665"/>
              <a:gd name="connsiteY11" fmla="*/ 292963 h 781235"/>
              <a:gd name="connsiteX12" fmla="*/ 452761 w 516665"/>
              <a:gd name="connsiteY12" fmla="*/ 399495 h 781235"/>
              <a:gd name="connsiteX13" fmla="*/ 443883 w 516665"/>
              <a:gd name="connsiteY13" fmla="*/ 443883 h 781235"/>
              <a:gd name="connsiteX14" fmla="*/ 426128 w 516665"/>
              <a:gd name="connsiteY14" fmla="*/ 497149 h 781235"/>
              <a:gd name="connsiteX15" fmla="*/ 408373 w 516665"/>
              <a:gd name="connsiteY15" fmla="*/ 585926 h 781235"/>
              <a:gd name="connsiteX16" fmla="*/ 390617 w 516665"/>
              <a:gd name="connsiteY16" fmla="*/ 639192 h 781235"/>
              <a:gd name="connsiteX17" fmla="*/ 372862 w 516665"/>
              <a:gd name="connsiteY17" fmla="*/ 692458 h 781235"/>
              <a:gd name="connsiteX18" fmla="*/ 363984 w 516665"/>
              <a:gd name="connsiteY18" fmla="*/ 719091 h 781235"/>
              <a:gd name="connsiteX19" fmla="*/ 337351 w 516665"/>
              <a:gd name="connsiteY19" fmla="*/ 736846 h 781235"/>
              <a:gd name="connsiteX20" fmla="*/ 319596 w 516665"/>
              <a:gd name="connsiteY20" fmla="*/ 754602 h 781235"/>
              <a:gd name="connsiteX21" fmla="*/ 186431 w 516665"/>
              <a:gd name="connsiteY21" fmla="*/ 781235 h 781235"/>
              <a:gd name="connsiteX22" fmla="*/ 150920 w 516665"/>
              <a:gd name="connsiteY22" fmla="*/ 772357 h 781235"/>
              <a:gd name="connsiteX23" fmla="*/ 97654 w 516665"/>
              <a:gd name="connsiteY23" fmla="*/ 754602 h 781235"/>
              <a:gd name="connsiteX24" fmla="*/ 71021 w 516665"/>
              <a:gd name="connsiteY24" fmla="*/ 736846 h 781235"/>
              <a:gd name="connsiteX25" fmla="*/ 26633 w 516665"/>
              <a:gd name="connsiteY25" fmla="*/ 674703 h 781235"/>
              <a:gd name="connsiteX26" fmla="*/ 8878 w 516665"/>
              <a:gd name="connsiteY26" fmla="*/ 621437 h 781235"/>
              <a:gd name="connsiteX27" fmla="*/ 0 w 516665"/>
              <a:gd name="connsiteY27" fmla="*/ 594804 h 781235"/>
              <a:gd name="connsiteX28" fmla="*/ 8878 w 516665"/>
              <a:gd name="connsiteY28" fmla="*/ 372862 h 781235"/>
              <a:gd name="connsiteX29" fmla="*/ 17755 w 516665"/>
              <a:gd name="connsiteY29" fmla="*/ 328474 h 781235"/>
              <a:gd name="connsiteX30" fmla="*/ 44388 w 516665"/>
              <a:gd name="connsiteY30" fmla="*/ 221942 h 781235"/>
              <a:gd name="connsiteX31" fmla="*/ 88777 w 516665"/>
              <a:gd name="connsiteY31" fmla="*/ 159798 h 781235"/>
              <a:gd name="connsiteX32" fmla="*/ 124287 w 516665"/>
              <a:gd name="connsiteY32" fmla="*/ 106532 h 781235"/>
              <a:gd name="connsiteX33" fmla="*/ 142043 w 516665"/>
              <a:gd name="connsiteY33" fmla="*/ 88777 h 781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16665" h="781235">
                <a:moveTo>
                  <a:pt x="62144" y="124287"/>
                </a:moveTo>
                <a:cubicBezTo>
                  <a:pt x="76940" y="118369"/>
                  <a:pt x="91414" y="111571"/>
                  <a:pt x="106532" y="106532"/>
                </a:cubicBezTo>
                <a:cubicBezTo>
                  <a:pt x="126970" y="99719"/>
                  <a:pt x="148673" y="96778"/>
                  <a:pt x="168676" y="88777"/>
                </a:cubicBezTo>
                <a:cubicBezTo>
                  <a:pt x="178583" y="84814"/>
                  <a:pt x="185559" y="75354"/>
                  <a:pt x="195309" y="71021"/>
                </a:cubicBezTo>
                <a:cubicBezTo>
                  <a:pt x="212412" y="63420"/>
                  <a:pt x="230820" y="59184"/>
                  <a:pt x="248575" y="53266"/>
                </a:cubicBezTo>
                <a:cubicBezTo>
                  <a:pt x="298367" y="36669"/>
                  <a:pt x="266107" y="46664"/>
                  <a:pt x="346229" y="26633"/>
                </a:cubicBezTo>
                <a:cubicBezTo>
                  <a:pt x="358066" y="23674"/>
                  <a:pt x="369776" y="20148"/>
                  <a:pt x="381740" y="17755"/>
                </a:cubicBezTo>
                <a:cubicBezTo>
                  <a:pt x="443779" y="5347"/>
                  <a:pt x="411244" y="11357"/>
                  <a:pt x="479394" y="0"/>
                </a:cubicBezTo>
                <a:cubicBezTo>
                  <a:pt x="491231" y="2959"/>
                  <a:pt x="512656" y="-3115"/>
                  <a:pt x="514905" y="8877"/>
                </a:cubicBezTo>
                <a:cubicBezTo>
                  <a:pt x="521894" y="46151"/>
                  <a:pt x="506436" y="144228"/>
                  <a:pt x="497149" y="195309"/>
                </a:cubicBezTo>
                <a:cubicBezTo>
                  <a:pt x="494450" y="210155"/>
                  <a:pt x="492242" y="225140"/>
                  <a:pt x="488272" y="239697"/>
                </a:cubicBezTo>
                <a:cubicBezTo>
                  <a:pt x="483348" y="257753"/>
                  <a:pt x="470516" y="292963"/>
                  <a:pt x="470516" y="292963"/>
                </a:cubicBezTo>
                <a:cubicBezTo>
                  <a:pt x="464598" y="328474"/>
                  <a:pt x="459822" y="364194"/>
                  <a:pt x="452761" y="399495"/>
                </a:cubicBezTo>
                <a:cubicBezTo>
                  <a:pt x="449802" y="414291"/>
                  <a:pt x="447853" y="429326"/>
                  <a:pt x="443883" y="443883"/>
                </a:cubicBezTo>
                <a:cubicBezTo>
                  <a:pt x="438959" y="461939"/>
                  <a:pt x="432046" y="479394"/>
                  <a:pt x="426128" y="497149"/>
                </a:cubicBezTo>
                <a:cubicBezTo>
                  <a:pt x="416585" y="525779"/>
                  <a:pt x="417917" y="557296"/>
                  <a:pt x="408373" y="585926"/>
                </a:cubicBezTo>
                <a:lnTo>
                  <a:pt x="390617" y="639192"/>
                </a:lnTo>
                <a:lnTo>
                  <a:pt x="372862" y="692458"/>
                </a:lnTo>
                <a:cubicBezTo>
                  <a:pt x="369903" y="701336"/>
                  <a:pt x="371770" y="713900"/>
                  <a:pt x="363984" y="719091"/>
                </a:cubicBezTo>
                <a:cubicBezTo>
                  <a:pt x="355106" y="725009"/>
                  <a:pt x="345682" y="730181"/>
                  <a:pt x="337351" y="736846"/>
                </a:cubicBezTo>
                <a:cubicBezTo>
                  <a:pt x="330815" y="742075"/>
                  <a:pt x="327082" y="750859"/>
                  <a:pt x="319596" y="754602"/>
                </a:cubicBezTo>
                <a:cubicBezTo>
                  <a:pt x="274634" y="777083"/>
                  <a:pt x="236643" y="775656"/>
                  <a:pt x="186431" y="781235"/>
                </a:cubicBezTo>
                <a:cubicBezTo>
                  <a:pt x="174594" y="778276"/>
                  <a:pt x="162607" y="775863"/>
                  <a:pt x="150920" y="772357"/>
                </a:cubicBezTo>
                <a:cubicBezTo>
                  <a:pt x="132994" y="766979"/>
                  <a:pt x="97654" y="754602"/>
                  <a:pt x="97654" y="754602"/>
                </a:cubicBezTo>
                <a:cubicBezTo>
                  <a:pt x="88776" y="748683"/>
                  <a:pt x="78566" y="744391"/>
                  <a:pt x="71021" y="736846"/>
                </a:cubicBezTo>
                <a:cubicBezTo>
                  <a:pt x="68396" y="734221"/>
                  <a:pt x="30666" y="683778"/>
                  <a:pt x="26633" y="674703"/>
                </a:cubicBezTo>
                <a:cubicBezTo>
                  <a:pt x="19032" y="657600"/>
                  <a:pt x="14796" y="639192"/>
                  <a:pt x="8878" y="621437"/>
                </a:cubicBezTo>
                <a:lnTo>
                  <a:pt x="0" y="594804"/>
                </a:lnTo>
                <a:cubicBezTo>
                  <a:pt x="2959" y="520823"/>
                  <a:pt x="3953" y="446738"/>
                  <a:pt x="8878" y="372862"/>
                </a:cubicBezTo>
                <a:cubicBezTo>
                  <a:pt x="9882" y="357806"/>
                  <a:pt x="15056" y="343320"/>
                  <a:pt x="17755" y="328474"/>
                </a:cubicBezTo>
                <a:cubicBezTo>
                  <a:pt x="32099" y="249581"/>
                  <a:pt x="18457" y="299735"/>
                  <a:pt x="44388" y="221942"/>
                </a:cubicBezTo>
                <a:cubicBezTo>
                  <a:pt x="66409" y="155878"/>
                  <a:pt x="32607" y="244054"/>
                  <a:pt x="88777" y="159798"/>
                </a:cubicBezTo>
                <a:lnTo>
                  <a:pt x="124287" y="106532"/>
                </a:lnTo>
                <a:cubicBezTo>
                  <a:pt x="128930" y="99568"/>
                  <a:pt x="142043" y="88777"/>
                  <a:pt x="142043" y="88777"/>
                </a:cubicBez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88691"/>
            <a:endParaRPr lang="en-GB" sz="2340">
              <a:solidFill>
                <a:srgbClr val="FFFFFF"/>
              </a:solidFill>
              <a:latin typeface="Futura Medium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D8318FF-925C-44CD-9937-9744D91BBCF5}"/>
              </a:ext>
            </a:extLst>
          </p:cNvPr>
          <p:cNvSpPr/>
          <p:nvPr/>
        </p:nvSpPr>
        <p:spPr>
          <a:xfrm>
            <a:off x="287750" y="597294"/>
            <a:ext cx="8390963" cy="215907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6A36C74-B816-45DF-938C-4A30EA599F80}"/>
              </a:ext>
            </a:extLst>
          </p:cNvPr>
          <p:cNvSpPr/>
          <p:nvPr/>
        </p:nvSpPr>
        <p:spPr>
          <a:xfrm>
            <a:off x="287751" y="2789830"/>
            <a:ext cx="8390962" cy="1526238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4050BED-3E9E-4272-A03C-587A6E59F207}"/>
              </a:ext>
            </a:extLst>
          </p:cNvPr>
          <p:cNvSpPr/>
          <p:nvPr/>
        </p:nvSpPr>
        <p:spPr>
          <a:xfrm>
            <a:off x="279665" y="5341573"/>
            <a:ext cx="8390962" cy="825048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8597B22-E59B-4863-AA6E-B9F939C1FCDD}"/>
              </a:ext>
            </a:extLst>
          </p:cNvPr>
          <p:cNvSpPr/>
          <p:nvPr/>
        </p:nvSpPr>
        <p:spPr>
          <a:xfrm>
            <a:off x="287751" y="4349534"/>
            <a:ext cx="8390962" cy="95857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9708269-851F-4466-BB23-161CCA2377B6}"/>
              </a:ext>
            </a:extLst>
          </p:cNvPr>
          <p:cNvSpPr/>
          <p:nvPr/>
        </p:nvSpPr>
        <p:spPr>
          <a:xfrm>
            <a:off x="295836" y="6200087"/>
            <a:ext cx="8374791" cy="58109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C41736-5D90-0B26-3C34-41364170D9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22111" y="597294"/>
            <a:ext cx="3238975" cy="245263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476CE33-6A5B-BCB4-1A02-5672A9F5B092}"/>
              </a:ext>
            </a:extLst>
          </p:cNvPr>
          <p:cNvSpPr/>
          <p:nvPr/>
        </p:nvSpPr>
        <p:spPr>
          <a:xfrm>
            <a:off x="8822111" y="3067824"/>
            <a:ext cx="3238974" cy="30228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solidFill>
                  <a:srgbClr val="002060"/>
                </a:solidFill>
                <a:latin typeface="Futura Medium" panose="00000400000000000000" pitchFamily="2" charset="0"/>
              </a:rPr>
              <a:t>Failed pump section at PH-IA </a:t>
            </a:r>
            <a:r>
              <a:rPr lang="en-GB" sz="1200" err="1">
                <a:solidFill>
                  <a:srgbClr val="002060"/>
                </a:solidFill>
                <a:latin typeface="Futura Medium" panose="00000400000000000000" pitchFamily="2" charset="0"/>
              </a:rPr>
              <a:t>Workshp</a:t>
            </a:r>
            <a:endParaRPr lang="en-GB" sz="1200">
              <a:solidFill>
                <a:srgbClr val="002060"/>
              </a:solidFill>
              <a:latin typeface="Futura Medium" panose="000004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49ED2F-ABE8-6222-2A01-4C1244EE148D}"/>
              </a:ext>
            </a:extLst>
          </p:cNvPr>
          <p:cNvSpPr/>
          <p:nvPr/>
        </p:nvSpPr>
        <p:spPr>
          <a:xfrm>
            <a:off x="9901382" y="-1599"/>
            <a:ext cx="2290618" cy="359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ld"/>
                <a:ea typeface="+mn-ea"/>
                <a:cs typeface="+mn-cs"/>
              </a:rPr>
              <a:t>FIT4 ID: I-2471530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ld"/>
                <a:ea typeface="+mn-ea"/>
                <a:cs typeface="+mn-cs"/>
              </a:rPr>
              <a:t>Cost Avoidance: $524,165</a:t>
            </a:r>
          </a:p>
        </p:txBody>
      </p:sp>
      <p:pic>
        <p:nvPicPr>
          <p:cNvPr id="13" name="Picture 12" descr="A group of men working on a large red piece of equipment&#10;&#10;Description automatically generated">
            <a:extLst>
              <a:ext uri="{FF2B5EF4-FFF2-40B4-BE49-F238E27FC236}">
                <a16:creationId xmlns:a16="http://schemas.microsoft.com/office/drawing/2014/main" id="{97979222-CA80-D3C9-A2FA-B5773950EF1B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69"/>
          <a:stretch/>
        </p:blipFill>
        <p:spPr>
          <a:xfrm>
            <a:off x="8822111" y="3552949"/>
            <a:ext cx="3238973" cy="2834250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D78EBE7-EDAB-4BB9-E65A-357052BE08E6}"/>
              </a:ext>
            </a:extLst>
          </p:cNvPr>
          <p:cNvSpPr/>
          <p:nvPr/>
        </p:nvSpPr>
        <p:spPr>
          <a:xfrm>
            <a:off x="8822111" y="6460005"/>
            <a:ext cx="3238974" cy="302284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solidFill>
                  <a:srgbClr val="002060"/>
                </a:solidFill>
                <a:latin typeface="Futura Medium" panose="00000400000000000000" pitchFamily="2" charset="0"/>
              </a:rPr>
              <a:t>Safe Installation of Fabricated Discharge Bend</a:t>
            </a:r>
          </a:p>
        </p:txBody>
      </p:sp>
    </p:spTree>
    <p:extLst>
      <p:ext uri="{BB962C8B-B14F-4D97-AF65-F5344CB8AC3E}">
        <p14:creationId xmlns:p14="http://schemas.microsoft.com/office/powerpoint/2010/main" val="2610828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0934725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hell Colour Palette">
    <a:dk1>
      <a:srgbClr val="404040"/>
    </a:dk1>
    <a:lt1>
      <a:srgbClr val="FFFFFF"/>
    </a:lt1>
    <a:dk2>
      <a:srgbClr val="A6A6A6"/>
    </a:dk2>
    <a:lt2>
      <a:srgbClr val="D9D9D9"/>
    </a:lt2>
    <a:accent1>
      <a:srgbClr val="FBCE07"/>
    </a:accent1>
    <a:accent2>
      <a:srgbClr val="DD1D21"/>
    </a:accent2>
    <a:accent3>
      <a:srgbClr val="003C88"/>
    </a:accent3>
    <a:accent4>
      <a:srgbClr val="641964"/>
    </a:accent4>
    <a:accent5>
      <a:srgbClr val="008443"/>
    </a:accent5>
    <a:accent6>
      <a:srgbClr val="EB8705"/>
    </a:accent6>
    <a:hlink>
      <a:srgbClr val="000000"/>
    </a:hlink>
    <a:folHlink>
      <a:srgbClr val="000000"/>
    </a:folHlink>
  </a:clrScheme>
</a:themeOverrid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Soku Firewater Pump Restoration By Reverse Engineering, MTO ID: Id I-0458951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Akinjagunla, Oluwashina S SPDC-IUC/G/UCS</dc:creator>
  <cp:revision>1</cp:revision>
  <dcterms:created xsi:type="dcterms:W3CDTF">2023-08-09T08:55:07Z</dcterms:created>
  <dcterms:modified xsi:type="dcterms:W3CDTF">2023-08-09T12:17:11Z</dcterms:modified>
</cp:coreProperties>
</file>