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8"/>
  </p:notesMasterIdLst>
  <p:sldIdLst>
    <p:sldId id="2147375326" r:id="rId2"/>
    <p:sldId id="347" r:id="rId3"/>
    <p:sldId id="2147375332" r:id="rId4"/>
    <p:sldId id="2145706498" r:id="rId5"/>
    <p:sldId id="2147375333" r:id="rId6"/>
    <p:sldId id="2147375329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18B5A0-29B0-4DA6-898B-665BFCE40443}" v="98" dt="2023-07-06T11:20:25.8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i, Mukhtar SPDC-UPC/G/UCS" userId="d4be2608-be44-4cf9-9f9e-541c57401552" providerId="ADAL" clId="{A718B5A0-29B0-4DA6-898B-665BFCE40443}"/>
    <pc:docChg chg="undo modSld sldOrd">
      <pc:chgData name="Sani, Mukhtar SPDC-UPC/G/UCS" userId="d4be2608-be44-4cf9-9f9e-541c57401552" providerId="ADAL" clId="{A718B5A0-29B0-4DA6-898B-665BFCE40443}" dt="2023-07-06T13:22:09.172" v="123" actId="20577"/>
      <pc:docMkLst>
        <pc:docMk/>
      </pc:docMkLst>
      <pc:sldChg chg="modSp mod">
        <pc:chgData name="Sani, Mukhtar SPDC-UPC/G/UCS" userId="d4be2608-be44-4cf9-9f9e-541c57401552" providerId="ADAL" clId="{A718B5A0-29B0-4DA6-898B-665BFCE40443}" dt="2023-07-06T13:22:09.172" v="123" actId="20577"/>
        <pc:sldMkLst>
          <pc:docMk/>
          <pc:sldMk cId="2656501080" sldId="347"/>
        </pc:sldMkLst>
        <pc:spChg chg="mod">
          <ac:chgData name="Sani, Mukhtar SPDC-UPC/G/UCS" userId="d4be2608-be44-4cf9-9f9e-541c57401552" providerId="ADAL" clId="{A718B5A0-29B0-4DA6-898B-665BFCE40443}" dt="2023-07-06T11:24:58.435" v="17" actId="6549"/>
          <ac:spMkLst>
            <pc:docMk/>
            <pc:sldMk cId="2656501080" sldId="347"/>
            <ac:spMk id="9" creationId="{E5102D58-AEDF-460D-BFFE-6044BB391999}"/>
          </ac:spMkLst>
        </pc:spChg>
        <pc:spChg chg="mod">
          <ac:chgData name="Sani, Mukhtar SPDC-UPC/G/UCS" userId="d4be2608-be44-4cf9-9f9e-541c57401552" providerId="ADAL" clId="{A718B5A0-29B0-4DA6-898B-665BFCE40443}" dt="2023-07-06T13:22:00.402" v="118" actId="20577"/>
          <ac:spMkLst>
            <pc:docMk/>
            <pc:sldMk cId="2656501080" sldId="347"/>
            <ac:spMk id="35" creationId="{A4C8F41D-6162-43B3-901F-AC0B2FE222B3}"/>
          </ac:spMkLst>
        </pc:spChg>
        <pc:spChg chg="mod">
          <ac:chgData name="Sani, Mukhtar SPDC-UPC/G/UCS" userId="d4be2608-be44-4cf9-9f9e-541c57401552" providerId="ADAL" clId="{A718B5A0-29B0-4DA6-898B-665BFCE40443}" dt="2023-07-06T13:22:09.172" v="123" actId="20577"/>
          <ac:spMkLst>
            <pc:docMk/>
            <pc:sldMk cId="2656501080" sldId="347"/>
            <ac:spMk id="36" creationId="{B1683644-E342-4365-B083-9C8BBEDD09AF}"/>
          </ac:spMkLst>
        </pc:spChg>
      </pc:sldChg>
      <pc:sldChg chg="modSp mod ord">
        <pc:chgData name="Sani, Mukhtar SPDC-UPC/G/UCS" userId="d4be2608-be44-4cf9-9f9e-541c57401552" providerId="ADAL" clId="{A718B5A0-29B0-4DA6-898B-665BFCE40443}" dt="2023-07-06T11:26:39.561" v="91" actId="1038"/>
        <pc:sldMkLst>
          <pc:docMk/>
          <pc:sldMk cId="947761312" sldId="2147375332"/>
        </pc:sldMkLst>
        <pc:graphicFrameChg chg="mod modGraphic">
          <ac:chgData name="Sani, Mukhtar SPDC-UPC/G/UCS" userId="d4be2608-be44-4cf9-9f9e-541c57401552" providerId="ADAL" clId="{A718B5A0-29B0-4DA6-898B-665BFCE40443}" dt="2023-07-06T11:26:29.773" v="81" actId="1035"/>
          <ac:graphicFrameMkLst>
            <pc:docMk/>
            <pc:sldMk cId="947761312" sldId="2147375332"/>
            <ac:graphicFrameMk id="4" creationId="{38BF9525-48ED-44D7-83CC-27C0DEAAC8E7}"/>
          </ac:graphicFrameMkLst>
        </pc:graphicFrameChg>
        <pc:graphicFrameChg chg="mod">
          <ac:chgData name="Sani, Mukhtar SPDC-UPC/G/UCS" userId="d4be2608-be44-4cf9-9f9e-541c57401552" providerId="ADAL" clId="{A718B5A0-29B0-4DA6-898B-665BFCE40443}" dt="2023-07-06T11:26:39.561" v="91" actId="1038"/>
          <ac:graphicFrameMkLst>
            <pc:docMk/>
            <pc:sldMk cId="947761312" sldId="2147375332"/>
            <ac:graphicFrameMk id="5" creationId="{1E9962AF-49B4-445B-8EB0-F0FCE82C4E1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C41E6-F5FB-4EA1-97FF-2952C2AF6AB1}" type="datetimeFigureOut">
              <a:rPr lang="en-GB" smtClean="0"/>
              <a:t>2023-07-06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6FFC0-AD54-4B4D-9FE7-3D20CBA010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135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AAFFE-494D-4B23-9A09-64A04EB233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550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9C855089-857D-144B-BCAC-5653DD6055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CB6004A-5879-014D-BD50-7076E20ACA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58496" y="2993235"/>
            <a:ext cx="9275008" cy="549313"/>
          </a:xfrm>
        </p:spPr>
        <p:txBody>
          <a:bodyPr wrap="square" tIns="36000" anchor="b">
            <a:spAutoFit/>
          </a:bodyPr>
          <a:lstStyle>
            <a:lvl1pPr algn="ctr">
              <a:lnSpc>
                <a:spcPts val="4000"/>
              </a:lnSpc>
              <a:spcAft>
                <a:spcPts val="0"/>
              </a:spcAft>
              <a:defRPr kumimoji="0" lang="nl-NL" sz="4000" b="0" i="0" u="none" strike="noStrike" cap="all" spc="300" normalizeH="0" baseline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ld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R="0" lvl="0" fontAlgn="auto">
              <a:lnSpc>
                <a:spcPts val="4000"/>
              </a:lnSpc>
              <a:spcAft>
                <a:spcPts val="0"/>
              </a:spcAft>
              <a:buClr>
                <a:srgbClr val="DD1D21"/>
              </a:buClr>
              <a:tabLst/>
            </a:pPr>
            <a:r>
              <a:rPr lang="en-US"/>
              <a:t>PRESENTATION TITLE</a:t>
            </a:r>
            <a:endParaRPr lang="nl-NL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F92C3E4E-645B-DE4A-8382-AB1A039B26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60770" y="4895709"/>
            <a:ext cx="3870461" cy="221018"/>
          </a:xfrm>
        </p:spPr>
        <p:txBody>
          <a:bodyPr lIns="0"/>
          <a:lstStyle>
            <a:lvl1pPr algn="ctr">
              <a:lnSpc>
                <a:spcPct val="100000"/>
              </a:lnSpc>
              <a:defRPr kumimoji="0" lang="nl-NL" sz="1200" b="0" i="0" u="none" strike="noStrike" cap="none" spc="0" normalizeH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ld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R="0" lvl="0" fontAlgn="auto">
              <a:lnSpc>
                <a:spcPct val="100000"/>
              </a:lnSpc>
              <a:buClr>
                <a:srgbClr val="DD1D21"/>
              </a:buClr>
              <a:tabLst/>
            </a:pPr>
            <a:r>
              <a:rPr lang="en-US"/>
              <a:t>Month day, year</a:t>
            </a:r>
            <a:endParaRPr lang="nl-NL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9296D29A-B11F-E94A-9C83-2472B4298A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85727" y="4452848"/>
            <a:ext cx="6020547" cy="313350"/>
          </a:xfrm>
        </p:spPr>
        <p:txBody>
          <a:bodyPr wrap="square" tIns="36000" anchor="t">
            <a:spAutoFit/>
          </a:bodyPr>
          <a:lstStyle>
            <a:lvl1pPr algn="ctr">
              <a:lnSpc>
                <a:spcPct val="100000"/>
              </a:lnSpc>
              <a:defRPr kumimoji="0" lang="nl-NL" sz="1800" b="0" i="0" u="none" strike="noStrike" cap="none" spc="0" normalizeH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Light" pitchFamily="2" charset="0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R="0" lvl="0" fontAlgn="auto">
              <a:lnSpc>
                <a:spcPct val="100000"/>
              </a:lnSpc>
              <a:buClr>
                <a:srgbClr val="DD1D21"/>
              </a:buClr>
              <a:tabLst/>
            </a:pPr>
            <a:r>
              <a:rPr lang="en-US"/>
              <a:t>Royal Dutch Shell plc</a:t>
            </a:r>
            <a:endParaRPr lang="nl-NL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E9BA1F0-9D2E-1A46-8813-DA353873B3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6934" y="1230496"/>
            <a:ext cx="1738132" cy="173813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14E5C9B-676C-B745-B77A-83F6AE3731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58496" y="3558515"/>
            <a:ext cx="9275008" cy="405683"/>
          </a:xfrm>
        </p:spPr>
        <p:txBody>
          <a:bodyPr wrap="square" tIns="36000" anchor="t">
            <a:spAutoFit/>
          </a:bodyPr>
          <a:lstStyle>
            <a:lvl1pPr algn="ctr">
              <a:lnSpc>
                <a:spcPct val="100000"/>
              </a:lnSpc>
              <a:defRPr kumimoji="0" lang="nl-NL" sz="2400" b="0" i="0" u="none" strike="noStrike" cap="none" spc="200" normalizeH="0" baseline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Light" pitchFamily="2" charset="0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R="0" lvl="0" fontAlgn="auto">
              <a:lnSpc>
                <a:spcPct val="100000"/>
              </a:lnSpc>
              <a:buClr>
                <a:srgbClr val="DD1D21"/>
              </a:buClr>
              <a:tabLst/>
            </a:pPr>
            <a:r>
              <a:rPr lang="en-US"/>
              <a:t>PRESENTATION SUB TITLE</a:t>
            </a:r>
            <a:endParaRPr lang="nl-NL"/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F1688D22-D1CB-344E-A34C-0780ABBF21AD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35067157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a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0B641D9-5755-044F-8454-D9F775B53B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80975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2pPr>
            <a:lvl3pPr marL="361950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3pPr>
            <a:lvl4pPr marL="534988" marR="0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4pPr>
            <a:lvl5pPr marL="715963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marL="180975" marR="0" lvl="1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Second level</a:t>
            </a:r>
          </a:p>
          <a:p>
            <a:pPr marL="361950" marR="0" lvl="2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Third level</a:t>
            </a:r>
          </a:p>
          <a:p>
            <a:pPr marL="534988" marR="0" lvl="3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Fourth level</a:t>
            </a:r>
          </a:p>
          <a:p>
            <a:pPr marL="715963" marR="0" lvl="4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Fifth level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pitchFamily="50" charset="0"/>
              <a:ea typeface="+mn-ea"/>
              <a:cs typeface="+mn-cs"/>
            </a:endParaRP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8759C-2698-1248-A302-CA8AFBC8D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 sz="2400"/>
            </a:lvl1pPr>
          </a:lstStyle>
          <a:p>
            <a:r>
              <a:rPr lang="en-US"/>
              <a:t>CLICK TO EDIT MASTER TITLE</a:t>
            </a:r>
            <a:br>
              <a:rPr lang="en-US"/>
            </a:br>
            <a:r>
              <a:rPr lang="en-US"/>
              <a:t>SUB TITLE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E5C743D0-3553-5E4E-8F9B-DB9A9E781503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2445716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2022" y="1568824"/>
            <a:ext cx="3692772" cy="369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426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1_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FBC4B60-2CAB-0547-B8C3-0211327E74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02" y="3048"/>
            <a:ext cx="12185196" cy="6854952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E2B8A2C-8818-2043-B8F3-56E5D7B0BA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2259" y="1528763"/>
            <a:ext cx="11164020" cy="4713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7" name="Rectangle 6" descr="Rectangle 6">
            <a:extLst>
              <a:ext uri="{FF2B5EF4-FFF2-40B4-BE49-F238E27FC236}">
                <a16:creationId xmlns:a16="http://schemas.microsoft.com/office/drawing/2014/main" id="{95862381-F8D2-E346-99CB-9F75FEA7C8B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71DB508-112B-DF44-8DDA-A3A4E92438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077" y="684000"/>
            <a:ext cx="11173663" cy="549488"/>
          </a:xfrm>
        </p:spPr>
        <p:txBody>
          <a:bodyPr/>
          <a:lstStyle>
            <a:lvl1pPr>
              <a:lnSpc>
                <a:spcPct val="100000"/>
              </a:lnSpc>
              <a:defRPr sz="2000" cap="all" baseline="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22" name="Text Box 11" descr="&lt;COMPANY_NAME&gt;&#10;">
            <a:extLst>
              <a:ext uri="{FF2B5EF4-FFF2-40B4-BE49-F238E27FC236}">
                <a16:creationId xmlns:a16="http://schemas.microsoft.com/office/drawing/2014/main" id="{C4DDA3D5-B3A8-CC4A-ACFE-29ED9216087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3200" y="6469199"/>
            <a:ext cx="2181512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 b="0" i="0" noProof="1">
                <a:solidFill>
                  <a:schemeClr val="tx1"/>
                </a:solidFill>
                <a:latin typeface="ShellBook" pitchFamily="2" charset="0"/>
                <a:cs typeface="Arial" pitchFamily="34" charset="0"/>
              </a:rPr>
              <a:t>Shell Ltd| 2023</a:t>
            </a:r>
            <a:endParaRPr lang="en-GB" sz="850" b="0" i="0" noProof="1">
              <a:solidFill>
                <a:schemeClr val="tx1"/>
              </a:solidFill>
              <a:latin typeface="ShellBook" pitchFamily="2" charset="0"/>
              <a:cs typeface="Arial" pitchFamily="34" charset="0"/>
            </a:endParaRPr>
          </a:p>
        </p:txBody>
      </p:sp>
      <p:grpSp>
        <p:nvGrpSpPr>
          <p:cNvPr id="23" name="Group 4">
            <a:extLst>
              <a:ext uri="{FF2B5EF4-FFF2-40B4-BE49-F238E27FC236}">
                <a16:creationId xmlns:a16="http://schemas.microsoft.com/office/drawing/2014/main" id="{5EA13586-0625-7042-86D5-383733CF724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8139" y="6429375"/>
            <a:ext cx="261938" cy="241300"/>
            <a:chOff x="213" y="4050"/>
            <a:chExt cx="165" cy="152"/>
          </a:xfrm>
        </p:grpSpPr>
        <p:sp>
          <p:nvSpPr>
            <p:cNvPr id="24" name="AutoShape 3">
              <a:extLst>
                <a:ext uri="{FF2B5EF4-FFF2-40B4-BE49-F238E27FC236}">
                  <a16:creationId xmlns:a16="http://schemas.microsoft.com/office/drawing/2014/main" id="{35B26B7B-5B95-1C42-9A24-24A434CC5F2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13" y="4050"/>
              <a:ext cx="164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15FA1239-4EA2-5F4D-BCBB-25D0E4E3559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4" y="4050"/>
              <a:ext cx="164" cy="152"/>
            </a:xfrm>
            <a:custGeom>
              <a:avLst/>
              <a:gdLst>
                <a:gd name="T0" fmla="*/ 104 w 207"/>
                <a:gd name="T1" fmla="*/ 192 h 192"/>
                <a:gd name="T2" fmla="*/ 93 w 207"/>
                <a:gd name="T3" fmla="*/ 188 h 192"/>
                <a:gd name="T4" fmla="*/ 91 w 207"/>
                <a:gd name="T5" fmla="*/ 187 h 192"/>
                <a:gd name="T6" fmla="*/ 38 w 207"/>
                <a:gd name="T7" fmla="*/ 187 h 192"/>
                <a:gd name="T8" fmla="*/ 33 w 207"/>
                <a:gd name="T9" fmla="*/ 148 h 192"/>
                <a:gd name="T10" fmla="*/ 2 w 207"/>
                <a:gd name="T11" fmla="*/ 126 h 192"/>
                <a:gd name="T12" fmla="*/ 2 w 207"/>
                <a:gd name="T13" fmla="*/ 124 h 192"/>
                <a:gd name="T14" fmla="*/ 0 w 207"/>
                <a:gd name="T15" fmla="*/ 103 h 192"/>
                <a:gd name="T16" fmla="*/ 104 w 207"/>
                <a:gd name="T17" fmla="*/ 0 h 192"/>
                <a:gd name="T18" fmla="*/ 207 w 207"/>
                <a:gd name="T19" fmla="*/ 103 h 192"/>
                <a:gd name="T20" fmla="*/ 205 w 207"/>
                <a:gd name="T21" fmla="*/ 124 h 192"/>
                <a:gd name="T22" fmla="*/ 205 w 207"/>
                <a:gd name="T23" fmla="*/ 126 h 192"/>
                <a:gd name="T24" fmla="*/ 174 w 207"/>
                <a:gd name="T25" fmla="*/ 148 h 192"/>
                <a:gd name="T26" fmla="*/ 169 w 207"/>
                <a:gd name="T27" fmla="*/ 187 h 192"/>
                <a:gd name="T28" fmla="*/ 116 w 207"/>
                <a:gd name="T29" fmla="*/ 187 h 192"/>
                <a:gd name="T30" fmla="*/ 114 w 207"/>
                <a:gd name="T31" fmla="*/ 188 h 192"/>
                <a:gd name="T32" fmla="*/ 104 w 207"/>
                <a:gd name="T33" fmla="*/ 192 h 192"/>
                <a:gd name="T34" fmla="*/ 44 w 207"/>
                <a:gd name="T35" fmla="*/ 180 h 192"/>
                <a:gd name="T36" fmla="*/ 93 w 207"/>
                <a:gd name="T37" fmla="*/ 180 h 192"/>
                <a:gd name="T38" fmla="*/ 97 w 207"/>
                <a:gd name="T39" fmla="*/ 183 h 192"/>
                <a:gd name="T40" fmla="*/ 110 w 207"/>
                <a:gd name="T41" fmla="*/ 183 h 192"/>
                <a:gd name="T42" fmla="*/ 114 w 207"/>
                <a:gd name="T43" fmla="*/ 180 h 192"/>
                <a:gd name="T44" fmla="*/ 163 w 207"/>
                <a:gd name="T45" fmla="*/ 180 h 192"/>
                <a:gd name="T46" fmla="*/ 167 w 207"/>
                <a:gd name="T47" fmla="*/ 144 h 192"/>
                <a:gd name="T48" fmla="*/ 198 w 207"/>
                <a:gd name="T49" fmla="*/ 121 h 192"/>
                <a:gd name="T50" fmla="*/ 200 w 207"/>
                <a:gd name="T51" fmla="*/ 103 h 192"/>
                <a:gd name="T52" fmla="*/ 104 w 207"/>
                <a:gd name="T53" fmla="*/ 7 h 192"/>
                <a:gd name="T54" fmla="*/ 7 w 207"/>
                <a:gd name="T55" fmla="*/ 103 h 192"/>
                <a:gd name="T56" fmla="*/ 9 w 207"/>
                <a:gd name="T57" fmla="*/ 121 h 192"/>
                <a:gd name="T58" fmla="*/ 40 w 207"/>
                <a:gd name="T59" fmla="*/ 144 h 192"/>
                <a:gd name="T60" fmla="*/ 44 w 207"/>
                <a:gd name="T61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7" h="192">
                  <a:moveTo>
                    <a:pt x="104" y="192"/>
                  </a:moveTo>
                  <a:cubicBezTo>
                    <a:pt x="100" y="192"/>
                    <a:pt x="96" y="191"/>
                    <a:pt x="93" y="188"/>
                  </a:cubicBezTo>
                  <a:cubicBezTo>
                    <a:pt x="91" y="187"/>
                    <a:pt x="91" y="187"/>
                    <a:pt x="91" y="187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33" y="148"/>
                    <a:pt x="33" y="148"/>
                    <a:pt x="33" y="148"/>
                  </a:cubicBezTo>
                  <a:cubicBezTo>
                    <a:pt x="2" y="126"/>
                    <a:pt x="2" y="126"/>
                    <a:pt x="2" y="126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1" y="117"/>
                    <a:pt x="0" y="110"/>
                    <a:pt x="0" y="103"/>
                  </a:cubicBezTo>
                  <a:cubicBezTo>
                    <a:pt x="0" y="46"/>
                    <a:pt x="46" y="0"/>
                    <a:pt x="104" y="0"/>
                  </a:cubicBezTo>
                  <a:cubicBezTo>
                    <a:pt x="161" y="0"/>
                    <a:pt x="207" y="46"/>
                    <a:pt x="207" y="103"/>
                  </a:cubicBezTo>
                  <a:cubicBezTo>
                    <a:pt x="207" y="110"/>
                    <a:pt x="206" y="117"/>
                    <a:pt x="205" y="12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69" y="187"/>
                    <a:pt x="169" y="187"/>
                    <a:pt x="169" y="187"/>
                  </a:cubicBezTo>
                  <a:cubicBezTo>
                    <a:pt x="116" y="187"/>
                    <a:pt x="116" y="187"/>
                    <a:pt x="116" y="187"/>
                  </a:cubicBezTo>
                  <a:cubicBezTo>
                    <a:pt x="114" y="188"/>
                    <a:pt x="114" y="188"/>
                    <a:pt x="114" y="188"/>
                  </a:cubicBezTo>
                  <a:cubicBezTo>
                    <a:pt x="111" y="191"/>
                    <a:pt x="107" y="192"/>
                    <a:pt x="104" y="192"/>
                  </a:cubicBezTo>
                  <a:close/>
                  <a:moveTo>
                    <a:pt x="44" y="180"/>
                  </a:moveTo>
                  <a:cubicBezTo>
                    <a:pt x="93" y="180"/>
                    <a:pt x="93" y="180"/>
                    <a:pt x="93" y="180"/>
                  </a:cubicBezTo>
                  <a:cubicBezTo>
                    <a:pt x="97" y="183"/>
                    <a:pt x="97" y="183"/>
                    <a:pt x="97" y="183"/>
                  </a:cubicBezTo>
                  <a:cubicBezTo>
                    <a:pt x="101" y="186"/>
                    <a:pt x="106" y="186"/>
                    <a:pt x="110" y="183"/>
                  </a:cubicBezTo>
                  <a:cubicBezTo>
                    <a:pt x="114" y="180"/>
                    <a:pt x="114" y="180"/>
                    <a:pt x="114" y="180"/>
                  </a:cubicBezTo>
                  <a:cubicBezTo>
                    <a:pt x="163" y="180"/>
                    <a:pt x="163" y="180"/>
                    <a:pt x="163" y="180"/>
                  </a:cubicBezTo>
                  <a:cubicBezTo>
                    <a:pt x="167" y="144"/>
                    <a:pt x="167" y="144"/>
                    <a:pt x="167" y="144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16"/>
                    <a:pt x="200" y="110"/>
                    <a:pt x="200" y="103"/>
                  </a:cubicBezTo>
                  <a:cubicBezTo>
                    <a:pt x="200" y="50"/>
                    <a:pt x="157" y="7"/>
                    <a:pt x="104" y="7"/>
                  </a:cubicBezTo>
                  <a:cubicBezTo>
                    <a:pt x="50" y="7"/>
                    <a:pt x="7" y="50"/>
                    <a:pt x="7" y="103"/>
                  </a:cubicBezTo>
                  <a:cubicBezTo>
                    <a:pt x="7" y="110"/>
                    <a:pt x="8" y="116"/>
                    <a:pt x="9" y="121"/>
                  </a:cubicBezTo>
                  <a:cubicBezTo>
                    <a:pt x="40" y="144"/>
                    <a:pt x="40" y="144"/>
                    <a:pt x="40" y="144"/>
                  </a:cubicBezTo>
                  <a:lnTo>
                    <a:pt x="4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FDBE2D3D-F1EC-724E-AE7A-820886F57E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7" y="4052"/>
              <a:ext cx="158" cy="147"/>
            </a:xfrm>
            <a:custGeom>
              <a:avLst/>
              <a:gdLst>
                <a:gd name="T0" fmla="*/ 88 w 200"/>
                <a:gd name="T1" fmla="*/ 180 h 185"/>
                <a:gd name="T2" fmla="*/ 37 w 200"/>
                <a:gd name="T3" fmla="*/ 180 h 185"/>
                <a:gd name="T4" fmla="*/ 32 w 200"/>
                <a:gd name="T5" fmla="*/ 143 h 185"/>
                <a:gd name="T6" fmla="*/ 2 w 200"/>
                <a:gd name="T7" fmla="*/ 120 h 185"/>
                <a:gd name="T8" fmla="*/ 0 w 200"/>
                <a:gd name="T9" fmla="*/ 100 h 185"/>
                <a:gd name="T10" fmla="*/ 100 w 200"/>
                <a:gd name="T11" fmla="*/ 0 h 185"/>
                <a:gd name="T12" fmla="*/ 200 w 200"/>
                <a:gd name="T13" fmla="*/ 100 h 185"/>
                <a:gd name="T14" fmla="*/ 197 w 200"/>
                <a:gd name="T15" fmla="*/ 120 h 185"/>
                <a:gd name="T16" fmla="*/ 167 w 200"/>
                <a:gd name="T17" fmla="*/ 143 h 185"/>
                <a:gd name="T18" fmla="*/ 162 w 200"/>
                <a:gd name="T19" fmla="*/ 180 h 185"/>
                <a:gd name="T20" fmla="*/ 111 w 200"/>
                <a:gd name="T21" fmla="*/ 180 h 185"/>
                <a:gd name="T22" fmla="*/ 108 w 200"/>
                <a:gd name="T23" fmla="*/ 183 h 185"/>
                <a:gd name="T24" fmla="*/ 100 w 200"/>
                <a:gd name="T25" fmla="*/ 185 h 185"/>
                <a:gd name="T26" fmla="*/ 91 w 200"/>
                <a:gd name="T27" fmla="*/ 183 h 185"/>
                <a:gd name="T28" fmla="*/ 88 w 200"/>
                <a:gd name="T29" fmla="*/ 18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185">
                  <a:moveTo>
                    <a:pt x="88" y="180"/>
                  </a:moveTo>
                  <a:cubicBezTo>
                    <a:pt x="37" y="180"/>
                    <a:pt x="37" y="180"/>
                    <a:pt x="37" y="180"/>
                  </a:cubicBezTo>
                  <a:cubicBezTo>
                    <a:pt x="32" y="143"/>
                    <a:pt x="32" y="143"/>
                    <a:pt x="32" y="143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0" y="114"/>
                    <a:pt x="0" y="107"/>
                    <a:pt x="0" y="100"/>
                  </a:cubicBezTo>
                  <a:cubicBezTo>
                    <a:pt x="0" y="45"/>
                    <a:pt x="44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107"/>
                    <a:pt x="199" y="114"/>
                    <a:pt x="197" y="120"/>
                  </a:cubicBezTo>
                  <a:cubicBezTo>
                    <a:pt x="167" y="143"/>
                    <a:pt x="167" y="143"/>
                    <a:pt x="167" y="143"/>
                  </a:cubicBezTo>
                  <a:cubicBezTo>
                    <a:pt x="162" y="180"/>
                    <a:pt x="162" y="180"/>
                    <a:pt x="162" y="180"/>
                  </a:cubicBezTo>
                  <a:cubicBezTo>
                    <a:pt x="111" y="180"/>
                    <a:pt x="111" y="180"/>
                    <a:pt x="111" y="180"/>
                  </a:cubicBezTo>
                  <a:cubicBezTo>
                    <a:pt x="108" y="183"/>
                    <a:pt x="108" y="183"/>
                    <a:pt x="108" y="183"/>
                  </a:cubicBezTo>
                  <a:cubicBezTo>
                    <a:pt x="106" y="184"/>
                    <a:pt x="103" y="185"/>
                    <a:pt x="100" y="185"/>
                  </a:cubicBezTo>
                  <a:cubicBezTo>
                    <a:pt x="96" y="185"/>
                    <a:pt x="93" y="184"/>
                    <a:pt x="91" y="183"/>
                  </a:cubicBezTo>
                  <a:lnTo>
                    <a:pt x="88" y="180"/>
                  </a:lnTo>
                  <a:close/>
                </a:path>
              </a:pathLst>
            </a:custGeom>
            <a:solidFill>
              <a:srgbClr val="FBCE0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84C800FB-BBE6-7F42-9FFF-E9C24AC6BC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7" y="4052"/>
              <a:ext cx="158" cy="147"/>
            </a:xfrm>
            <a:custGeom>
              <a:avLst/>
              <a:gdLst>
                <a:gd name="T0" fmla="*/ 88 w 200"/>
                <a:gd name="T1" fmla="*/ 180 h 185"/>
                <a:gd name="T2" fmla="*/ 37 w 200"/>
                <a:gd name="T3" fmla="*/ 180 h 185"/>
                <a:gd name="T4" fmla="*/ 32 w 200"/>
                <a:gd name="T5" fmla="*/ 143 h 185"/>
                <a:gd name="T6" fmla="*/ 2 w 200"/>
                <a:gd name="T7" fmla="*/ 120 h 185"/>
                <a:gd name="T8" fmla="*/ 0 w 200"/>
                <a:gd name="T9" fmla="*/ 100 h 185"/>
                <a:gd name="T10" fmla="*/ 100 w 200"/>
                <a:gd name="T11" fmla="*/ 0 h 185"/>
                <a:gd name="T12" fmla="*/ 200 w 200"/>
                <a:gd name="T13" fmla="*/ 100 h 185"/>
                <a:gd name="T14" fmla="*/ 197 w 200"/>
                <a:gd name="T15" fmla="*/ 120 h 185"/>
                <a:gd name="T16" fmla="*/ 167 w 200"/>
                <a:gd name="T17" fmla="*/ 143 h 185"/>
                <a:gd name="T18" fmla="*/ 162 w 200"/>
                <a:gd name="T19" fmla="*/ 180 h 185"/>
                <a:gd name="T20" fmla="*/ 111 w 200"/>
                <a:gd name="T21" fmla="*/ 180 h 185"/>
                <a:gd name="T22" fmla="*/ 108 w 200"/>
                <a:gd name="T23" fmla="*/ 183 h 185"/>
                <a:gd name="T24" fmla="*/ 100 w 200"/>
                <a:gd name="T25" fmla="*/ 185 h 185"/>
                <a:gd name="T26" fmla="*/ 91 w 200"/>
                <a:gd name="T27" fmla="*/ 183 h 185"/>
                <a:gd name="T28" fmla="*/ 88 w 200"/>
                <a:gd name="T29" fmla="*/ 180 h 185"/>
                <a:gd name="T30" fmla="*/ 89 w 200"/>
                <a:gd name="T31" fmla="*/ 163 h 185"/>
                <a:gd name="T32" fmla="*/ 52 w 200"/>
                <a:gd name="T33" fmla="*/ 163 h 185"/>
                <a:gd name="T34" fmla="*/ 49 w 200"/>
                <a:gd name="T35" fmla="*/ 133 h 185"/>
                <a:gd name="T36" fmla="*/ 18 w 200"/>
                <a:gd name="T37" fmla="*/ 111 h 185"/>
                <a:gd name="T38" fmla="*/ 17 w 200"/>
                <a:gd name="T39" fmla="*/ 100 h 185"/>
                <a:gd name="T40" fmla="*/ 21 w 200"/>
                <a:gd name="T41" fmla="*/ 83 h 185"/>
                <a:gd name="T42" fmla="*/ 74 w 200"/>
                <a:gd name="T43" fmla="*/ 138 h 185"/>
                <a:gd name="T44" fmla="*/ 22 w 200"/>
                <a:gd name="T45" fmla="*/ 73 h 185"/>
                <a:gd name="T46" fmla="*/ 35 w 200"/>
                <a:gd name="T47" fmla="*/ 51 h 185"/>
                <a:gd name="T48" fmla="*/ 82 w 200"/>
                <a:gd name="T49" fmla="*/ 132 h 185"/>
                <a:gd name="T50" fmla="*/ 41 w 200"/>
                <a:gd name="T51" fmla="*/ 44 h 185"/>
                <a:gd name="T52" fmla="*/ 62 w 200"/>
                <a:gd name="T53" fmla="*/ 29 h 185"/>
                <a:gd name="T54" fmla="*/ 91 w 200"/>
                <a:gd name="T55" fmla="*/ 129 h 185"/>
                <a:gd name="T56" fmla="*/ 70 w 200"/>
                <a:gd name="T57" fmla="*/ 24 h 185"/>
                <a:gd name="T58" fmla="*/ 91 w 200"/>
                <a:gd name="T59" fmla="*/ 19 h 185"/>
                <a:gd name="T60" fmla="*/ 95 w 200"/>
                <a:gd name="T61" fmla="*/ 19 h 185"/>
                <a:gd name="T62" fmla="*/ 100 w 200"/>
                <a:gd name="T63" fmla="*/ 128 h 185"/>
                <a:gd name="T64" fmla="*/ 104 w 200"/>
                <a:gd name="T65" fmla="*/ 19 h 185"/>
                <a:gd name="T66" fmla="*/ 108 w 200"/>
                <a:gd name="T67" fmla="*/ 19 h 185"/>
                <a:gd name="T68" fmla="*/ 129 w 200"/>
                <a:gd name="T69" fmla="*/ 24 h 185"/>
                <a:gd name="T70" fmla="*/ 108 w 200"/>
                <a:gd name="T71" fmla="*/ 129 h 185"/>
                <a:gd name="T72" fmla="*/ 137 w 200"/>
                <a:gd name="T73" fmla="*/ 29 h 185"/>
                <a:gd name="T74" fmla="*/ 158 w 200"/>
                <a:gd name="T75" fmla="*/ 44 h 185"/>
                <a:gd name="T76" fmla="*/ 117 w 200"/>
                <a:gd name="T77" fmla="*/ 132 h 185"/>
                <a:gd name="T78" fmla="*/ 164 w 200"/>
                <a:gd name="T79" fmla="*/ 51 h 185"/>
                <a:gd name="T80" fmla="*/ 177 w 200"/>
                <a:gd name="T81" fmla="*/ 73 h 185"/>
                <a:gd name="T82" fmla="*/ 125 w 200"/>
                <a:gd name="T83" fmla="*/ 138 h 185"/>
                <a:gd name="T84" fmla="*/ 178 w 200"/>
                <a:gd name="T85" fmla="*/ 83 h 185"/>
                <a:gd name="T86" fmla="*/ 182 w 200"/>
                <a:gd name="T87" fmla="*/ 100 h 185"/>
                <a:gd name="T88" fmla="*/ 181 w 200"/>
                <a:gd name="T89" fmla="*/ 111 h 185"/>
                <a:gd name="T90" fmla="*/ 150 w 200"/>
                <a:gd name="T91" fmla="*/ 133 h 185"/>
                <a:gd name="T92" fmla="*/ 147 w 200"/>
                <a:gd name="T93" fmla="*/ 163 h 185"/>
                <a:gd name="T94" fmla="*/ 110 w 200"/>
                <a:gd name="T95" fmla="*/ 163 h 185"/>
                <a:gd name="T96" fmla="*/ 104 w 200"/>
                <a:gd name="T97" fmla="*/ 167 h 185"/>
                <a:gd name="T98" fmla="*/ 100 w 200"/>
                <a:gd name="T99" fmla="*/ 168 h 185"/>
                <a:gd name="T100" fmla="*/ 95 w 200"/>
                <a:gd name="T101" fmla="*/ 167 h 185"/>
                <a:gd name="T102" fmla="*/ 89 w 200"/>
                <a:gd name="T103" fmla="*/ 163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0" h="185">
                  <a:moveTo>
                    <a:pt x="88" y="180"/>
                  </a:moveTo>
                  <a:cubicBezTo>
                    <a:pt x="37" y="180"/>
                    <a:pt x="37" y="180"/>
                    <a:pt x="37" y="180"/>
                  </a:cubicBezTo>
                  <a:cubicBezTo>
                    <a:pt x="32" y="143"/>
                    <a:pt x="32" y="143"/>
                    <a:pt x="32" y="143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0" y="114"/>
                    <a:pt x="0" y="107"/>
                    <a:pt x="0" y="100"/>
                  </a:cubicBezTo>
                  <a:cubicBezTo>
                    <a:pt x="0" y="45"/>
                    <a:pt x="44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107"/>
                    <a:pt x="199" y="114"/>
                    <a:pt x="197" y="120"/>
                  </a:cubicBezTo>
                  <a:cubicBezTo>
                    <a:pt x="167" y="143"/>
                    <a:pt x="167" y="143"/>
                    <a:pt x="167" y="143"/>
                  </a:cubicBezTo>
                  <a:cubicBezTo>
                    <a:pt x="162" y="180"/>
                    <a:pt x="162" y="180"/>
                    <a:pt x="162" y="180"/>
                  </a:cubicBezTo>
                  <a:cubicBezTo>
                    <a:pt x="111" y="180"/>
                    <a:pt x="111" y="180"/>
                    <a:pt x="111" y="180"/>
                  </a:cubicBezTo>
                  <a:cubicBezTo>
                    <a:pt x="108" y="183"/>
                    <a:pt x="108" y="183"/>
                    <a:pt x="108" y="183"/>
                  </a:cubicBezTo>
                  <a:cubicBezTo>
                    <a:pt x="106" y="184"/>
                    <a:pt x="103" y="185"/>
                    <a:pt x="100" y="185"/>
                  </a:cubicBezTo>
                  <a:cubicBezTo>
                    <a:pt x="96" y="185"/>
                    <a:pt x="93" y="184"/>
                    <a:pt x="91" y="183"/>
                  </a:cubicBezTo>
                  <a:lnTo>
                    <a:pt x="88" y="180"/>
                  </a:lnTo>
                  <a:close/>
                  <a:moveTo>
                    <a:pt x="89" y="163"/>
                  </a:moveTo>
                  <a:cubicBezTo>
                    <a:pt x="52" y="163"/>
                    <a:pt x="52" y="163"/>
                    <a:pt x="52" y="163"/>
                  </a:cubicBezTo>
                  <a:cubicBezTo>
                    <a:pt x="49" y="133"/>
                    <a:pt x="49" y="133"/>
                    <a:pt x="49" y="133"/>
                  </a:cubicBezTo>
                  <a:cubicBezTo>
                    <a:pt x="18" y="111"/>
                    <a:pt x="18" y="111"/>
                    <a:pt x="18" y="111"/>
                  </a:cubicBezTo>
                  <a:cubicBezTo>
                    <a:pt x="17" y="108"/>
                    <a:pt x="17" y="104"/>
                    <a:pt x="17" y="100"/>
                  </a:cubicBezTo>
                  <a:cubicBezTo>
                    <a:pt x="17" y="95"/>
                    <a:pt x="18" y="89"/>
                    <a:pt x="21" y="83"/>
                  </a:cubicBezTo>
                  <a:cubicBezTo>
                    <a:pt x="74" y="138"/>
                    <a:pt x="74" y="138"/>
                    <a:pt x="74" y="138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4" y="65"/>
                    <a:pt x="29" y="57"/>
                    <a:pt x="35" y="51"/>
                  </a:cubicBezTo>
                  <a:cubicBezTo>
                    <a:pt x="82" y="132"/>
                    <a:pt x="82" y="132"/>
                    <a:pt x="82" y="132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6" y="37"/>
                    <a:pt x="53" y="31"/>
                    <a:pt x="62" y="29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6" y="21"/>
                    <a:pt x="83" y="19"/>
                    <a:pt x="91" y="19"/>
                  </a:cubicBezTo>
                  <a:cubicBezTo>
                    <a:pt x="92" y="19"/>
                    <a:pt x="94" y="19"/>
                    <a:pt x="95" y="19"/>
                  </a:cubicBezTo>
                  <a:cubicBezTo>
                    <a:pt x="100" y="128"/>
                    <a:pt x="100" y="128"/>
                    <a:pt x="100" y="128"/>
                  </a:cubicBezTo>
                  <a:cubicBezTo>
                    <a:pt x="104" y="19"/>
                    <a:pt x="104" y="19"/>
                    <a:pt x="104" y="19"/>
                  </a:cubicBezTo>
                  <a:cubicBezTo>
                    <a:pt x="105" y="19"/>
                    <a:pt x="107" y="19"/>
                    <a:pt x="108" y="19"/>
                  </a:cubicBezTo>
                  <a:cubicBezTo>
                    <a:pt x="116" y="19"/>
                    <a:pt x="123" y="21"/>
                    <a:pt x="129" y="24"/>
                  </a:cubicBezTo>
                  <a:cubicBezTo>
                    <a:pt x="108" y="129"/>
                    <a:pt x="108" y="129"/>
                    <a:pt x="108" y="129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46" y="31"/>
                    <a:pt x="153" y="37"/>
                    <a:pt x="158" y="44"/>
                  </a:cubicBezTo>
                  <a:cubicBezTo>
                    <a:pt x="117" y="132"/>
                    <a:pt x="117" y="132"/>
                    <a:pt x="117" y="132"/>
                  </a:cubicBezTo>
                  <a:cubicBezTo>
                    <a:pt x="164" y="51"/>
                    <a:pt x="164" y="51"/>
                    <a:pt x="164" y="51"/>
                  </a:cubicBezTo>
                  <a:cubicBezTo>
                    <a:pt x="170" y="57"/>
                    <a:pt x="175" y="65"/>
                    <a:pt x="177" y="73"/>
                  </a:cubicBezTo>
                  <a:cubicBezTo>
                    <a:pt x="125" y="138"/>
                    <a:pt x="125" y="138"/>
                    <a:pt x="125" y="138"/>
                  </a:cubicBezTo>
                  <a:cubicBezTo>
                    <a:pt x="178" y="83"/>
                    <a:pt x="178" y="83"/>
                    <a:pt x="178" y="83"/>
                  </a:cubicBezTo>
                  <a:cubicBezTo>
                    <a:pt x="181" y="89"/>
                    <a:pt x="182" y="95"/>
                    <a:pt x="182" y="100"/>
                  </a:cubicBezTo>
                  <a:cubicBezTo>
                    <a:pt x="182" y="104"/>
                    <a:pt x="182" y="108"/>
                    <a:pt x="181" y="111"/>
                  </a:cubicBezTo>
                  <a:cubicBezTo>
                    <a:pt x="150" y="133"/>
                    <a:pt x="150" y="133"/>
                    <a:pt x="150" y="133"/>
                  </a:cubicBezTo>
                  <a:cubicBezTo>
                    <a:pt x="147" y="163"/>
                    <a:pt x="147" y="163"/>
                    <a:pt x="147" y="163"/>
                  </a:cubicBezTo>
                  <a:cubicBezTo>
                    <a:pt x="110" y="163"/>
                    <a:pt x="110" y="163"/>
                    <a:pt x="110" y="163"/>
                  </a:cubicBezTo>
                  <a:cubicBezTo>
                    <a:pt x="104" y="167"/>
                    <a:pt x="104" y="167"/>
                    <a:pt x="104" y="167"/>
                  </a:cubicBezTo>
                  <a:cubicBezTo>
                    <a:pt x="103" y="168"/>
                    <a:pt x="101" y="168"/>
                    <a:pt x="100" y="168"/>
                  </a:cubicBezTo>
                  <a:cubicBezTo>
                    <a:pt x="98" y="168"/>
                    <a:pt x="96" y="168"/>
                    <a:pt x="95" y="167"/>
                  </a:cubicBezTo>
                  <a:lnTo>
                    <a:pt x="89" y="163"/>
                  </a:lnTo>
                  <a:close/>
                </a:path>
              </a:pathLst>
            </a:custGeom>
            <a:solidFill>
              <a:srgbClr val="DD1D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5EBF6AD-DE4E-894A-8394-F11DAE08A6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98000" y="6469199"/>
            <a:ext cx="8256376" cy="130805"/>
          </a:xfrm>
        </p:spPr>
        <p:txBody>
          <a:bodyPr wrap="square" anchor="b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850"/>
            </a:lvl1pPr>
            <a:lvl2pPr>
              <a:defRPr sz="850"/>
            </a:lvl2pPr>
            <a:lvl3pPr>
              <a:defRPr sz="850"/>
            </a:lvl3pPr>
            <a:lvl4pPr>
              <a:defRPr sz="850"/>
            </a:lvl4pPr>
            <a:lvl5pPr>
              <a:defRPr sz="850"/>
            </a:lvl5pPr>
          </a:lstStyle>
          <a:p>
            <a:pPr lvl="0"/>
            <a:r>
              <a:rPr lang="en-US"/>
              <a:t>Click to edit Footnote</a:t>
            </a:r>
            <a:endParaRPr lang="nl-NL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1E7BA3F-6402-764A-93DE-CE97968AF27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6078" y="407001"/>
            <a:ext cx="11179846" cy="276999"/>
          </a:xfrm>
        </p:spPr>
        <p:txBody>
          <a:bodyPr wrap="square" anchor="b" anchorCtr="0">
            <a:spAutoFit/>
          </a:bodyPr>
          <a:lstStyle>
            <a:lvl1pPr>
              <a:lnSpc>
                <a:spcPct val="100000"/>
              </a:lnSpc>
              <a:defRPr sz="1800" cap="all" spc="200" baseline="0">
                <a:latin typeface="ShellLight" pitchFamily="2" charset="0"/>
              </a:defRPr>
            </a:lvl1pPr>
          </a:lstStyle>
          <a:p>
            <a:pPr lvl="0"/>
            <a:r>
              <a:rPr lang="en-GB"/>
              <a:t>click to edit master section title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008197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2259" y="1528763"/>
            <a:ext cx="11164020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532" y="517117"/>
            <a:ext cx="11164020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</a:t>
            </a:r>
            <a:br>
              <a:rPr lang="en-US"/>
            </a:br>
            <a:r>
              <a:rPr lang="en-US"/>
              <a:t>SUB TITLE</a:t>
            </a:r>
            <a:endParaRPr lang="en-GB"/>
          </a:p>
        </p:txBody>
      </p:sp>
      <p:sp>
        <p:nvSpPr>
          <p:cNvPr id="17" name="Rectangle 6" descr="Rectangle 6">
            <a:extLst>
              <a:ext uri="{FF2B5EF4-FFF2-40B4-BE49-F238E27FC236}">
                <a16:creationId xmlns:a16="http://schemas.microsoft.com/office/drawing/2014/main" id="{B39F8AAD-1FF4-4DC2-ADD1-D474246B00F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57248"/>
            <a:ext cx="355564" cy="1629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lang="en-GB" sz="850" baseline="0" noProof="1" smtClean="0">
                <a:latin typeface="ShellBook" panose="00000500000000000000" pitchFamily="50" charset="0"/>
                <a:cs typeface="+mn-cs"/>
              </a:defRPr>
            </a:lvl1pPr>
          </a:lstStyle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itchFamily="2" charset="2"/>
              <a:buNone/>
            </a:pPr>
            <a:fld id="{D32BAE6A-B452-4007-8177-56DD051636F9}" type="slidenum">
              <a:rPr lang="nl-NL" smtClean="0"/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  <a:buFont typeface="Wingdings" pitchFamily="2" charset="2"/>
                <a:buNone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878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00" r:id="rId2"/>
    <p:sldLayoutId id="2147483749" r:id="rId3"/>
    <p:sldLayoutId id="2147483805" r:id="rId4"/>
  </p:sldLayoutIdLst>
  <p:transition>
    <p:fade/>
  </p:transition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800" b="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1200"/>
        </a:spcAft>
        <a:buClr>
          <a:schemeClr val="accent2"/>
        </a:buClr>
        <a:buSzPct val="85000"/>
        <a:buFont typeface="Wingdings" pitchFamily="2" charset="2"/>
        <a:buNone/>
        <a:defRPr sz="1400" kern="1200" baseline="0">
          <a:solidFill>
            <a:schemeClr val="tx1"/>
          </a:solidFill>
          <a:latin typeface="ShellBook" panose="00000500000000000000" pitchFamily="50" charset="0"/>
          <a:ea typeface="+mn-ea"/>
          <a:cs typeface="+mn-cs"/>
        </a:defRPr>
      </a:lvl1pPr>
      <a:lvl2pPr marL="180975" indent="-180975" algn="l" defTabSz="357708" rtl="0" eaLnBrk="1" latinLnBrk="0" hangingPunct="1">
        <a:lnSpc>
          <a:spcPct val="140000"/>
        </a:lnSpc>
        <a:spcBef>
          <a:spcPts val="0"/>
        </a:spcBef>
        <a:spcAft>
          <a:spcPts val="1200"/>
        </a:spcAft>
        <a:buClr>
          <a:schemeClr val="accent2"/>
        </a:buClr>
        <a:buSzPct val="85000"/>
        <a:buFont typeface="Wingdings" panose="05000000000000000000" pitchFamily="2" charset="2"/>
        <a:buChar char="n"/>
        <a:tabLst/>
        <a:defRPr sz="1400" b="0" kern="1200">
          <a:solidFill>
            <a:schemeClr val="tx1"/>
          </a:solidFill>
          <a:latin typeface="ShellBook" panose="00000500000000000000" pitchFamily="50" charset="0"/>
          <a:ea typeface="+mn-ea"/>
          <a:cs typeface="+mn-cs"/>
        </a:defRPr>
      </a:lvl2pPr>
      <a:lvl3pPr marL="361950" indent="-180975" algn="l" defTabSz="357708" rtl="0" eaLnBrk="1" latinLnBrk="0" hangingPunct="1">
        <a:lnSpc>
          <a:spcPct val="140000"/>
        </a:lnSpc>
        <a:spcBef>
          <a:spcPts val="0"/>
        </a:spcBef>
        <a:spcAft>
          <a:spcPts val="1200"/>
        </a:spcAft>
        <a:buClr>
          <a:schemeClr val="accent2"/>
        </a:buClr>
        <a:buSzPct val="85000"/>
        <a:buFont typeface="Wingdings" panose="05000000000000000000" pitchFamily="2" charset="2"/>
        <a:buChar char="n"/>
        <a:tabLst/>
        <a:defRPr sz="1400" b="0" kern="1200">
          <a:solidFill>
            <a:schemeClr val="tx1"/>
          </a:solidFill>
          <a:latin typeface="ShellBook" panose="00000500000000000000" pitchFamily="50" charset="0"/>
          <a:ea typeface="+mn-ea"/>
          <a:cs typeface="+mn-cs"/>
        </a:defRPr>
      </a:lvl3pPr>
      <a:lvl4pPr marL="534988" indent="-173038" algn="l" defTabSz="357708" rtl="0" eaLnBrk="1" latinLnBrk="0" hangingPunct="1">
        <a:lnSpc>
          <a:spcPct val="140000"/>
        </a:lnSpc>
        <a:spcBef>
          <a:spcPts val="0"/>
        </a:spcBef>
        <a:spcAft>
          <a:spcPts val="1200"/>
        </a:spcAft>
        <a:buClr>
          <a:schemeClr val="accent2"/>
        </a:buClr>
        <a:buSzPct val="85000"/>
        <a:buFont typeface="Wingdings" panose="05000000000000000000" pitchFamily="2" charset="2"/>
        <a:buChar char="n"/>
        <a:tabLst/>
        <a:defRPr sz="1400" b="0" kern="1200" baseline="0">
          <a:solidFill>
            <a:schemeClr val="tx1"/>
          </a:solidFill>
          <a:latin typeface="ShellBook" panose="00000500000000000000" pitchFamily="50" charset="0"/>
          <a:ea typeface="+mn-ea"/>
          <a:cs typeface="+mn-cs"/>
        </a:defRPr>
      </a:lvl4pPr>
      <a:lvl5pPr marL="715963" indent="-180975" algn="l" defTabSz="357708" rtl="0" eaLnBrk="1" latinLnBrk="0" hangingPunct="1">
        <a:lnSpc>
          <a:spcPct val="140000"/>
        </a:lnSpc>
        <a:spcBef>
          <a:spcPts val="0"/>
        </a:spcBef>
        <a:spcAft>
          <a:spcPts val="1200"/>
        </a:spcAft>
        <a:buClr>
          <a:schemeClr val="accent2"/>
        </a:buClr>
        <a:buSzPct val="85000"/>
        <a:buFont typeface="Wingdings" panose="05000000000000000000" pitchFamily="2" charset="2"/>
        <a:buChar char="n"/>
        <a:tabLst/>
        <a:defRPr sz="1400" kern="1200">
          <a:solidFill>
            <a:schemeClr val="tx1"/>
          </a:solidFill>
          <a:latin typeface="ShellBook" panose="00000500000000000000" pitchFamily="50" charset="0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166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960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C90601-070D-924C-8219-C9A7649688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58496" y="3149355"/>
            <a:ext cx="9275008" cy="511738"/>
          </a:xfrm>
        </p:spPr>
        <p:txBody>
          <a:bodyPr/>
          <a:lstStyle/>
          <a:p>
            <a:r>
              <a:rPr lang="en-US" sz="3000"/>
              <a:t>SOKU INSTRUMENT AIR UPGRADE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FE4DC-F017-AA42-B921-71A1AB92D3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Jan 2023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7D500-CEC9-3447-A283-F6F3CE7A8D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Increasing Equipment Reliability . Delivering Cost Savings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C7843-CECC-054A-A68A-09F13E2F06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58496" y="3710920"/>
            <a:ext cx="9275008" cy="405683"/>
          </a:xfrm>
        </p:spPr>
        <p:txBody>
          <a:bodyPr/>
          <a:lstStyle/>
          <a:p>
            <a:r>
              <a:rPr lang="en-US">
                <a:latin typeface="ShellLight"/>
              </a:rPr>
              <a:t>Project Charter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7803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3DF455-2371-1947-AA74-45BF7432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850" b="0" i="0" u="none" strike="noStrike" kern="1200" cap="none" spc="0" normalizeH="0" baseline="0" noProof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itchFamily="2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850" b="0" i="0" u="none" strike="noStrike" kern="1200" cap="none" spc="0" normalizeH="0" baseline="0" noProof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itchFamily="2" charset="0"/>
              <a:ea typeface="+mn-ea"/>
              <a:cs typeface="Arial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383E9-9F60-5D4B-8E89-42865A61E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03" y="1"/>
            <a:ext cx="11164020" cy="469516"/>
          </a:xfrm>
        </p:spPr>
        <p:txBody>
          <a:bodyPr/>
          <a:lstStyle/>
          <a:p>
            <a:pPr algn="r"/>
            <a:r>
              <a:rPr lang="en-US" dirty="0"/>
              <a:t>Project Title: Soku Instrument Air System Upgrade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102D58-AEDF-460D-BFFE-6044BB391999}"/>
              </a:ext>
            </a:extLst>
          </p:cNvPr>
          <p:cNvSpPr/>
          <p:nvPr/>
        </p:nvSpPr>
        <p:spPr>
          <a:xfrm>
            <a:off x="843640" y="539816"/>
            <a:ext cx="9912405" cy="129750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16000" rIns="180000" bIns="45720" rtlCol="0" anchor="t"/>
          <a:lstStyle/>
          <a:p>
            <a:pPr>
              <a:defRPr/>
            </a:pPr>
            <a:r>
              <a:rPr kumimoji="0" lang="en-GB" sz="120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/>
              </a:rPr>
              <a:t>Over the last </a:t>
            </a:r>
            <a:r>
              <a:rPr lang="en-GB" sz="1200" dirty="0">
                <a:solidFill>
                  <a:srgbClr val="404040"/>
                </a:solidFill>
                <a:latin typeface="ShellBook"/>
              </a:rPr>
              <a:t>5 years</a:t>
            </a:r>
            <a:r>
              <a:rPr kumimoji="0" lang="en-GB" sz="120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/>
              </a:rPr>
              <a:t>, Soku has spent ~$1,000,000 on it’s two </a:t>
            </a:r>
            <a:r>
              <a:rPr kumimoji="0" lang="en-GB" sz="120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/>
              </a:rPr>
              <a:t>AirPack</a:t>
            </a:r>
            <a:r>
              <a:rPr kumimoji="0" lang="en-GB" sz="120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/>
              </a:rPr>
              <a:t> Instrument Air System for a MTBF of 2 Weeks, an MTTR of 7 Days and materials lead time of &gt;6 months, for comparison, within the same time frame, Gbaran has only spent ~$140k, a fraction of our cost, to maintain their 4 Atlas Copco Instrument Air System with MTBF of 100 Days and </a:t>
            </a:r>
            <a:r>
              <a:rPr lang="en-GB" sz="1200" dirty="0">
                <a:solidFill>
                  <a:srgbClr val="404040"/>
                </a:solidFill>
                <a:latin typeface="ShellBook"/>
              </a:rPr>
              <a:t>an available </a:t>
            </a:r>
            <a:r>
              <a:rPr kumimoji="0" lang="en-GB" sz="120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/>
              </a:rPr>
              <a:t>OEM in-country support. Soku can do better.</a:t>
            </a:r>
          </a:p>
          <a:p>
            <a:pPr lvl="0"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This initiative seeks to replace the existing two(2) reciprocating Air </a:t>
            </a:r>
            <a:r>
              <a:rPr lang="en-US" sz="1200" dirty="0">
                <a:solidFill>
                  <a:srgbClr val="404040"/>
                </a:solidFill>
                <a:latin typeface="ShellBook" panose="00000500000000000000" pitchFamily="50" charset="0"/>
              </a:rPr>
              <a:t>Pack Compressors (Installed in 1997 @740 Sm3/</a:t>
            </a:r>
            <a:r>
              <a:rPr lang="en-US" sz="1200" dirty="0" err="1">
                <a:solidFill>
                  <a:srgbClr val="404040"/>
                </a:solidFill>
                <a:latin typeface="ShellBook" panose="00000500000000000000" pitchFamily="50" charset="0"/>
              </a:rPr>
              <a:t>hr</a:t>
            </a:r>
            <a:r>
              <a:rPr lang="en-US" sz="1200" dirty="0">
                <a:solidFill>
                  <a:srgbClr val="404040"/>
                </a:solidFill>
                <a:latin typeface="ShellBook" panose="00000500000000000000" pitchFamily="50" charset="0"/>
              </a:rPr>
              <a:t> dry air &amp; 10barg), 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with cheaper and easier-to-maintain screw type Atlas Copco Compressors capable of meeting the plant’s instrument and utility air requirements, yielding a savings of over $1M over 5 years.</a:t>
            </a:r>
            <a:endParaRPr kumimoji="0" lang="en-GB" sz="120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pitchFamily="50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FBDFF2-9AFD-4371-B049-15ECCED99BB1}"/>
              </a:ext>
            </a:extLst>
          </p:cNvPr>
          <p:cNvSpPr/>
          <p:nvPr/>
        </p:nvSpPr>
        <p:spPr>
          <a:xfrm>
            <a:off x="1159332" y="395816"/>
            <a:ext cx="2376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ld"/>
                <a:ea typeface="+mn-ea"/>
                <a:cs typeface="+mn-cs"/>
              </a:rPr>
              <a:t>Business Case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750389-3BB1-45AE-B647-E01BFDBFC7FE}"/>
              </a:ext>
            </a:extLst>
          </p:cNvPr>
          <p:cNvSpPr/>
          <p:nvPr/>
        </p:nvSpPr>
        <p:spPr>
          <a:xfrm>
            <a:off x="87655" y="735437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hellBold"/>
                <a:ea typeface="+mn-ea"/>
                <a:cs typeface="+mn-cs"/>
              </a:rPr>
              <a:t>1</a:t>
            </a:r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E4FDC81F-A2DA-43B4-B6E5-8C8192DA1DF6}"/>
              </a:ext>
            </a:extLst>
          </p:cNvPr>
          <p:cNvSpPr/>
          <p:nvPr/>
        </p:nvSpPr>
        <p:spPr>
          <a:xfrm rot="16200000" flipH="1">
            <a:off x="50885" y="1670650"/>
            <a:ext cx="613540" cy="404547"/>
          </a:xfrm>
          <a:prstGeom prst="stripedRightArrow">
            <a:avLst/>
          </a:prstGeom>
          <a:solidFill>
            <a:srgbClr val="EB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hellMedium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FF06E98-FAA7-4A8E-8DC6-296AC9D2C37D}"/>
              </a:ext>
            </a:extLst>
          </p:cNvPr>
          <p:cNvSpPr/>
          <p:nvPr/>
        </p:nvSpPr>
        <p:spPr>
          <a:xfrm>
            <a:off x="87655" y="2470412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hellBold"/>
                <a:ea typeface="+mn-ea"/>
                <a:cs typeface="+mn-cs"/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66042A-A56D-4B11-9787-88D62D4F22DC}"/>
              </a:ext>
            </a:extLst>
          </p:cNvPr>
          <p:cNvSpPr/>
          <p:nvPr/>
        </p:nvSpPr>
        <p:spPr>
          <a:xfrm>
            <a:off x="850327" y="4009764"/>
            <a:ext cx="5191927" cy="176433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16000" rIns="180000" rtlCol="0" anchor="t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Management of Change request development and approval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Sizing of Atlas Copco air compressor based on instrument and utility air requirements at Soku GP 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Procurement and supply of Atlas Copco compressor and ancillaries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Execution at site and Commissioning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Tx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Challenges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: Equipment selection risks - Selection of  air compressors requiring minimal electrical work scope  (To be tackled during opportunity framing)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pitchFamily="50" charset="0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73D3D9-9A6B-482F-B848-7AF0EB18CD09}"/>
              </a:ext>
            </a:extLst>
          </p:cNvPr>
          <p:cNvSpPr/>
          <p:nvPr/>
        </p:nvSpPr>
        <p:spPr>
          <a:xfrm>
            <a:off x="1166018" y="3865765"/>
            <a:ext cx="2376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ld"/>
                <a:ea typeface="+mn-ea"/>
                <a:cs typeface="+mn-cs"/>
              </a:rPr>
              <a:t>Project Scope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B258F51-CBBA-4524-9968-AC4D068A0CED}"/>
              </a:ext>
            </a:extLst>
          </p:cNvPr>
          <p:cNvSpPr/>
          <p:nvPr/>
        </p:nvSpPr>
        <p:spPr>
          <a:xfrm>
            <a:off x="87655" y="4025815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hellBold"/>
                <a:ea typeface="+mn-ea"/>
                <a:cs typeface="+mn-cs"/>
              </a:rPr>
              <a:t>3</a:t>
            </a:r>
          </a:p>
        </p:txBody>
      </p:sp>
      <p:sp>
        <p:nvSpPr>
          <p:cNvPr id="21" name="Arrow: Striped Right 20">
            <a:extLst>
              <a:ext uri="{FF2B5EF4-FFF2-40B4-BE49-F238E27FC236}">
                <a16:creationId xmlns:a16="http://schemas.microsoft.com/office/drawing/2014/main" id="{24038962-A172-49AE-AA2C-5FDCAEFA99AF}"/>
              </a:ext>
            </a:extLst>
          </p:cNvPr>
          <p:cNvSpPr/>
          <p:nvPr/>
        </p:nvSpPr>
        <p:spPr>
          <a:xfrm rot="16200000" flipH="1">
            <a:off x="50885" y="3315839"/>
            <a:ext cx="613540" cy="404547"/>
          </a:xfrm>
          <a:prstGeom prst="stripedRightArrow">
            <a:avLst/>
          </a:prstGeom>
          <a:solidFill>
            <a:srgbClr val="EB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hellMedium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9AEEB3-7050-4DED-9019-BB36DB7F0FFB}"/>
              </a:ext>
            </a:extLst>
          </p:cNvPr>
          <p:cNvSpPr/>
          <p:nvPr/>
        </p:nvSpPr>
        <p:spPr>
          <a:xfrm>
            <a:off x="836955" y="2200698"/>
            <a:ext cx="5205299" cy="147433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16000" rIns="180000" rtlCol="0" anchor="t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Equipment 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DD1D21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Reliability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: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700% Increase in Equipment Reliability.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Generating 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DD1D21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Shareholder Value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: ~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$1.0m cost savings over 5 years.</a:t>
            </a:r>
          </a:p>
          <a:p>
            <a:pPr marL="171450" lvl="0" indent="-171450">
              <a:buClr>
                <a:srgbClr val="DD1D21"/>
              </a:buClr>
              <a:buFont typeface="Arial" panose="020B0604020202020204" pitchFamily="34" charset="0"/>
              <a:buChar char="•"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Achieving 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DD1D21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Net-Zero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: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Significant Reduction in GHG emissions and Noise</a:t>
            </a:r>
            <a:r>
              <a:rPr lang="en-US" sz="1200" dirty="0">
                <a:solidFill>
                  <a:srgbClr val="404040"/>
                </a:solidFill>
                <a:latin typeface="ShellBook" panose="00000500000000000000" pitchFamily="50" charset="0"/>
              </a:rPr>
              <a:t> Pollution</a:t>
            </a:r>
            <a:r>
              <a:rPr lang="en-GB" sz="1200" dirty="0">
                <a:solidFill>
                  <a:srgbClr val="404040"/>
                </a:solidFill>
                <a:latin typeface="ShellBook" panose="00000500000000000000" pitchFamily="50" charset="0"/>
              </a:rPr>
              <a:t>.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Enables Production of Lower Intensity Hydrocarbon.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Support: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 Availability of OEM presence and support in-country when required.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pitchFamily="50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DB6877-C611-4A5A-9632-90B11493032E}"/>
              </a:ext>
            </a:extLst>
          </p:cNvPr>
          <p:cNvSpPr/>
          <p:nvPr/>
        </p:nvSpPr>
        <p:spPr>
          <a:xfrm>
            <a:off x="1152644" y="2056699"/>
            <a:ext cx="2376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ld"/>
                <a:ea typeface="+mn-ea"/>
                <a:cs typeface="+mn-cs"/>
              </a:rPr>
              <a:t>Potential Benefit/Impact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7B1C532-1FD9-4960-93B5-C983163A43A3}"/>
              </a:ext>
            </a:extLst>
          </p:cNvPr>
          <p:cNvCxnSpPr>
            <a:cxnSpLocks/>
          </p:cNvCxnSpPr>
          <p:nvPr/>
        </p:nvCxnSpPr>
        <p:spPr>
          <a:xfrm>
            <a:off x="962023" y="6167589"/>
            <a:ext cx="10812248" cy="0"/>
          </a:xfrm>
          <a:prstGeom prst="line">
            <a:avLst/>
          </a:prstGeom>
          <a:ln w="25400" cap="rnd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5EDF4A6-5564-4D2D-A6C9-D1EE43D0C222}"/>
              </a:ext>
            </a:extLst>
          </p:cNvPr>
          <p:cNvSpPr/>
          <p:nvPr/>
        </p:nvSpPr>
        <p:spPr>
          <a:xfrm>
            <a:off x="782528" y="6071569"/>
            <a:ext cx="179495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752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92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65000"/>
                  <a:lumOff val="35000"/>
                </a:srgbClr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3FE461-7EB3-468D-A038-97B97F59AF90}"/>
              </a:ext>
            </a:extLst>
          </p:cNvPr>
          <p:cNvSpPr/>
          <p:nvPr/>
        </p:nvSpPr>
        <p:spPr>
          <a:xfrm>
            <a:off x="11774271" y="6071569"/>
            <a:ext cx="179495" cy="18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752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92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65000"/>
                  <a:lumOff val="35000"/>
                </a:srgbClr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809F30-01F5-49DB-B998-B9D1BBE87865}"/>
              </a:ext>
            </a:extLst>
          </p:cNvPr>
          <p:cNvSpPr/>
          <p:nvPr/>
        </p:nvSpPr>
        <p:spPr>
          <a:xfrm>
            <a:off x="1414064" y="5964826"/>
            <a:ext cx="1620000" cy="39348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charset="0"/>
                <a:ea typeface="+mn-ea"/>
                <a:cs typeface="ShellBook" panose="00000500000000000000" charset="0"/>
              </a:rPr>
              <a:t>L1: Jan </a:t>
            </a:r>
            <a:r>
              <a:rPr lang="en-US" sz="1200" b="1" dirty="0">
                <a:solidFill>
                  <a:srgbClr val="404040"/>
                </a:solidFill>
                <a:latin typeface="ShellBook" panose="00000500000000000000" charset="0"/>
                <a:cs typeface="ShellBook" panose="00000500000000000000" charset="0"/>
              </a:rPr>
              <a:t>28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charset="0"/>
                <a:ea typeface="+mn-ea"/>
                <a:cs typeface="ShellBook" panose="00000500000000000000" charset="0"/>
              </a:rPr>
              <a:t>, ‘23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54AAA0-5C03-4C32-A34A-17F80601752C}"/>
              </a:ext>
            </a:extLst>
          </p:cNvPr>
          <p:cNvSpPr/>
          <p:nvPr/>
        </p:nvSpPr>
        <p:spPr>
          <a:xfrm>
            <a:off x="3486105" y="5964826"/>
            <a:ext cx="1620000" cy="39348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charset="0"/>
                <a:ea typeface="+mn-ea"/>
                <a:cs typeface="ShellBook" panose="00000500000000000000" charset="0"/>
              </a:rPr>
              <a:t>L2: Feb 28, ‘23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CD6BC3-27C2-4C73-8796-5710417FA018}"/>
              </a:ext>
            </a:extLst>
          </p:cNvPr>
          <p:cNvSpPr/>
          <p:nvPr/>
        </p:nvSpPr>
        <p:spPr>
          <a:xfrm>
            <a:off x="7630187" y="5964826"/>
            <a:ext cx="1620000" cy="39348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charset="0"/>
                <a:ea typeface="+mn-ea"/>
                <a:cs typeface="ShellBook" panose="00000500000000000000" charset="0"/>
              </a:rPr>
              <a:t>L4: </a:t>
            </a:r>
            <a:r>
              <a:rPr lang="en-US" sz="1200" b="1">
                <a:solidFill>
                  <a:srgbClr val="404040"/>
                </a:solidFill>
                <a:latin typeface="ShellBook" panose="00000500000000000000" charset="0"/>
                <a:cs typeface="ShellBook" panose="00000500000000000000" charset="0"/>
              </a:rPr>
              <a:t>Oct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charset="0"/>
                <a:ea typeface="+mn-ea"/>
                <a:cs typeface="ShellBook" panose="00000500000000000000" charset="0"/>
              </a:rPr>
              <a:t> 28, ‘23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F53F0F-1A2E-4940-A8EC-E51665AFE178}"/>
              </a:ext>
            </a:extLst>
          </p:cNvPr>
          <p:cNvSpPr/>
          <p:nvPr/>
        </p:nvSpPr>
        <p:spPr>
          <a:xfrm>
            <a:off x="5558146" y="5964826"/>
            <a:ext cx="1620000" cy="39348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charset="0"/>
                <a:ea typeface="+mn-ea"/>
                <a:cs typeface="ShellBook" panose="00000500000000000000" charset="0"/>
              </a:rPr>
              <a:t>L3: Mar 28, ‘23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C9CEFC-1978-42B3-ABF3-882BC3D889A2}"/>
              </a:ext>
            </a:extLst>
          </p:cNvPr>
          <p:cNvSpPr/>
          <p:nvPr/>
        </p:nvSpPr>
        <p:spPr>
          <a:xfrm>
            <a:off x="9702228" y="5964826"/>
            <a:ext cx="1620000" cy="39348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charset="0"/>
                <a:ea typeface="+mn-ea"/>
                <a:cs typeface="ShellBook" panose="00000500000000000000" charset="0"/>
              </a:rPr>
              <a:t>L5: Nov 28, ‘23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4C8F41D-6162-43B3-901F-AC0B2FE222B3}"/>
              </a:ext>
            </a:extLst>
          </p:cNvPr>
          <p:cNvSpPr/>
          <p:nvPr/>
        </p:nvSpPr>
        <p:spPr>
          <a:xfrm>
            <a:off x="6789096" y="4009764"/>
            <a:ext cx="5191927" cy="1764333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16000" rIns="180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DD1D21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Challenge: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Budget Availability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DD1D21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Implementation Team: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Project Sponsor: Musa Nabage; Onyejekwe, Chimuanya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Implementation Lead: Akinjagunla Oluwashina; Nwachukwu, Chinedu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Project SME: Idio, Samuel; </a:t>
            </a:r>
            <a:r>
              <a:rPr kumimoji="0" lang="pl-PL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Alaka, Olanrewaju 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Project Team:  Mukhtar Sani; Theresa Abdulmalik; Noble Uranta; Festus, Azibator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1683644-E342-4365-B083-9C8BBEDD09AF}"/>
              </a:ext>
            </a:extLst>
          </p:cNvPr>
          <p:cNvSpPr/>
          <p:nvPr/>
        </p:nvSpPr>
        <p:spPr>
          <a:xfrm>
            <a:off x="7104787" y="3865765"/>
            <a:ext cx="2376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ld"/>
                <a:ea typeface="+mn-ea"/>
                <a:cs typeface="+mn-cs"/>
              </a:rPr>
              <a:t>Implementation Team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B55CAE-198A-42C0-9827-687F3CAE48DF}"/>
              </a:ext>
            </a:extLst>
          </p:cNvPr>
          <p:cNvSpPr/>
          <p:nvPr/>
        </p:nvSpPr>
        <p:spPr>
          <a:xfrm>
            <a:off x="6775724" y="2200699"/>
            <a:ext cx="5205299" cy="123183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16000" rIns="180000" rtlCol="0" anchor="t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Availability of requisite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D1D21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Funds.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Full functional support (Asset Engineering and TAs)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Availability of critical materials/procurement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Integrated Asset/Project Delivery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On time &amp; flawless delivery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BDD9FE-3348-4EFA-BFAB-44839893F6C6}"/>
              </a:ext>
            </a:extLst>
          </p:cNvPr>
          <p:cNvSpPr/>
          <p:nvPr/>
        </p:nvSpPr>
        <p:spPr>
          <a:xfrm>
            <a:off x="7091413" y="2056699"/>
            <a:ext cx="2376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ld"/>
                <a:ea typeface="+mn-ea"/>
                <a:cs typeface="+mn-cs"/>
              </a:rPr>
              <a:t>Critical Success Factors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F2665B3-FE32-4D5C-9885-A57B6773C0DB}"/>
              </a:ext>
            </a:extLst>
          </p:cNvPr>
          <p:cNvSpPr/>
          <p:nvPr/>
        </p:nvSpPr>
        <p:spPr>
          <a:xfrm>
            <a:off x="6145675" y="2470412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hellBold"/>
                <a:ea typeface="+mn-ea"/>
                <a:cs typeface="+mn-cs"/>
              </a:rPr>
              <a:t>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55DB93A-2779-4327-8209-51C526790440}"/>
              </a:ext>
            </a:extLst>
          </p:cNvPr>
          <p:cNvSpPr/>
          <p:nvPr/>
        </p:nvSpPr>
        <p:spPr>
          <a:xfrm>
            <a:off x="6145675" y="4025815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hellBold"/>
                <a:ea typeface="+mn-ea"/>
                <a:cs typeface="+mn-cs"/>
              </a:rPr>
              <a:t>5</a:t>
            </a:r>
          </a:p>
        </p:txBody>
      </p:sp>
      <p:sp>
        <p:nvSpPr>
          <p:cNvPr id="41" name="Arrow: Striped Right 40">
            <a:extLst>
              <a:ext uri="{FF2B5EF4-FFF2-40B4-BE49-F238E27FC236}">
                <a16:creationId xmlns:a16="http://schemas.microsoft.com/office/drawing/2014/main" id="{85284DE7-E240-4850-B243-A973B3E1CE81}"/>
              </a:ext>
            </a:extLst>
          </p:cNvPr>
          <p:cNvSpPr/>
          <p:nvPr/>
        </p:nvSpPr>
        <p:spPr>
          <a:xfrm rot="16200000" flipH="1">
            <a:off x="6108905" y="3315839"/>
            <a:ext cx="613540" cy="404547"/>
          </a:xfrm>
          <a:prstGeom prst="stripedRightArrow">
            <a:avLst/>
          </a:prstGeom>
          <a:solidFill>
            <a:srgbClr val="EB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hellMedium"/>
              <a:ea typeface="+mn-ea"/>
              <a:cs typeface="+mn-cs"/>
            </a:endParaRPr>
          </a:p>
        </p:txBody>
      </p:sp>
      <p:pic>
        <p:nvPicPr>
          <p:cNvPr id="42" name="Picture 41" descr="A picture containing indoor, egg&#10;&#10;Description automatically generated">
            <a:extLst>
              <a:ext uri="{FF2B5EF4-FFF2-40B4-BE49-F238E27FC236}">
                <a16:creationId xmlns:a16="http://schemas.microsoft.com/office/drawing/2014/main" id="{9FAF86E7-FEB2-4737-838C-C3A3AAABEA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779" y="1888483"/>
            <a:ext cx="607963" cy="62410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43" name="Picture 42" descr="A picture containing icon&#10;&#10;Description automatically generated">
            <a:extLst>
              <a:ext uri="{FF2B5EF4-FFF2-40B4-BE49-F238E27FC236}">
                <a16:creationId xmlns:a16="http://schemas.microsoft.com/office/drawing/2014/main" id="{16D93E42-30CC-4DCD-B370-9BA904873D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267" y="1847883"/>
            <a:ext cx="576194" cy="61354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488A68F-6203-424D-B751-EAAC3FFB5FDD}"/>
              </a:ext>
            </a:extLst>
          </p:cNvPr>
          <p:cNvSpPr/>
          <p:nvPr/>
        </p:nvSpPr>
        <p:spPr>
          <a:xfrm>
            <a:off x="10688319" y="539816"/>
            <a:ext cx="1298917" cy="129750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16000" rIns="180000" rtlCol="0" anchor="t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MTO ID: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I-1609386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1200" b="1" dirty="0">
                <a:solidFill>
                  <a:srgbClr val="404040"/>
                </a:solidFill>
                <a:latin typeface="ShellBook" panose="00000500000000000000" pitchFamily="50" charset="0"/>
              </a:rPr>
              <a:t>Score</a:t>
            </a:r>
            <a:r>
              <a:rPr lang="en-US" sz="1200" dirty="0">
                <a:solidFill>
                  <a:srgbClr val="404040"/>
                </a:solidFill>
                <a:latin typeface="ShellBook" panose="00000500000000000000" pitchFamily="50" charset="0"/>
              </a:rPr>
              <a:t>: 2,500,000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50108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AA0BF5-2F56-4FB5-96C7-2520A07A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09" y="467688"/>
            <a:ext cx="11173663" cy="549488"/>
          </a:xfrm>
        </p:spPr>
        <p:txBody>
          <a:bodyPr/>
          <a:lstStyle/>
          <a:p>
            <a:r>
              <a:rPr lang="fr-FR"/>
              <a:t>SOKU INSTR. AIR CAPABILITIES ANALYSIS</a:t>
            </a:r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578B09E-AE2D-4D27-8E7C-2F7DD61E7E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5910" y="190689"/>
            <a:ext cx="11179846" cy="276999"/>
          </a:xfrm>
        </p:spPr>
        <p:txBody>
          <a:bodyPr/>
          <a:lstStyle/>
          <a:p>
            <a:r>
              <a:rPr lang="en-US"/>
              <a:t>Capacity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E9962AF-49B4-445B-8EB0-F0FCE82C4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975283"/>
              </p:ext>
            </p:extLst>
          </p:nvPr>
        </p:nvGraphicFramePr>
        <p:xfrm>
          <a:off x="504505" y="5407623"/>
          <a:ext cx="11171236" cy="992739"/>
        </p:xfrm>
        <a:graphic>
          <a:graphicData uri="http://schemas.openxmlformats.org/drawingml/2006/table">
            <a:tbl>
              <a:tblPr firstRow="1" lastCol="1">
                <a:tableStyleId>{FABFCF23-3B69-468F-B69F-88F6DE6A72F2}</a:tableStyleId>
              </a:tblPr>
              <a:tblGrid>
                <a:gridCol w="857952">
                  <a:extLst>
                    <a:ext uri="{9D8B030D-6E8A-4147-A177-3AD203B41FA5}">
                      <a16:colId xmlns:a16="http://schemas.microsoft.com/office/drawing/2014/main" val="1117086269"/>
                    </a:ext>
                  </a:extLst>
                </a:gridCol>
                <a:gridCol w="2484484">
                  <a:extLst>
                    <a:ext uri="{9D8B030D-6E8A-4147-A177-3AD203B41FA5}">
                      <a16:colId xmlns:a16="http://schemas.microsoft.com/office/drawing/2014/main" val="3697571346"/>
                    </a:ext>
                  </a:extLst>
                </a:gridCol>
                <a:gridCol w="1304800">
                  <a:extLst>
                    <a:ext uri="{9D8B030D-6E8A-4147-A177-3AD203B41FA5}">
                      <a16:colId xmlns:a16="http://schemas.microsoft.com/office/drawing/2014/main" val="1425575087"/>
                    </a:ext>
                  </a:extLst>
                </a:gridCol>
                <a:gridCol w="1304800">
                  <a:extLst>
                    <a:ext uri="{9D8B030D-6E8A-4147-A177-3AD203B41FA5}">
                      <a16:colId xmlns:a16="http://schemas.microsoft.com/office/drawing/2014/main" val="2571038454"/>
                    </a:ext>
                  </a:extLst>
                </a:gridCol>
                <a:gridCol w="1304800">
                  <a:extLst>
                    <a:ext uri="{9D8B030D-6E8A-4147-A177-3AD203B41FA5}">
                      <a16:colId xmlns:a16="http://schemas.microsoft.com/office/drawing/2014/main" val="2792081731"/>
                    </a:ext>
                  </a:extLst>
                </a:gridCol>
                <a:gridCol w="1304800">
                  <a:extLst>
                    <a:ext uri="{9D8B030D-6E8A-4147-A177-3AD203B41FA5}">
                      <a16:colId xmlns:a16="http://schemas.microsoft.com/office/drawing/2014/main" val="3931844827"/>
                    </a:ext>
                  </a:extLst>
                </a:gridCol>
                <a:gridCol w="1304800">
                  <a:extLst>
                    <a:ext uri="{9D8B030D-6E8A-4147-A177-3AD203B41FA5}">
                      <a16:colId xmlns:a16="http://schemas.microsoft.com/office/drawing/2014/main" val="1762594472"/>
                    </a:ext>
                  </a:extLst>
                </a:gridCol>
                <a:gridCol w="1304800">
                  <a:extLst>
                    <a:ext uri="{9D8B030D-6E8A-4147-A177-3AD203B41FA5}">
                      <a16:colId xmlns:a16="http://schemas.microsoft.com/office/drawing/2014/main" val="4163395999"/>
                    </a:ext>
                  </a:extLst>
                </a:gridCol>
              </a:tblGrid>
              <a:tr h="330913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Facility</a:t>
                      </a:r>
                      <a:endParaRPr lang="en-GB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solidFill>
                            <a:srgbClr val="FFFFFF"/>
                          </a:solidFill>
                          <a:effectLst/>
                        </a:rPr>
                        <a:t>Inst Air Type</a:t>
                      </a:r>
                      <a:endParaRPr lang="en-GB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solidFill>
                            <a:srgbClr val="FFFFFF"/>
                          </a:solidFill>
                          <a:effectLst/>
                        </a:rPr>
                        <a:t>2018</a:t>
                      </a:r>
                      <a:endParaRPr lang="en-GB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solidFill>
                            <a:srgbClr val="FFFFFF"/>
                          </a:solidFill>
                          <a:effectLst/>
                        </a:rPr>
                        <a:t>2019</a:t>
                      </a:r>
                      <a:endParaRPr lang="en-GB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solidFill>
                            <a:srgbClr val="FFFFFF"/>
                          </a:solidFill>
                          <a:effectLst/>
                        </a:rPr>
                        <a:t>2020</a:t>
                      </a:r>
                      <a:endParaRPr lang="en-GB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solidFill>
                            <a:srgbClr val="FFFFFF"/>
                          </a:solidFill>
                          <a:effectLst/>
                        </a:rPr>
                        <a:t>2021</a:t>
                      </a:r>
                      <a:endParaRPr lang="en-GB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solidFill>
                            <a:srgbClr val="FFFFFF"/>
                          </a:solidFill>
                          <a:effectLst/>
                        </a:rPr>
                        <a:t>2022</a:t>
                      </a:r>
                      <a:endParaRPr lang="en-GB" sz="14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Total</a:t>
                      </a:r>
                      <a:endParaRPr lang="en-GB" sz="1400" b="1" i="0" u="none" strike="noStrike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solidFill>
                      <a:srgbClr val="003C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657326"/>
                  </a:ext>
                </a:extLst>
              </a:tr>
              <a:tr h="330913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Soku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 err="1">
                          <a:solidFill>
                            <a:srgbClr val="000000"/>
                          </a:solidFill>
                          <a:effectLst/>
                        </a:rPr>
                        <a:t>AirPack</a:t>
                      </a:r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 Compressor (2)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   129,899.94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   124,351.48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   364,213.21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   116,415.86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   194,128.45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$    929,008.94 </a:t>
                      </a:r>
                    </a:p>
                  </a:txBody>
                  <a:tcPr marL="7620" marR="7620" marT="7620" marB="0" anchor="b">
                    <a:solidFill>
                      <a:srgbClr val="99B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970620"/>
                  </a:ext>
                </a:extLst>
              </a:tr>
              <a:tr h="330913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Gbaran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Atlas Copco Compressors (4)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     14,042.36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     27,939.85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     30,304.70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     50,019.93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$      22,600.69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$    144,907.53 </a:t>
                      </a:r>
                    </a:p>
                  </a:txBody>
                  <a:tcPr marL="7620" marR="7620" marT="7620" marB="0" anchor="b">
                    <a:solidFill>
                      <a:srgbClr val="99B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9972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BF9525-48ED-44D7-83CC-27C0DEAAC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359171"/>
              </p:ext>
            </p:extLst>
          </p:nvPr>
        </p:nvGraphicFramePr>
        <p:xfrm>
          <a:off x="502428" y="846359"/>
          <a:ext cx="11187144" cy="4436321"/>
        </p:xfrm>
        <a:graphic>
          <a:graphicData uri="http://schemas.openxmlformats.org/drawingml/2006/table">
            <a:tbl>
              <a:tblPr/>
              <a:tblGrid>
                <a:gridCol w="1864524">
                  <a:extLst>
                    <a:ext uri="{9D8B030D-6E8A-4147-A177-3AD203B41FA5}">
                      <a16:colId xmlns:a16="http://schemas.microsoft.com/office/drawing/2014/main" val="460989282"/>
                    </a:ext>
                  </a:extLst>
                </a:gridCol>
                <a:gridCol w="1864524">
                  <a:extLst>
                    <a:ext uri="{9D8B030D-6E8A-4147-A177-3AD203B41FA5}">
                      <a16:colId xmlns:a16="http://schemas.microsoft.com/office/drawing/2014/main" val="1334295127"/>
                    </a:ext>
                  </a:extLst>
                </a:gridCol>
                <a:gridCol w="1864524">
                  <a:extLst>
                    <a:ext uri="{9D8B030D-6E8A-4147-A177-3AD203B41FA5}">
                      <a16:colId xmlns:a16="http://schemas.microsoft.com/office/drawing/2014/main" val="173384292"/>
                    </a:ext>
                  </a:extLst>
                </a:gridCol>
                <a:gridCol w="1864524">
                  <a:extLst>
                    <a:ext uri="{9D8B030D-6E8A-4147-A177-3AD203B41FA5}">
                      <a16:colId xmlns:a16="http://schemas.microsoft.com/office/drawing/2014/main" val="4162841601"/>
                    </a:ext>
                  </a:extLst>
                </a:gridCol>
                <a:gridCol w="1864524">
                  <a:extLst>
                    <a:ext uri="{9D8B030D-6E8A-4147-A177-3AD203B41FA5}">
                      <a16:colId xmlns:a16="http://schemas.microsoft.com/office/drawing/2014/main" val="1731745878"/>
                    </a:ext>
                  </a:extLst>
                </a:gridCol>
                <a:gridCol w="1864524">
                  <a:extLst>
                    <a:ext uri="{9D8B030D-6E8A-4147-A177-3AD203B41FA5}">
                      <a16:colId xmlns:a16="http://schemas.microsoft.com/office/drawing/2014/main" val="140554172"/>
                    </a:ext>
                  </a:extLst>
                </a:gridCol>
              </a:tblGrid>
              <a:tr h="80137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ShellMedium" panose="00000600000000000000" pitchFamily="50" charset="0"/>
                        </a:rPr>
                        <a:t>Parameter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effectLst/>
                          <a:latin typeface="ShellMedium" panose="00000600000000000000" pitchFamily="50" charset="0"/>
                        </a:rPr>
                        <a:t>Current Soku Air Pack (SFN-950)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effectLst/>
                          <a:latin typeface="ShellMedium" panose="00000600000000000000" pitchFamily="50" charset="0"/>
                        </a:rPr>
                        <a:t>Atlas Copco GA75+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effectLst/>
                          <a:latin typeface="ShellMedium" panose="00000600000000000000" pitchFamily="50" charset="0"/>
                        </a:rPr>
                        <a:t>Atlas Copco GA55+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ShellMedium" panose="00000600000000000000" pitchFamily="50" charset="0"/>
                        </a:rPr>
                        <a:t>Atlas Copco </a:t>
                      </a:r>
                      <a:r>
                        <a:rPr lang="en-GB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ShellMedium" panose="00000600000000000000" pitchFamily="50" charset="0"/>
                        </a:rPr>
                        <a:t>ZT145-10-50 (Gbaran Compressor Type) </a:t>
                      </a:r>
                      <a:endParaRPr lang="en-GB" sz="1400" b="1" i="0" u="none" strike="noStrike" dirty="0">
                        <a:solidFill>
                          <a:srgbClr val="FFFFFF"/>
                        </a:solidFill>
                        <a:effectLst/>
                        <a:latin typeface="ShellMedium" panose="00000600000000000000" pitchFamily="50" charset="0"/>
                      </a:endParaRP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ShellMedium" panose="00000600000000000000" pitchFamily="50" charset="0"/>
                        </a:rPr>
                        <a:t>Atlas Copco </a:t>
                      </a:r>
                      <a:r>
                        <a:rPr lang="en-US" sz="1400" b="0" i="0" u="none" strike="noStrike">
                          <a:solidFill>
                            <a:srgbClr val="FFFFFF"/>
                          </a:solidFill>
                          <a:effectLst/>
                          <a:latin typeface="ShellMedium" panose="00000600000000000000" pitchFamily="50" charset="0"/>
                        </a:rPr>
                        <a:t>ZT160-10-50 (Proposed for SNC-2) 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ShellMedium" panose="00000600000000000000" pitchFamily="50" charset="0"/>
                      </a:endParaRP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146077"/>
                  </a:ext>
                </a:extLst>
              </a:tr>
              <a:tr h="279049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MWP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10 Bar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1" i="0" u="none" strike="noStrike" dirty="0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10 bar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10 bar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10 bar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9.5 bar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158822"/>
                  </a:ext>
                </a:extLst>
              </a:tr>
              <a:tr h="27189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Capacity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740 Sm3/hr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1" i="0" u="none" strike="noStrike" dirty="0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756 Sm3/hr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562 Sm3/hr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989.5 Sm3/hr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1089 Sm3/hr 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534518"/>
                  </a:ext>
                </a:extLst>
              </a:tr>
              <a:tr h="5366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Installed Motor power (KW)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132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1" i="0" u="none" strike="noStrike" dirty="0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74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60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160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160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543248"/>
                  </a:ext>
                </a:extLst>
              </a:tr>
              <a:tr h="27189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Weight (Lbs)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37,478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1" i="0" u="none" strike="noStrike" dirty="0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3,115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2,994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3,445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3,445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616191"/>
                  </a:ext>
                </a:extLst>
              </a:tr>
              <a:tr h="27189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Noise Level (DB)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85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1" i="0" u="none" strike="noStrike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68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66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67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69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946471"/>
                  </a:ext>
                </a:extLst>
              </a:tr>
              <a:tr h="6512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Dryer System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Desiccant Type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1" i="0" u="none" strike="noStrike" dirty="0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Refrigerant Dryer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Refrigerant Dryer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 dirty="0" err="1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iMD</a:t>
                      </a:r>
                      <a:r>
                        <a:rPr lang="en-GB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 (Desiccant Type)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Desiccant Type (CD300+ASME 10 barg)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653648"/>
                  </a:ext>
                </a:extLst>
              </a:tr>
              <a:tr h="5366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Type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Reciprocating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1" i="0" u="none" strike="noStrike" dirty="0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Oil-Injected Rotary Screw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Oil-Injected Rotary Screw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Oil-Free Rotary Screw 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Oil-Free Rotary Screw 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588378"/>
                  </a:ext>
                </a:extLst>
              </a:tr>
              <a:tr h="27189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Number of Stage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2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1" i="0" u="none" strike="noStrike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1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1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2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2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884070"/>
                  </a:ext>
                </a:extLst>
              </a:tr>
              <a:tr h="27189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Cooling system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Air Cooled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1" i="0" u="none" strike="noStrike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Air Cooled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Air Cooled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Air Cooled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Air Cooled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15061"/>
                  </a:ext>
                </a:extLst>
              </a:tr>
              <a:tr h="27189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Shell DEP Recommend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No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1" i="0" u="none" strike="noStrike" dirty="0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Yes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Yes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Yes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400" b="0" i="0" u="none" strike="noStrike" dirty="0">
                          <a:solidFill>
                            <a:srgbClr val="404040"/>
                          </a:solidFill>
                          <a:effectLst/>
                          <a:latin typeface="ShellMedium" panose="00000600000000000000" pitchFamily="50" charset="0"/>
                        </a:rPr>
                        <a:t>Yes</a:t>
                      </a:r>
                    </a:p>
                  </a:txBody>
                  <a:tcPr marL="7110" marR="7110" marT="711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149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76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AA0BF5-2F56-4FB5-96C7-2520A07A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Five-year cycle benefit analysis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578B09E-AE2D-4D27-8E7C-2F7DD61E7E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Cost Benefit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16F3C72-FCE6-41CA-8513-BE6D0914B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913268"/>
              </p:ext>
            </p:extLst>
          </p:nvPr>
        </p:nvGraphicFramePr>
        <p:xfrm>
          <a:off x="506076" y="1233487"/>
          <a:ext cx="11173162" cy="4675703"/>
        </p:xfrm>
        <a:graphic>
          <a:graphicData uri="http://schemas.openxmlformats.org/drawingml/2006/table">
            <a:tbl>
              <a:tblPr/>
              <a:tblGrid>
                <a:gridCol w="2869240">
                  <a:extLst>
                    <a:ext uri="{9D8B030D-6E8A-4147-A177-3AD203B41FA5}">
                      <a16:colId xmlns:a16="http://schemas.microsoft.com/office/drawing/2014/main" val="1448160619"/>
                    </a:ext>
                  </a:extLst>
                </a:gridCol>
                <a:gridCol w="1383987">
                  <a:extLst>
                    <a:ext uri="{9D8B030D-6E8A-4147-A177-3AD203B41FA5}">
                      <a16:colId xmlns:a16="http://schemas.microsoft.com/office/drawing/2014/main" val="3878180148"/>
                    </a:ext>
                  </a:extLst>
                </a:gridCol>
                <a:gridCol w="1383987">
                  <a:extLst>
                    <a:ext uri="{9D8B030D-6E8A-4147-A177-3AD203B41FA5}">
                      <a16:colId xmlns:a16="http://schemas.microsoft.com/office/drawing/2014/main" val="2910123144"/>
                    </a:ext>
                  </a:extLst>
                </a:gridCol>
                <a:gridCol w="1383987">
                  <a:extLst>
                    <a:ext uri="{9D8B030D-6E8A-4147-A177-3AD203B41FA5}">
                      <a16:colId xmlns:a16="http://schemas.microsoft.com/office/drawing/2014/main" val="4271090034"/>
                    </a:ext>
                  </a:extLst>
                </a:gridCol>
                <a:gridCol w="1383987">
                  <a:extLst>
                    <a:ext uri="{9D8B030D-6E8A-4147-A177-3AD203B41FA5}">
                      <a16:colId xmlns:a16="http://schemas.microsoft.com/office/drawing/2014/main" val="2750925240"/>
                    </a:ext>
                  </a:extLst>
                </a:gridCol>
                <a:gridCol w="1383987">
                  <a:extLst>
                    <a:ext uri="{9D8B030D-6E8A-4147-A177-3AD203B41FA5}">
                      <a16:colId xmlns:a16="http://schemas.microsoft.com/office/drawing/2014/main" val="1710734749"/>
                    </a:ext>
                  </a:extLst>
                </a:gridCol>
                <a:gridCol w="1383987">
                  <a:extLst>
                    <a:ext uri="{9D8B030D-6E8A-4147-A177-3AD203B41FA5}">
                      <a16:colId xmlns:a16="http://schemas.microsoft.com/office/drawing/2014/main" val="2126333533"/>
                    </a:ext>
                  </a:extLst>
                </a:gridCol>
              </a:tblGrid>
              <a:tr h="294440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Current AirPack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GA 75+ FF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GA 55+ FF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GA 45+ FF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ZT 145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ZT 160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827033"/>
                  </a:ext>
                </a:extLst>
              </a:tr>
              <a:tr h="2944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1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Unit Price (USD)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67,853.44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60,668.31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51,406.83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177,185.25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178,000.00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313143"/>
                  </a:ext>
                </a:extLst>
              </a:tr>
              <a:tr h="2944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1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Purchase Price x2 (USD)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      135,706.88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      121,336.62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      102,813.66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      354,370.50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      356,000.00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827451"/>
                  </a:ext>
                </a:extLst>
              </a:tr>
              <a:tr h="2944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1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UD Filters Unit price (USD)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2,134.50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1,808.40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1,604.02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0.00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650843"/>
                  </a:ext>
                </a:extLst>
              </a:tr>
              <a:tr h="28266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UD Filters Purchase pricex2 (USD)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          4,269.00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          3,616.80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          3,208.04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                     -  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0.00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827614"/>
                  </a:ext>
                </a:extLst>
              </a:tr>
              <a:tr h="2944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1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2Yrs </a:t>
                      </a:r>
                      <a:r>
                        <a:rPr lang="en-GB" sz="1400" b="0" i="1" u="none" strike="noStrike" err="1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Mtce</a:t>
                      </a:r>
                      <a:r>
                        <a:rPr lang="en-GB" sz="1400" b="0" i="1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 Spares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300,000.00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29,855.52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26,694.06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22,619.00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37,584.75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35,000.00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632172"/>
                  </a:ext>
                </a:extLst>
              </a:tr>
              <a:tr h="2944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1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641232"/>
                  </a:ext>
                </a:extLst>
              </a:tr>
              <a:tr h="282661"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1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2 Units + 2 Filter + 2 </a:t>
                      </a:r>
                      <a:r>
                        <a:rPr lang="en-GB" sz="1400" b="0" i="1" u="none" strike="noStrike" err="1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yrs</a:t>
                      </a:r>
                      <a:r>
                        <a:rPr lang="en-GB" sz="1400" b="0" i="1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 </a:t>
                      </a:r>
                      <a:r>
                        <a:rPr lang="en-GB" sz="1400" b="0" i="1" u="none" strike="noStrike" err="1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Mtce</a:t>
                      </a:r>
                      <a:r>
                        <a:rPr lang="en-GB" sz="1400" b="0" i="1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 spares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      300,000.00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      169,831.40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      151,647.48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      128,640.70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      391,955.25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      391,000.00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521958"/>
                  </a:ext>
                </a:extLst>
              </a:tr>
              <a:tr h="282661"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1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Freight Cost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1,826.00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1,826.00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1,826.00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1,826.00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1,826.00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905765"/>
                  </a:ext>
                </a:extLst>
              </a:tr>
              <a:tr h="2944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1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VAT (7.5%)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12,874.31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        11,510.51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9,785.00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29,533.59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29,461.95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127435"/>
                  </a:ext>
                </a:extLst>
              </a:tr>
              <a:tr h="2944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1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Site Installation Cost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        53,352.96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        47,700.76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40,577.70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      134,018.93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134,632.03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228830"/>
                  </a:ext>
                </a:extLst>
              </a:tr>
              <a:tr h="2944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0" i="1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834817"/>
                  </a:ext>
                </a:extLst>
              </a:tr>
              <a:tr h="2944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1" i="1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Total Upgrade Cost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 $                  -  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 $   237,884.66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 $   212,684.75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 $   180,829.40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 $   557,333.78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 $   556,919.98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96189"/>
                  </a:ext>
                </a:extLst>
              </a:tr>
              <a:tr h="294440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09326"/>
                  </a:ext>
                </a:extLst>
              </a:tr>
              <a:tr h="2944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1" i="1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5-year Cost Saving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 $                  -  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 $1,097,706.97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 $1,203,881.11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 $1,338,230.10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 $   165,800.66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 $   171,410.04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65292"/>
                  </a:ext>
                </a:extLst>
              </a:tr>
              <a:tr h="294440">
                <a:tc>
                  <a:txBody>
                    <a:bodyPr/>
                    <a:lstStyle/>
                    <a:p>
                      <a:pPr algn="r" fontAlgn="ctr"/>
                      <a:r>
                        <a:rPr lang="en-GB" sz="1400" b="1" i="1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10-year Cost Saving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 $                  -  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 $5,501,502.19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 $5,776,750.80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 $6,125,899.23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 $2,867,039.56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</a:rPr>
                        <a:t> $2,909,935.12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666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32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AA0BF5-2F56-4FB5-96C7-2520A07A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09" y="467688"/>
            <a:ext cx="11173663" cy="549488"/>
          </a:xfrm>
        </p:spPr>
        <p:txBody>
          <a:bodyPr/>
          <a:lstStyle/>
          <a:p>
            <a:r>
              <a:rPr lang="fr-FR"/>
              <a:t>SOKU INSTR. AIR CAPABILITIES ANALYSIS</a:t>
            </a:r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578B09E-AE2D-4D27-8E7C-2F7DD61E7E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5910" y="190689"/>
            <a:ext cx="11179846" cy="276999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46B70598-ED9C-495D-A29F-7A11532C6B64}"/>
              </a:ext>
            </a:extLst>
          </p:cNvPr>
          <p:cNvSpPr txBox="1">
            <a:spLocks/>
          </p:cNvSpPr>
          <p:nvPr/>
        </p:nvSpPr>
        <p:spPr>
          <a:xfrm>
            <a:off x="502428" y="909021"/>
            <a:ext cx="9108611" cy="5481291"/>
          </a:xfrm>
          <a:prstGeom prst="rect">
            <a:avLst/>
          </a:prstGeom>
        </p:spPr>
        <p:txBody>
          <a:bodyPr/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ShellBook" panose="00000500000000000000" pitchFamily="50" charset="0"/>
                <a:ea typeface="+mn-ea"/>
                <a:cs typeface="+mn-cs"/>
              </a:defRPr>
            </a:lvl1pPr>
            <a:lvl2pPr marL="180975" indent="-180975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tabLst/>
              <a:defRPr sz="1400" b="0" kern="1200">
                <a:solidFill>
                  <a:schemeClr val="tx1"/>
                </a:solidFill>
                <a:latin typeface="ShellBook" panose="00000500000000000000" pitchFamily="50" charset="0"/>
                <a:ea typeface="+mn-ea"/>
                <a:cs typeface="+mn-cs"/>
              </a:defRPr>
            </a:lvl2pPr>
            <a:lvl3pPr marL="361950" indent="-180975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tabLst/>
              <a:defRPr sz="1400" b="0" kern="1200">
                <a:solidFill>
                  <a:schemeClr val="tx1"/>
                </a:solidFill>
                <a:latin typeface="ShellBook" panose="00000500000000000000" pitchFamily="50" charset="0"/>
                <a:ea typeface="+mn-ea"/>
                <a:cs typeface="+mn-cs"/>
              </a:defRPr>
            </a:lvl3pPr>
            <a:lvl4pPr marL="534988" indent="-173038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tabLst/>
              <a:defRPr sz="1400" b="0" kern="1200" baseline="0">
                <a:solidFill>
                  <a:schemeClr val="tx1"/>
                </a:solidFill>
                <a:latin typeface="ShellBook" panose="00000500000000000000" pitchFamily="50" charset="0"/>
                <a:ea typeface="+mn-ea"/>
                <a:cs typeface="+mn-cs"/>
              </a:defRPr>
            </a:lvl4pPr>
            <a:lvl5pPr marL="715963" indent="-180975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tabLst/>
              <a:defRPr sz="1400" kern="1200">
                <a:solidFill>
                  <a:schemeClr val="tx1"/>
                </a:solidFill>
                <a:latin typeface="ShellBook" panose="00000500000000000000" pitchFamily="50" charset="0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Futura Medium" panose="00000400000000000000" pitchFamily="2" charset="0"/>
              </a:rPr>
              <a:t>Raise </a:t>
            </a:r>
            <a:r>
              <a:rPr lang="en-US" sz="1600" dirty="0" err="1">
                <a:solidFill>
                  <a:srgbClr val="000000"/>
                </a:solidFill>
                <a:latin typeface="Futura Medium" panose="00000400000000000000" pitchFamily="2" charset="0"/>
              </a:rPr>
              <a:t>MoC</a:t>
            </a:r>
            <a:r>
              <a:rPr lang="en-US" sz="1600" dirty="0">
                <a:solidFill>
                  <a:srgbClr val="000000"/>
                </a:solidFill>
                <a:latin typeface="Futura Medium" panose="00000400000000000000" pitchFamily="2" charset="0"/>
              </a:rPr>
              <a:t> and follow-up to approval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Futura Medium" panose="00000400000000000000" pitchFamily="2" charset="0"/>
              </a:rPr>
              <a:t>Request new </a:t>
            </a:r>
            <a:r>
              <a:rPr lang="en-US" sz="1600" dirty="0" err="1">
                <a:solidFill>
                  <a:srgbClr val="000000"/>
                </a:solidFill>
                <a:latin typeface="Futura Medium" panose="00000400000000000000" pitchFamily="2" charset="0"/>
              </a:rPr>
              <a:t>RfQ</a:t>
            </a:r>
            <a:r>
              <a:rPr lang="en-US" sz="1600" dirty="0">
                <a:solidFill>
                  <a:srgbClr val="000000"/>
                </a:solidFill>
                <a:latin typeface="Futura Medium" panose="00000400000000000000" pitchFamily="2" charset="0"/>
              </a:rPr>
              <a:t> for selected compressor model and dryers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Futura Medium" panose="00000400000000000000" pitchFamily="2" charset="0"/>
              </a:rPr>
              <a:t>Commence coding of selected compressor model and dryers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Futura Medium" panose="00000400000000000000" pitchFamily="2" charset="0"/>
              </a:rPr>
              <a:t>Secure budget for procurement and installation/Obtain CC/BFM approval, as required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Futura Medium" panose="00000400000000000000" pitchFamily="2" charset="0"/>
              </a:rPr>
              <a:t>Initiate procurement request for compressor package and dryers, as necessary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Futura Medium" panose="00000400000000000000" pitchFamily="2" charset="0"/>
              </a:rPr>
              <a:t>Isolate, disconnect and remove Air Pack 1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Futura Medium" panose="00000400000000000000" pitchFamily="2" charset="0"/>
              </a:rPr>
              <a:t>Install &amp; Commission Atlas Copco Pack 1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Futura Medium" panose="00000400000000000000" pitchFamily="2" charset="0"/>
              </a:rPr>
              <a:t>Isolate, disconnect and remove Air Pack 2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Futura Medium" panose="00000400000000000000" pitchFamily="2" charset="0"/>
              </a:rPr>
              <a:t>Install &amp; Commission Atlas Copco Pack 2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Futura Medium" panose="00000400000000000000" pitchFamily="2" charset="0"/>
              </a:rPr>
              <a:t>Carry out Reliability Test Run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Futura Medium" panose="00000400000000000000" pitchFamily="2" charset="0"/>
              </a:rPr>
              <a:t>Capacity Training </a:t>
            </a:r>
            <a:r>
              <a:rPr lang="en-US" sz="1600">
                <a:solidFill>
                  <a:srgbClr val="000000"/>
                </a:solidFill>
                <a:latin typeface="Futura Medium" panose="00000400000000000000" pitchFamily="2" charset="0"/>
              </a:rPr>
              <a:t>and Continuing to </a:t>
            </a:r>
            <a:r>
              <a:rPr lang="en-US" sz="1600" dirty="0">
                <a:solidFill>
                  <a:srgbClr val="000000"/>
                </a:solidFill>
                <a:latin typeface="Futura Medium" panose="00000400000000000000" pitchFamily="2" charset="0"/>
              </a:rPr>
              <a:t>Monitor and Improve Performance</a:t>
            </a:r>
            <a:endParaRPr lang="en-GB" sz="1600" dirty="0">
              <a:solidFill>
                <a:srgbClr val="000000"/>
              </a:solidFill>
              <a:latin typeface="Futura Medium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49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45594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1_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Font Theme">
      <a:majorFont>
        <a:latin typeface="ShellBold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algn="l" defTabSz="357708">
          <a:lnSpc>
            <a:spcPct val="140000"/>
          </a:lnSpc>
          <a:spcAft>
            <a:spcPts val="1200"/>
          </a:spcAft>
          <a:buClr>
            <a:schemeClr val="accent2"/>
          </a:buClr>
          <a:buSzPct val="85000"/>
          <a:buFont typeface="Wingdings" panose="05000000000000000000" pitchFamily="2" charset="2"/>
          <a:buChar char=""/>
          <a:defRPr sz="1400" dirty="0" smtClean="0">
            <a:solidFill>
              <a:schemeClr val="tx1"/>
            </a:solidFill>
            <a:latin typeface="ShellBook" pitchFamily="2" charset="0"/>
          </a:defRPr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Presentation1" id="{B33FFE0E-00AD-4930-9763-36BAA6AABC02}" vid="{2F0BE8E0-F5D1-40D2-9DA5-B255D3D217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2542</TotalTime>
  <Words>972</Words>
  <Application>Microsoft Office PowerPoint</Application>
  <PresentationFormat>Widescreen</PresentationFormat>
  <Paragraphs>257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Futura Medium</vt:lpstr>
      <vt:lpstr>ShellBold</vt:lpstr>
      <vt:lpstr>ShellBook</vt:lpstr>
      <vt:lpstr>ShellLight</vt:lpstr>
      <vt:lpstr>ShellMedium</vt:lpstr>
      <vt:lpstr>Wingdings</vt:lpstr>
      <vt:lpstr>1_Shell layouts with footer</vt:lpstr>
      <vt:lpstr>PowerPoint Presentation</vt:lpstr>
      <vt:lpstr>Project Title: Soku Instrument Air System Upgrade </vt:lpstr>
      <vt:lpstr>SOKU INSTR. AIR CAPABILITIES ANALYSIS</vt:lpstr>
      <vt:lpstr>Five-year cycle benefit analysis</vt:lpstr>
      <vt:lpstr>SOKU INSTR. AIR CAPABILITIES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Replacement of Gardner Denver Air Compressor with Atlas Copco Air Compressor at Obigbo AGG</dc:title>
  <dc:creator>Ejirinde, Adeyemi SPDC-UPO/G/ULG</dc:creator>
  <cp:lastModifiedBy>Sani, Mukhtar SPDC-UPC/G/UCS</cp:lastModifiedBy>
  <cp:revision>2</cp:revision>
  <dcterms:created xsi:type="dcterms:W3CDTF">2019-04-16T09:09:45Z</dcterms:created>
  <dcterms:modified xsi:type="dcterms:W3CDTF">2023-07-06T13:22:16Z</dcterms:modified>
</cp:coreProperties>
</file>