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478" r:id="rId3"/>
    <p:sldId id="479" r:id="rId4"/>
    <p:sldId id="480" r:id="rId5"/>
    <p:sldId id="481" r:id="rId6"/>
    <p:sldId id="354" r:id="rId7"/>
  </p:sldIdLst>
  <p:sldSz cx="9144000" cy="6858000" type="screen4x3"/>
  <p:notesSz cx="6797675" cy="9926638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utura Bold" panose="00000900000000000000" pitchFamily="2" charset="0"/>
      <p:regular r:id="rId14"/>
    </p:embeddedFont>
    <p:embeddedFont>
      <p:font typeface="Futura Light" panose="00000400000000000000" pitchFamily="2" charset="0"/>
      <p:regular r:id="rId15"/>
    </p:embeddedFont>
    <p:embeddedFont>
      <p:font typeface="Futura Medium" panose="00000400000000000000" pitchFamily="2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06AC"/>
    <a:srgbClr val="000000"/>
    <a:srgbClr val="E8E2DC"/>
    <a:srgbClr val="81457A"/>
    <a:srgbClr val="D9D9D9"/>
    <a:srgbClr val="FFFFFF"/>
    <a:srgbClr val="CCE9DB"/>
    <a:srgbClr val="99CDB7"/>
    <a:srgbClr val="66B492"/>
    <a:srgbClr val="339B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77" autoAdjust="0"/>
    <p:restoredTop sz="88872" autoAdjust="0"/>
  </p:normalViewPr>
  <p:slideViewPr>
    <p:cSldViewPr showGuides="1">
      <p:cViewPr varScale="1">
        <p:scale>
          <a:sx n="66" d="100"/>
          <a:sy n="66" d="100"/>
        </p:scale>
        <p:origin x="12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46" d="100"/>
          <a:sy n="46" d="100"/>
        </p:scale>
        <p:origin x="2808" y="66"/>
      </p:cViewPr>
      <p:guideLst>
        <p:guide orient="horz" pos="3127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01/06/2017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01/06/2017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Futura Medium" pitchFamily="2" charset="0"/>
              </a:rPr>
              <a:pPr/>
              <a:t>1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59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6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8399" y="954000"/>
            <a:ext cx="6860775" cy="918000"/>
          </a:xfrm>
          <a:noFill/>
          <a:ln>
            <a:noFill/>
          </a:ln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8399" y="3317925"/>
            <a:ext cx="6860775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8400" y="4585016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8400" y="4838620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5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0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Diposal</a:t>
            </a: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 of </a:t>
            </a:r>
            <a:r>
              <a:rPr lang="en-US" sz="80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Soku</a:t>
            </a: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 Pro water via Soku017 &amp;</a:t>
            </a:r>
          </a:p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BNAG </a:t>
            </a:r>
            <a:r>
              <a:rPr lang="en-US" sz="80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Optimisation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  <p:sp>
        <p:nvSpPr>
          <p:cNvPr id="17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3429446" y="6474285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800" dirty="0"/>
              <a:t>GMP Cadence</a:t>
            </a:r>
          </a:p>
        </p:txBody>
      </p:sp>
      <p:sp>
        <p:nvSpPr>
          <p:cNvPr id="1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7162800" y="6467856"/>
            <a:ext cx="1219200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/>
            <a:r>
              <a:rPr lang="en-US" sz="800" dirty="0"/>
              <a:t>2</a:t>
            </a:r>
            <a:r>
              <a:rPr lang="en-US" sz="800" baseline="30000" dirty="0"/>
              <a:t>nd</a:t>
            </a:r>
            <a:r>
              <a:rPr lang="en-US" sz="800" dirty="0"/>
              <a:t> June 2017</a:t>
            </a:r>
            <a:endParaRPr lang="en-GB" sz="800" dirty="0"/>
          </a:p>
        </p:txBody>
      </p:sp>
      <p:sp>
        <p:nvSpPr>
          <p:cNvPr id="26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8648700" y="6467856"/>
            <a:ext cx="342900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fld id="{157619AE-C4BD-412E-96AB-E65242840A18}" type="slidenum">
              <a:rPr lang="en-US" sz="800" smtClean="0"/>
              <a:t>‹#›</a:t>
            </a:fld>
            <a:endParaRPr lang="en-GB" sz="800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4825" y="1492272"/>
            <a:ext cx="3922713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18406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9143999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4427538" y="2831545"/>
            <a:ext cx="426807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61986" y="1711396"/>
            <a:ext cx="7870248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761986" y="2638196"/>
            <a:ext cx="3358458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 descr="&lt;Shell Yellow Bar&gt;" title="&lt;Shell Yellow Bar&gt;"/>
          <p:cNvSpPr/>
          <p:nvPr userDrawn="1"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SPDC Produced Water Disposal </a:t>
            </a:r>
            <a:r>
              <a:rPr lang="en-US" sz="80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Programme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  <p:sp>
        <p:nvSpPr>
          <p:cNvPr id="20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3429446" y="6474285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800" dirty="0"/>
              <a:t>DPR</a:t>
            </a:r>
            <a:r>
              <a:rPr lang="en-GB" sz="800" baseline="0" dirty="0"/>
              <a:t> Engagement</a:t>
            </a:r>
            <a:endParaRPr lang="en-GB" sz="800" dirty="0"/>
          </a:p>
        </p:txBody>
      </p:sp>
      <p:sp>
        <p:nvSpPr>
          <p:cNvPr id="2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7162800" y="6467856"/>
            <a:ext cx="1219200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/>
            <a:r>
              <a:rPr lang="en-US" sz="800" dirty="0"/>
              <a:t>22</a:t>
            </a:r>
            <a:r>
              <a:rPr lang="en-US" sz="800" baseline="30000" dirty="0"/>
              <a:t>nd</a:t>
            </a:r>
            <a:r>
              <a:rPr lang="en-US" sz="800" dirty="0"/>
              <a:t> March 2017</a:t>
            </a:r>
            <a:endParaRPr lang="en-GB" sz="800" dirty="0"/>
          </a:p>
        </p:txBody>
      </p:sp>
      <p:sp>
        <p:nvSpPr>
          <p:cNvPr id="23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8648700" y="6467856"/>
            <a:ext cx="342900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fld id="{157619AE-C4BD-412E-96AB-E65242840A18}" type="slidenum">
              <a:rPr lang="en-US" sz="800" smtClean="0"/>
              <a:t>‹#›</a:t>
            </a:fld>
            <a:endParaRPr lang="en-GB" sz="800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9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8400" y="955449"/>
            <a:ext cx="6861600" cy="918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1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8400" y="3044536"/>
            <a:ext cx="3292364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8400" y="4586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8400" y="4838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5320145" y="2795155"/>
            <a:ext cx="3319030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0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Diposal</a:t>
            </a: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 of </a:t>
            </a:r>
            <a:r>
              <a:rPr lang="en-US" sz="80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Soku</a:t>
            </a: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 Pro water via Soku017 &amp;</a:t>
            </a:r>
          </a:p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BNAG </a:t>
            </a:r>
            <a:r>
              <a:rPr lang="en-US" sz="80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Optimisation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>
              <a:defRPr/>
            </a:pP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3" name="TextBox 22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3429446" y="6474285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800" dirty="0"/>
              <a:t>GMP Cadence</a:t>
            </a:r>
          </a:p>
        </p:txBody>
      </p:sp>
      <p:sp>
        <p:nvSpPr>
          <p:cNvPr id="25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7162800" y="6467856"/>
            <a:ext cx="1219200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/>
            <a:r>
              <a:rPr lang="en-US" sz="800" dirty="0"/>
              <a:t>2</a:t>
            </a:r>
            <a:r>
              <a:rPr lang="en-US" sz="800" baseline="30000" dirty="0"/>
              <a:t>nd</a:t>
            </a:r>
            <a:r>
              <a:rPr lang="en-US" sz="800" dirty="0"/>
              <a:t> March 2017</a:t>
            </a:r>
            <a:endParaRPr lang="en-GB" sz="800" dirty="0"/>
          </a:p>
        </p:txBody>
      </p:sp>
      <p:sp>
        <p:nvSpPr>
          <p:cNvPr id="26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8648700" y="6467856"/>
            <a:ext cx="342900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fld id="{157619AE-C4BD-412E-96AB-E65242840A18}" type="slidenum">
              <a:rPr lang="en-US" sz="800" smtClean="0"/>
              <a:t>‹#›</a:t>
            </a:fld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lnSpc>
                <a:spcPct val="100000"/>
              </a:lnSpc>
              <a:spcBef>
                <a:spcPts val="600"/>
              </a:spcBef>
              <a:defRPr lang="en-GB" dirty="0" smtClean="0"/>
            </a:lvl2pPr>
            <a:lvl3pPr marL="403200" indent="-201600">
              <a:lnSpc>
                <a:spcPct val="100000"/>
              </a:lnSpc>
              <a:defRPr lang="en-GB" sz="1400" dirty="0" smtClean="0"/>
            </a:lvl3pPr>
            <a:lvl4pPr marL="633600" indent="-230400">
              <a:lnSpc>
                <a:spcPct val="100000"/>
              </a:lnSpc>
              <a:defRPr lang="en-GB" sz="1200" dirty="0" smtClean="0"/>
            </a:lvl4pPr>
            <a:lvl5pPr marL="835200" indent="-201600">
              <a:lnSpc>
                <a:spcPct val="100000"/>
              </a:lnSpc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  <p:transition/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6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9910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400"/>
            </a:lvl1pPr>
            <a:lvl2pPr marL="176400" indent="-176400" defTabSz="268288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2000"/>
            </a:lvl2pPr>
            <a:lvl3pPr marL="302400" indent="-151200" defTabSz="2682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478800" indent="-176400" defTabSz="2682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30000" indent="-151200" defTabSz="26828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5pPr>
            <a:lvl6pPr marL="763200" indent="-1332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9"/>
            <a:ext cx="3922712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400" dirty="0" smtClean="0"/>
            </a:lvl1pPr>
            <a:lvl2pPr marL="176400" indent="-176400">
              <a:defRPr lang="en-US" sz="1400" dirty="0" smtClean="0"/>
            </a:lvl2pPr>
            <a:lvl3pPr marL="367200" indent="-151200">
              <a:defRPr lang="en-US" sz="1400" dirty="0" smtClean="0"/>
            </a:lvl3pPr>
            <a:lvl4pPr marL="586800" indent="-176400">
              <a:defRPr lang="en-US" sz="1400" dirty="0" smtClean="0"/>
            </a:lvl4pPr>
            <a:lvl5pPr marL="738000" indent="-151200">
              <a:defRPr lang="en-US" sz="1200" dirty="0" smtClean="0"/>
            </a:lvl5pPr>
            <a:lvl6pPr marL="878400" indent="-140400">
              <a:defRPr lang="en-US" sz="11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 smtClean="0"/>
            </a:lvl1pPr>
            <a:lvl2pPr marL="176400" indent="-176400">
              <a:defRPr lang="en-GB" sz="1400" dirty="0" smtClean="0"/>
            </a:lvl2pPr>
            <a:lvl3pPr marL="367200" indent="-151200">
              <a:defRPr lang="en-GB" sz="1400" dirty="0" smtClean="0"/>
            </a:lvl3pPr>
            <a:lvl4pPr marL="586800" indent="-176400">
              <a:defRPr lang="en-GB" sz="1400" dirty="0" smtClean="0"/>
            </a:lvl4pPr>
            <a:lvl5pPr marL="738000" indent="-151200">
              <a:defRPr lang="en-GB" sz="1200" dirty="0" smtClean="0"/>
            </a:lvl5pPr>
            <a:lvl6pPr marL="878400" indent="-140400">
              <a:defRPr lang="en-GB" sz="11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4000" y="4267484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4000" y="3932521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504000" y="4209292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4000" y="4524139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04000" y="6032737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4000" y="1905335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4000" y="1570372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504000" y="1847143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4000" y="2161990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504000" y="3670588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15804" y="4267484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15804" y="3932521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4715804" y="4209292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15804" y="4524139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4715804" y="6032737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15804" y="1905335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15804" y="1570372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4715804" y="1847143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15804" y="2161990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715804" y="3670588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9143999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1986" y="2667000"/>
            <a:ext cx="4343414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2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1985" y="1699351"/>
            <a:ext cx="787718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 dirty="0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16463" y="2638697"/>
            <a:ext cx="3912320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20" name="Rectangle 19" descr="&lt;Shell Yellow Bar&gt;" title="&lt;Shell Yellow Bar&gt;"/>
          <p:cNvSpPr/>
          <p:nvPr userDrawn="1"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Disposal of</a:t>
            </a:r>
            <a:r>
              <a:rPr lang="en-US" sz="800" baseline="0" dirty="0">
                <a:solidFill>
                  <a:schemeClr val="tx1"/>
                </a:solidFill>
                <a:latin typeface="+mn-lt"/>
                <a:cs typeface="Arial" pitchFamily="34" charset="0"/>
              </a:rPr>
              <a:t> </a:t>
            </a:r>
            <a:r>
              <a:rPr lang="en-US" sz="800" baseline="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Soku</a:t>
            </a:r>
            <a:r>
              <a:rPr lang="en-US" sz="800" baseline="0" dirty="0">
                <a:solidFill>
                  <a:schemeClr val="tx1"/>
                </a:solidFill>
                <a:latin typeface="+mn-lt"/>
                <a:cs typeface="Arial" pitchFamily="34" charset="0"/>
              </a:rPr>
              <a:t> Prod Water via Soku017 &amp;</a:t>
            </a:r>
          </a:p>
          <a:p>
            <a:pPr>
              <a:defRPr/>
            </a:pPr>
            <a:r>
              <a:rPr lang="en-US" sz="800" baseline="0" dirty="0">
                <a:solidFill>
                  <a:schemeClr val="tx1"/>
                </a:solidFill>
                <a:latin typeface="+mn-lt"/>
                <a:cs typeface="Arial" pitchFamily="34" charset="0"/>
              </a:rPr>
              <a:t>BNAG </a:t>
            </a:r>
            <a:r>
              <a:rPr lang="en-US" sz="800" baseline="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Optimisation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  <p:sp>
        <p:nvSpPr>
          <p:cNvPr id="17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3429446" y="6474285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800" dirty="0"/>
              <a:t>GMP Cadence</a:t>
            </a:r>
          </a:p>
        </p:txBody>
      </p:sp>
      <p:sp>
        <p:nvSpPr>
          <p:cNvPr id="1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7162800" y="6467856"/>
            <a:ext cx="1219200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/>
            <a:r>
              <a:rPr lang="en-US" sz="800" dirty="0"/>
              <a:t>2</a:t>
            </a:r>
            <a:r>
              <a:rPr lang="en-US" sz="800" baseline="30000" dirty="0"/>
              <a:t>nd</a:t>
            </a:r>
            <a:r>
              <a:rPr lang="en-US" sz="800" dirty="0"/>
              <a:t> June 2017</a:t>
            </a:r>
            <a:endParaRPr lang="en-GB" sz="800" dirty="0"/>
          </a:p>
        </p:txBody>
      </p:sp>
      <p:sp>
        <p:nvSpPr>
          <p:cNvPr id="2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8648700" y="6467856"/>
            <a:ext cx="342900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fld id="{157619AE-C4BD-412E-96AB-E65242840A18}" type="slidenum">
              <a:rPr lang="en-US" sz="800" smtClean="0"/>
              <a:t>‹#›</a:t>
            </a:fld>
            <a:endParaRPr lang="en-GB" sz="800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56950"/>
            <a:ext cx="813435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0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Diposal</a:t>
            </a: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 of </a:t>
            </a:r>
            <a:r>
              <a:rPr lang="en-US" sz="80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Soku</a:t>
            </a: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 Pro water via Soku017 &amp;</a:t>
            </a:r>
          </a:p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BNAG </a:t>
            </a:r>
            <a:r>
              <a:rPr lang="en-US" sz="800" dirty="0" err="1">
                <a:solidFill>
                  <a:schemeClr val="tx1"/>
                </a:solidFill>
                <a:latin typeface="+mn-lt"/>
                <a:cs typeface="Arial" pitchFamily="34" charset="0"/>
              </a:rPr>
              <a:t>Optimisation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  <a:p>
            <a:pPr>
              <a:defRPr/>
            </a:pP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  <p:sp>
        <p:nvSpPr>
          <p:cNvPr id="17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3429446" y="6474285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>
              <a:defRPr/>
            </a:pPr>
            <a:r>
              <a:rPr lang="en-GB" sz="800" dirty="0"/>
              <a:t>GMP</a:t>
            </a:r>
            <a:r>
              <a:rPr lang="en-GB" sz="800" baseline="0" dirty="0"/>
              <a:t> Cadence</a:t>
            </a:r>
            <a:endParaRPr lang="en-GB" sz="800" dirty="0"/>
          </a:p>
        </p:txBody>
      </p:sp>
      <p:sp>
        <p:nvSpPr>
          <p:cNvPr id="1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7162800" y="6467856"/>
            <a:ext cx="1219200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ctr"/>
            <a:r>
              <a:rPr lang="en-US" sz="800" dirty="0"/>
              <a:t>2</a:t>
            </a:r>
            <a:r>
              <a:rPr lang="en-US" sz="800" baseline="30000" dirty="0"/>
              <a:t>nd</a:t>
            </a:r>
            <a:r>
              <a:rPr lang="en-US" sz="800" dirty="0"/>
              <a:t> June 2017</a:t>
            </a:r>
            <a:endParaRPr lang="en-GB" sz="800" dirty="0"/>
          </a:p>
        </p:txBody>
      </p:sp>
      <p:sp>
        <p:nvSpPr>
          <p:cNvPr id="1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8648700" y="6467856"/>
            <a:ext cx="342900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fld id="{157619AE-C4BD-412E-96AB-E65242840A18}" type="slidenum">
              <a:rPr lang="en-US" sz="800" smtClean="0"/>
              <a:t>‹#›</a:t>
            </a:fld>
            <a:endParaRPr lang="en-GB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3" r:id="rId3"/>
    <p:sldLayoutId id="2147483699" r:id="rId4"/>
    <p:sldLayoutId id="2147483691" r:id="rId5"/>
    <p:sldLayoutId id="2147483667" r:id="rId6"/>
    <p:sldLayoutId id="2147483692" r:id="rId7"/>
    <p:sldLayoutId id="2147483694" r:id="rId8"/>
    <p:sldLayoutId id="2147483680" r:id="rId9"/>
    <p:sldLayoutId id="2147483678" r:id="rId10"/>
    <p:sldLayoutId id="2147483700" r:id="rId11"/>
    <p:sldLayoutId id="2147483681" r:id="rId12"/>
    <p:sldLayoutId id="2147483683" r:id="rId13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8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5442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111" userDrawn="1">
          <p15:clr>
            <a:srgbClr val="F26B43"/>
          </p15:clr>
        </p15:guide>
        <p15:guide id="14" pos="2971" userDrawn="1">
          <p15:clr>
            <a:srgbClr val="F26B43"/>
          </p15:clr>
        </p15:guide>
        <p15:guide id="15" pos="2789" userDrawn="1">
          <p15:clr>
            <a:srgbClr val="F26B43"/>
          </p15:clr>
        </p15:guide>
        <p15:guide id="16" orient="horz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>
          <a:xfrm>
            <a:off x="1547664" y="764704"/>
            <a:ext cx="7596336" cy="1179600"/>
          </a:xfrm>
        </p:spPr>
        <p:txBody>
          <a:bodyPr/>
          <a:lstStyle/>
          <a:p>
            <a:r>
              <a:rPr lang="en-US" sz="4000" dirty="0"/>
              <a:t>GMP Cadence</a:t>
            </a:r>
            <a:br>
              <a:rPr lang="en-US" dirty="0">
                <a:latin typeface="Futura Light" panose="00000400000000000000" pitchFamily="2" charset="0"/>
              </a:rPr>
            </a:br>
            <a:r>
              <a:rPr lang="en-US" dirty="0">
                <a:latin typeface="Futura Light" panose="00000400000000000000" pitchFamily="2" charset="0"/>
              </a:rPr>
              <a:t>June 2017</a:t>
            </a:r>
            <a:endParaRPr lang="en-GB" dirty="0">
              <a:latin typeface="Futura Light" panose="00000400000000000000" pitchFamily="2" charset="0"/>
            </a:endParaRP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Initiative 163:   Disposal of </a:t>
            </a:r>
            <a:r>
              <a:rPr lang="en-GB" dirty="0" err="1"/>
              <a:t>Soku</a:t>
            </a:r>
            <a:r>
              <a:rPr lang="en-GB" dirty="0"/>
              <a:t> Produced Water via Soku017  &amp;</a:t>
            </a:r>
          </a:p>
          <a:p>
            <a:r>
              <a:rPr lang="en-GB" dirty="0"/>
              <a:t>Initiative 1938: BNAG Optimisation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Udoka Onuoha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WRFM Lead Swamp East Hub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Initiative #163:   Disposal of </a:t>
            </a:r>
            <a:r>
              <a:rPr lang="en-GB" dirty="0" err="1"/>
              <a:t>Soku</a:t>
            </a:r>
            <a:r>
              <a:rPr lang="en-GB" dirty="0"/>
              <a:t> Produced Water via Soku017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304024" y="2780928"/>
            <a:ext cx="5826239" cy="3115325"/>
            <a:chOff x="3973073" y="1085850"/>
            <a:chExt cx="5105420" cy="3667414"/>
          </a:xfrm>
        </p:grpSpPr>
        <p:sp>
          <p:nvSpPr>
            <p:cNvPr id="6" name="TextBox 5"/>
            <p:cNvSpPr txBox="1"/>
            <p:nvPr/>
          </p:nvSpPr>
          <p:spPr>
            <a:xfrm>
              <a:off x="8381781" y="4113076"/>
              <a:ext cx="696712" cy="40005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rmAutofit/>
            </a:bodyPr>
            <a:lstStyle/>
            <a:p>
              <a:pPr>
                <a:lnSpc>
                  <a:spcPct val="113000"/>
                </a:lnSpc>
                <a:spcAft>
                  <a:spcPts val="60"/>
                </a:spcAft>
              </a:pPr>
              <a:r>
                <a:rPr lang="en-US" sz="1050" b="1" dirty="0"/>
                <a:t>NCTL</a:t>
              </a: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973073" y="1085850"/>
              <a:ext cx="5084644" cy="3667414"/>
              <a:chOff x="3973073" y="1085850"/>
              <a:chExt cx="5084644" cy="366741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8231371" y="3223558"/>
                <a:ext cx="826346" cy="4998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lnSpc>
                    <a:spcPct val="113000"/>
                  </a:lnSpc>
                  <a:spcAft>
                    <a:spcPts val="60"/>
                  </a:spcAft>
                </a:pPr>
                <a:r>
                  <a:rPr lang="en-US" sz="1050" b="1" dirty="0"/>
                  <a:t>Water to Reinjection well</a:t>
                </a:r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3973073" y="1085850"/>
                <a:ext cx="4558787" cy="3667414"/>
                <a:chOff x="3973073" y="1085850"/>
                <a:chExt cx="4558787" cy="3667414"/>
              </a:xfrm>
            </p:grpSpPr>
            <p:sp>
              <p:nvSpPr>
                <p:cNvPr id="10" name="Rectangle 9"/>
                <p:cNvSpPr/>
                <p:nvPr/>
              </p:nvSpPr>
              <p:spPr>
                <a:xfrm>
                  <a:off x="3973073" y="1485900"/>
                  <a:ext cx="1361239" cy="1428750"/>
                </a:xfrm>
                <a:prstGeom prst="rect">
                  <a:avLst/>
                </a:prstGeom>
                <a:gradFill>
                  <a:gsLst>
                    <a:gs pos="77000">
                      <a:srgbClr val="FF0000"/>
                    </a:gs>
                    <a:gs pos="53000">
                      <a:srgbClr val="00B050"/>
                    </a:gs>
                    <a:gs pos="100000">
                      <a:srgbClr val="002060"/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Soku</a:t>
                  </a:r>
                  <a:r>
                    <a:rPr lang="en-US" dirty="0"/>
                    <a:t> NAG Plant</a:t>
                  </a:r>
                </a:p>
              </p:txBody>
            </p:sp>
            <p:grpSp>
              <p:nvGrpSpPr>
                <p:cNvPr id="11" name="Group 10"/>
                <p:cNvGrpSpPr/>
                <p:nvPr/>
              </p:nvGrpSpPr>
              <p:grpSpPr>
                <a:xfrm>
                  <a:off x="4653692" y="1085850"/>
                  <a:ext cx="3878168" cy="3667414"/>
                  <a:chOff x="4653692" y="1085850"/>
                  <a:chExt cx="3878168" cy="3667414"/>
                </a:xfrm>
              </p:grpSpPr>
              <p:cxnSp>
                <p:nvCxnSpPr>
                  <p:cNvPr id="12" name="Elbow Connector 7"/>
                  <p:cNvCxnSpPr>
                    <a:stCxn id="10" idx="0"/>
                  </p:cNvCxnSpPr>
                  <p:nvPr/>
                </p:nvCxnSpPr>
                <p:spPr>
                  <a:xfrm rot="5400000" flipH="1" flipV="1">
                    <a:off x="6384709" y="-645167"/>
                    <a:ext cx="400050" cy="3862084"/>
                  </a:xfrm>
                  <a:prstGeom prst="bentConnector2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Elbow Connector 8"/>
                  <p:cNvCxnSpPr/>
                  <p:nvPr/>
                </p:nvCxnSpPr>
                <p:spPr>
                  <a:xfrm>
                    <a:off x="4709628" y="2900920"/>
                    <a:ext cx="1472717" cy="332054"/>
                  </a:xfrm>
                  <a:prstGeom prst="bentConnector3">
                    <a:avLst>
                      <a:gd name="adj1" fmla="val 1708"/>
                    </a:avLst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Elbow Connector 10"/>
                  <p:cNvCxnSpPr>
                    <a:stCxn id="30" idx="0"/>
                  </p:cNvCxnSpPr>
                  <p:nvPr/>
                </p:nvCxnSpPr>
                <p:spPr>
                  <a:xfrm rot="5400000" flipH="1" flipV="1">
                    <a:off x="7182992" y="1586257"/>
                    <a:ext cx="1453689" cy="452881"/>
                  </a:xfrm>
                  <a:prstGeom prst="bentConnector3">
                    <a:avLst>
                      <a:gd name="adj1" fmla="val -453"/>
                    </a:avLst>
                  </a:prstGeom>
                  <a:ln w="38100">
                    <a:solidFill>
                      <a:srgbClr val="FF0000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" name="Group 14"/>
                  <p:cNvGrpSpPr/>
                  <p:nvPr/>
                </p:nvGrpSpPr>
                <p:grpSpPr>
                  <a:xfrm>
                    <a:off x="7513597" y="4274632"/>
                    <a:ext cx="493047" cy="478632"/>
                    <a:chOff x="6786563" y="4329113"/>
                    <a:chExt cx="657225" cy="528637"/>
                  </a:xfrm>
                </p:grpSpPr>
                <p:sp>
                  <p:nvSpPr>
                    <p:cNvPr id="31" name="Isosceles Triangle 30"/>
                    <p:cNvSpPr/>
                    <p:nvPr/>
                  </p:nvSpPr>
                  <p:spPr>
                    <a:xfrm>
                      <a:off x="6786563" y="4471987"/>
                      <a:ext cx="657225" cy="38576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6893716" y="4329113"/>
                      <a:ext cx="492919" cy="45719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6" name="Straight Arrow Connector 15"/>
                  <p:cNvCxnSpPr>
                    <a:stCxn id="32" idx="0"/>
                  </p:cNvCxnSpPr>
                  <p:nvPr/>
                </p:nvCxnSpPr>
                <p:spPr>
                  <a:xfrm>
                    <a:off x="7778876" y="4274632"/>
                    <a:ext cx="752984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7" name="Group 16"/>
                  <p:cNvGrpSpPr/>
                  <p:nvPr/>
                </p:nvGrpSpPr>
                <p:grpSpPr>
                  <a:xfrm>
                    <a:off x="7418117" y="2539541"/>
                    <a:ext cx="493047" cy="454879"/>
                    <a:chOff x="6786563" y="4329113"/>
                    <a:chExt cx="657225" cy="528637"/>
                  </a:xfrm>
                </p:grpSpPr>
                <p:sp>
                  <p:nvSpPr>
                    <p:cNvPr id="29" name="Isosceles Triangle 28"/>
                    <p:cNvSpPr/>
                    <p:nvPr/>
                  </p:nvSpPr>
                  <p:spPr>
                    <a:xfrm>
                      <a:off x="6786563" y="4471987"/>
                      <a:ext cx="657225" cy="38576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0" name="Oval 29"/>
                    <p:cNvSpPr/>
                    <p:nvPr/>
                  </p:nvSpPr>
                  <p:spPr>
                    <a:xfrm>
                      <a:off x="6893716" y="4329113"/>
                      <a:ext cx="492919" cy="45719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8" name="Straight Arrow Connector 17"/>
                  <p:cNvCxnSpPr>
                    <a:endCxn id="30" idx="2"/>
                  </p:cNvCxnSpPr>
                  <p:nvPr/>
                </p:nvCxnSpPr>
                <p:spPr>
                  <a:xfrm>
                    <a:off x="7073608" y="2715816"/>
                    <a:ext cx="424895" cy="20429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prstDash val="sys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Pentagon 29"/>
                  <p:cNvSpPr/>
                  <p:nvPr/>
                </p:nvSpPr>
                <p:spPr>
                  <a:xfrm rot="16200000">
                    <a:off x="5614814" y="1993819"/>
                    <a:ext cx="2028423" cy="889164"/>
                  </a:xfrm>
                  <a:prstGeom prst="homePlate">
                    <a:avLst>
                      <a:gd name="adj" fmla="val 26667"/>
                    </a:avLst>
                  </a:prstGeom>
                  <a:noFill/>
                  <a:ln w="38100" cap="flat" cmpd="sng" algn="ctr">
                    <a:solidFill>
                      <a:srgbClr val="FF0000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+mn-cs"/>
                    </a:endParaRPr>
                  </a:p>
                </p:txBody>
              </p:sp>
              <p:cxnSp>
                <p:nvCxnSpPr>
                  <p:cNvPr id="20" name="Straight Connector 19"/>
                  <p:cNvCxnSpPr/>
                  <p:nvPr/>
                </p:nvCxnSpPr>
                <p:spPr>
                  <a:xfrm flipH="1">
                    <a:off x="6184444" y="2739566"/>
                    <a:ext cx="88916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6236378" y="2539541"/>
                    <a:ext cx="696712" cy="40005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rmAutofit fontScale="70000" lnSpcReduction="20000"/>
                  </a:bodyPr>
                  <a:lstStyle/>
                  <a:p>
                    <a:pPr>
                      <a:lnSpc>
                        <a:spcPct val="113000"/>
                      </a:lnSpc>
                      <a:spcAft>
                        <a:spcPts val="60"/>
                      </a:spcAft>
                    </a:pPr>
                    <a:r>
                      <a:rPr lang="en-US" sz="1600" b="1" dirty="0"/>
                      <a:t>HH Water level</a:t>
                    </a:r>
                  </a:p>
                </p:txBody>
              </p: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7454688" y="3535547"/>
                    <a:ext cx="493047" cy="445702"/>
                    <a:chOff x="6786563" y="4329113"/>
                    <a:chExt cx="657225" cy="528637"/>
                  </a:xfrm>
                </p:grpSpPr>
                <p:sp>
                  <p:nvSpPr>
                    <p:cNvPr id="27" name="Isosceles Triangle 26"/>
                    <p:cNvSpPr/>
                    <p:nvPr/>
                  </p:nvSpPr>
                  <p:spPr>
                    <a:xfrm>
                      <a:off x="6786563" y="4471987"/>
                      <a:ext cx="657225" cy="385763"/>
                    </a:xfrm>
                    <a:prstGeom prst="triangle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Oval 27"/>
                    <p:cNvSpPr/>
                    <p:nvPr/>
                  </p:nvSpPr>
                  <p:spPr>
                    <a:xfrm>
                      <a:off x="6893716" y="4329113"/>
                      <a:ext cx="492919" cy="457199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3" name="Straight Arrow Connector 22"/>
                  <p:cNvCxnSpPr>
                    <a:stCxn id="28" idx="0"/>
                  </p:cNvCxnSpPr>
                  <p:nvPr/>
                </p:nvCxnSpPr>
                <p:spPr>
                  <a:xfrm>
                    <a:off x="7719967" y="3535547"/>
                    <a:ext cx="811893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23"/>
                  <p:cNvSpPr/>
                  <p:nvPr/>
                </p:nvSpPr>
                <p:spPr>
                  <a:xfrm>
                    <a:off x="6184443" y="1611325"/>
                    <a:ext cx="889165" cy="600164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sz="1100" dirty="0"/>
                      <a:t>Condensate Storage Tank</a:t>
                    </a:r>
                  </a:p>
                </p:txBody>
              </p:sp>
              <p:cxnSp>
                <p:nvCxnSpPr>
                  <p:cNvPr id="25" name="Elbow Connector 34"/>
                  <p:cNvCxnSpPr>
                    <a:endCxn id="32" idx="2"/>
                  </p:cNvCxnSpPr>
                  <p:nvPr/>
                </p:nvCxnSpPr>
                <p:spPr>
                  <a:xfrm rot="16200000" flipH="1">
                    <a:off x="6639051" y="3526676"/>
                    <a:ext cx="954960" cy="954904"/>
                  </a:xfrm>
                  <a:prstGeom prst="bentConnector2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Arrow Connector 25"/>
                  <p:cNvCxnSpPr>
                    <a:endCxn id="28" idx="2"/>
                  </p:cNvCxnSpPr>
                  <p:nvPr/>
                </p:nvCxnSpPr>
                <p:spPr>
                  <a:xfrm>
                    <a:off x="6654841" y="3726671"/>
                    <a:ext cx="880233" cy="1612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prstDash val="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73599153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727507"/>
            <a:ext cx="8134350" cy="504093"/>
          </a:xfrm>
        </p:spPr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Soku</a:t>
            </a:r>
            <a:r>
              <a:rPr lang="en-US" dirty="0">
                <a:solidFill>
                  <a:srgbClr val="FF0000"/>
                </a:solidFill>
              </a:rPr>
              <a:t> Produced Water Project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60032" y="1231600"/>
            <a:ext cx="3779144" cy="5113724"/>
          </a:xfrm>
        </p:spPr>
        <p:txBody>
          <a:bodyPr/>
          <a:lstStyle/>
          <a:p>
            <a:r>
              <a:rPr lang="en-US" b="1" u="sng" dirty="0"/>
              <a:t>Last Week’s actions and status</a:t>
            </a:r>
          </a:p>
          <a:p>
            <a:pPr marL="182880" indent="-18288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Recalculate CSD and progress to L3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sz="1200" b="1" i="1" dirty="0">
                <a:solidFill>
                  <a:srgbClr val="00B050"/>
                </a:solidFill>
              </a:rPr>
              <a:t>CSD recalculated and project progressed to L3</a:t>
            </a:r>
            <a:endParaRPr lang="en-US" b="1" i="1" dirty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</a:pPr>
            <a:endParaRPr lang="en-US" sz="5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/>
              <a:t>Sign off </a:t>
            </a:r>
            <a:r>
              <a:rPr lang="en-US" dirty="0" err="1"/>
              <a:t>BfD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12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b="1" i="1" dirty="0" err="1">
                <a:solidFill>
                  <a:srgbClr val="FFC000"/>
                </a:solidFill>
              </a:rPr>
              <a:t>BfD</a:t>
            </a:r>
            <a:r>
              <a:rPr lang="en-US" sz="1200" b="1" i="1" dirty="0">
                <a:solidFill>
                  <a:srgbClr val="FFC000"/>
                </a:solidFill>
              </a:rPr>
              <a:t> sign off awaiting Concept TA2 availability</a:t>
            </a:r>
          </a:p>
          <a:p>
            <a:pPr>
              <a:lnSpc>
                <a:spcPct val="100000"/>
              </a:lnSpc>
            </a:pPr>
            <a:endParaRPr lang="en-US" sz="5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5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/>
              <a:t>Sign off proposal for sub-surface scope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sz="1200" b="1" i="1" dirty="0">
                <a:solidFill>
                  <a:srgbClr val="FFC000"/>
                </a:solidFill>
              </a:rPr>
              <a:t>Subsurface proposal sign off ongoing, awaiting one</a:t>
            </a:r>
          </a:p>
          <a:p>
            <a:pPr>
              <a:lnSpc>
                <a:spcPct val="100000"/>
              </a:lnSpc>
            </a:pPr>
            <a:r>
              <a:rPr lang="en-US" sz="1200" b="1" i="1" dirty="0">
                <a:solidFill>
                  <a:srgbClr val="FFC000"/>
                </a:solidFill>
              </a:rPr>
              <a:t>      signatory.</a:t>
            </a:r>
          </a:p>
          <a:p>
            <a:pPr>
              <a:lnSpc>
                <a:spcPct val="100000"/>
              </a:lnSpc>
            </a:pPr>
            <a:endParaRPr lang="en-US" sz="5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dirty="0"/>
              <a:t>Engage and secure DPR approval for project</a:t>
            </a:r>
          </a:p>
          <a:p>
            <a:pPr>
              <a:lnSpc>
                <a:spcPct val="100000"/>
              </a:lnSpc>
            </a:pPr>
            <a:r>
              <a:rPr lang="en-US" dirty="0"/>
              <a:t>	  </a:t>
            </a:r>
            <a:r>
              <a:rPr lang="en-US" sz="1200" b="1" i="1" dirty="0">
                <a:solidFill>
                  <a:srgbClr val="FF0000"/>
                </a:solidFill>
              </a:rPr>
              <a:t>Shell DPR Liaison is following up on the approval,</a:t>
            </a:r>
          </a:p>
          <a:p>
            <a:pPr>
              <a:lnSpc>
                <a:spcPct val="100000"/>
              </a:lnSpc>
            </a:pPr>
            <a:r>
              <a:rPr lang="en-US" sz="1200" b="1" i="1" dirty="0">
                <a:solidFill>
                  <a:srgbClr val="FF0000"/>
                </a:solidFill>
              </a:rPr>
              <a:t>        daily phone calls, slow progress.</a:t>
            </a:r>
          </a:p>
          <a:p>
            <a:pPr>
              <a:lnSpc>
                <a:spcPct val="100000"/>
              </a:lnSpc>
            </a:pPr>
            <a:endParaRPr lang="en-US" sz="12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u="sng" dirty="0"/>
              <a:t>Next Week’s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Complete </a:t>
            </a:r>
            <a:r>
              <a:rPr lang="en-US" dirty="0" err="1"/>
              <a:t>BfD</a:t>
            </a:r>
            <a:r>
              <a:rPr lang="en-US" dirty="0"/>
              <a:t> Sign off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Complete Subsurface proposal sign off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Follow up DPR approval, secure engagement slot if required.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14350" y="1231600"/>
            <a:ext cx="4211639" cy="5113724"/>
          </a:xfrm>
        </p:spPr>
        <p:txBody>
          <a:bodyPr/>
          <a:lstStyle/>
          <a:p>
            <a:r>
              <a:rPr lang="en-US" b="1" u="sng" dirty="0"/>
              <a:t>Project Milestones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Impacts</a:t>
            </a:r>
          </a:p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14350" y="1592796"/>
            <a:ext cx="4202113" cy="1847850"/>
            <a:chOff x="514351" y="1808820"/>
            <a:chExt cx="4202113" cy="184785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351" y="1808820"/>
              <a:ext cx="2416176" cy="1847850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0528" y="1808820"/>
              <a:ext cx="1785936" cy="184785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514190" y="4185084"/>
            <a:ext cx="3425888" cy="1962913"/>
            <a:chOff x="528690" y="4497749"/>
            <a:chExt cx="3425888" cy="1962913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21102" y="4500105"/>
              <a:ext cx="1133475" cy="78105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5102" y="5283510"/>
              <a:ext cx="2151957" cy="581025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8690" y="4497749"/>
              <a:ext cx="2292412" cy="770829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89958" y="5293035"/>
              <a:ext cx="1264620" cy="57150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8690" y="5864535"/>
              <a:ext cx="2316096" cy="59612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832442" y="5898687"/>
              <a:ext cx="1122136" cy="561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31334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1985" y="1699351"/>
            <a:ext cx="7877189" cy="495931"/>
          </a:xfrm>
        </p:spPr>
        <p:txBody>
          <a:bodyPr/>
          <a:lstStyle/>
          <a:p>
            <a:r>
              <a:rPr lang="en-GB" dirty="0"/>
              <a:t>Initiative #1938:   BNAG Optimisation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177848"/>
            <a:ext cx="8017115" cy="416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2590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6" y="727507"/>
            <a:ext cx="8134350" cy="50409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BNAG </a:t>
            </a:r>
            <a:r>
              <a:rPr lang="en-US" dirty="0" err="1">
                <a:solidFill>
                  <a:srgbClr val="FF0000"/>
                </a:solidFill>
              </a:rPr>
              <a:t>Optimisation</a:t>
            </a:r>
            <a:r>
              <a:rPr lang="en-US" dirty="0">
                <a:solidFill>
                  <a:srgbClr val="FF0000"/>
                </a:solidFill>
              </a:rPr>
              <a:t> Project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860032" y="1231600"/>
            <a:ext cx="3779144" cy="5113724"/>
          </a:xfrm>
        </p:spPr>
        <p:txBody>
          <a:bodyPr/>
          <a:lstStyle/>
          <a:p>
            <a:r>
              <a:rPr lang="en-US" b="1" u="sng" dirty="0"/>
              <a:t>Last Week’s actions and status</a:t>
            </a:r>
          </a:p>
          <a:p>
            <a:pPr marL="182880" indent="-18288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Review the MRT interim report and decide need for testing of outstanding BONN029T &amp; BONT03T 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sz="1200" b="1" i="1" dirty="0">
                <a:solidFill>
                  <a:srgbClr val="FFC000"/>
                </a:solidFill>
              </a:rPr>
              <a:t>Review ongoing, deliverability test for BONN029T &amp;</a:t>
            </a:r>
          </a:p>
          <a:p>
            <a:pPr>
              <a:lnSpc>
                <a:spcPct val="100000"/>
              </a:lnSpc>
            </a:pPr>
            <a:r>
              <a:rPr lang="en-US" sz="1200" b="1" i="1" dirty="0">
                <a:solidFill>
                  <a:srgbClr val="FFC000"/>
                </a:solidFill>
              </a:rPr>
              <a:t>      BONN023T planned to commence next week.</a:t>
            </a:r>
            <a:endParaRPr lang="en-US" b="1" i="1" dirty="0">
              <a:solidFill>
                <a:srgbClr val="FFC000"/>
              </a:solidFill>
            </a:endParaRPr>
          </a:p>
          <a:p>
            <a:pPr>
              <a:lnSpc>
                <a:spcPct val="100000"/>
              </a:lnSpc>
            </a:pPr>
            <a:endParaRPr lang="en-US" sz="500" dirty="0"/>
          </a:p>
          <a:p>
            <a:pPr marL="182880" indent="-182880">
              <a:lnSpc>
                <a:spcPct val="100000"/>
              </a:lnSpc>
              <a:buFont typeface="+mj-lt"/>
              <a:buAutoNum type="arabicPeriod" startAt="2"/>
            </a:pPr>
            <a:r>
              <a:rPr lang="en-US" dirty="0"/>
              <a:t>Agree window for testing BONN029T &amp; BONT03T if required from PMC.</a:t>
            </a:r>
          </a:p>
          <a:p>
            <a:pPr>
              <a:lnSpc>
                <a:spcPct val="100000"/>
              </a:lnSpc>
            </a:pPr>
            <a:r>
              <a:rPr lang="en-US" sz="12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200" b="1" i="1" dirty="0">
                <a:solidFill>
                  <a:srgbClr val="FFC000"/>
                </a:solidFill>
              </a:rPr>
              <a:t>Deliverability tests for 29T &amp; 23T planned to</a:t>
            </a:r>
          </a:p>
          <a:p>
            <a:pPr>
              <a:lnSpc>
                <a:spcPct val="100000"/>
              </a:lnSpc>
            </a:pPr>
            <a:r>
              <a:rPr lang="en-US" sz="1200" b="1" i="1" dirty="0">
                <a:solidFill>
                  <a:srgbClr val="FFC000"/>
                </a:solidFill>
              </a:rPr>
              <a:t>      commence next week, need for 29T &amp; 3T MRT to be</a:t>
            </a:r>
          </a:p>
          <a:p>
            <a:pPr>
              <a:lnSpc>
                <a:spcPct val="100000"/>
              </a:lnSpc>
            </a:pPr>
            <a:r>
              <a:rPr lang="en-US" sz="1200" b="1" i="1" dirty="0">
                <a:solidFill>
                  <a:srgbClr val="FFC000"/>
                </a:solidFill>
              </a:rPr>
              <a:t>      determined after the deliverability test.</a:t>
            </a:r>
          </a:p>
          <a:p>
            <a:pPr>
              <a:lnSpc>
                <a:spcPct val="100000"/>
              </a:lnSpc>
            </a:pPr>
            <a:endParaRPr lang="en-US" sz="5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500" dirty="0"/>
          </a:p>
          <a:p>
            <a:pPr marL="342900" indent="-342900">
              <a:lnSpc>
                <a:spcPct val="100000"/>
              </a:lnSpc>
              <a:buFont typeface="+mj-lt"/>
              <a:buAutoNum type="arabicPeriod" startAt="3"/>
            </a:pPr>
            <a:r>
              <a:rPr lang="en-US" dirty="0"/>
              <a:t>Handover Initiative leadership to Dev. Function nominee.</a:t>
            </a:r>
          </a:p>
          <a:p>
            <a:pPr>
              <a:lnSpc>
                <a:spcPct val="100000"/>
              </a:lnSpc>
            </a:pPr>
            <a:r>
              <a:rPr lang="en-US" dirty="0"/>
              <a:t>	</a:t>
            </a:r>
            <a:r>
              <a:rPr lang="en-US" sz="1200" b="1" i="1" dirty="0">
                <a:solidFill>
                  <a:srgbClr val="FFC000"/>
                </a:solidFill>
              </a:rPr>
              <a:t>Awaiting nominee’s completion of Wave training.</a:t>
            </a:r>
          </a:p>
          <a:p>
            <a:pPr>
              <a:lnSpc>
                <a:spcPct val="100000"/>
              </a:lnSpc>
            </a:pPr>
            <a:endParaRPr lang="en-US" sz="500" b="1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u="sng" dirty="0"/>
              <a:t>Next Week’s actions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Continue 29T &amp; 23T deliverability testing – completion timeline is two weeks.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14350" y="1231600"/>
            <a:ext cx="4211639" cy="5113724"/>
          </a:xfrm>
        </p:spPr>
        <p:txBody>
          <a:bodyPr/>
          <a:lstStyle/>
          <a:p>
            <a:r>
              <a:rPr lang="en-US" b="1" u="sng" dirty="0"/>
              <a:t>Project Milestones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Impacts</a:t>
            </a:r>
          </a:p>
          <a:p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504826" y="1529970"/>
            <a:ext cx="3923158" cy="809625"/>
            <a:chOff x="504826" y="1529970"/>
            <a:chExt cx="3923158" cy="8096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826" y="1539495"/>
              <a:ext cx="2257425" cy="790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8283" y="1529970"/>
              <a:ext cx="1669701" cy="809625"/>
            </a:xfrm>
            <a:prstGeom prst="rect">
              <a:avLst/>
            </a:prstGeom>
          </p:spPr>
        </p:pic>
      </p:grpSp>
      <p:grpSp>
        <p:nvGrpSpPr>
          <p:cNvPr id="24" name="Group 23"/>
          <p:cNvGrpSpPr/>
          <p:nvPr/>
        </p:nvGrpSpPr>
        <p:grpSpPr>
          <a:xfrm>
            <a:off x="500856" y="3942409"/>
            <a:ext cx="3603091" cy="2032453"/>
            <a:chOff x="500857" y="3942409"/>
            <a:chExt cx="2804318" cy="2032453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350" y="3942409"/>
              <a:ext cx="2371725" cy="80962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86075" y="3947460"/>
              <a:ext cx="419100" cy="80457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0857" y="4755663"/>
              <a:ext cx="2343150" cy="619125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44007" y="4779474"/>
              <a:ext cx="461168" cy="59531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4350" y="5374787"/>
              <a:ext cx="1943100" cy="600075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71965" y="5374787"/>
              <a:ext cx="833210" cy="600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07979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4by3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accent3">
              <a:lumMod val="60000"/>
              <a:lumOff val="4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33.potx" id="{657A983B-3BF7-4CDF-9F8D-C341850A1E6B}" vid="{92CB91EA-BB9F-439C-8000-8296E719B80B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14976</TotalTime>
  <Words>104</Words>
  <Application>Microsoft Office PowerPoint</Application>
  <PresentationFormat>On-screen Show (4:3)</PresentationFormat>
  <Paragraphs>71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Wingdings</vt:lpstr>
      <vt:lpstr>Calibri</vt:lpstr>
      <vt:lpstr>Futura Bold</vt:lpstr>
      <vt:lpstr>Futura Light</vt:lpstr>
      <vt:lpstr>Arial</vt:lpstr>
      <vt:lpstr>Futura Medium</vt:lpstr>
      <vt:lpstr>Shell WizKit V3_Template_4by3_06July2016</vt:lpstr>
      <vt:lpstr>GMP Cadence June 2017</vt:lpstr>
      <vt:lpstr>PowerPoint Presentation</vt:lpstr>
      <vt:lpstr>Soku Produced Water Project Status</vt:lpstr>
      <vt:lpstr>PowerPoint Presentation</vt:lpstr>
      <vt:lpstr>BNAG Optimisation Project Status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Nick.Tangney@shell.com</dc:creator>
  <cp:lastModifiedBy>Onuoha, Udoka U SPDC-UPO/G/PE</cp:lastModifiedBy>
  <cp:revision>371</cp:revision>
  <cp:lastPrinted>2016-08-02T07:19:54Z</cp:lastPrinted>
  <dcterms:created xsi:type="dcterms:W3CDTF">2016-07-21T09:12:05Z</dcterms:created>
  <dcterms:modified xsi:type="dcterms:W3CDTF">2017-06-01T13:03:39Z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</Properties>
</file>