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95" r:id="rId3"/>
    <p:sldId id="388" r:id="rId4"/>
    <p:sldId id="401" r:id="rId5"/>
    <p:sldId id="397" r:id="rId6"/>
    <p:sldId id="382" r:id="rId7"/>
    <p:sldId id="387" r:id="rId8"/>
    <p:sldId id="402" r:id="rId9"/>
    <p:sldId id="381" r:id="rId10"/>
    <p:sldId id="383" r:id="rId11"/>
    <p:sldId id="384" r:id="rId12"/>
    <p:sldId id="396" r:id="rId13"/>
    <p:sldId id="393" r:id="rId14"/>
    <p:sldId id="394" r:id="rId15"/>
    <p:sldId id="403" r:id="rId16"/>
    <p:sldId id="392" r:id="rId17"/>
  </p:sldIdLst>
  <p:sldSz cx="12192000" cy="6858000"/>
  <p:notesSz cx="6797675" cy="9926638"/>
  <p:embeddedFontLst>
    <p:embeddedFont>
      <p:font typeface="Futura Bold" panose="00000900000000000000" pitchFamily="2" charset="0"/>
      <p:regular r:id="rId20"/>
      <p:boldItalic r:id="rId21"/>
    </p:embeddedFont>
    <p:embeddedFont>
      <p:font typeface="Futura Medium" panose="00000400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Bell MT" panose="02020503060305020303" pitchFamily="18" charset="0"/>
      <p:regular r:id="rId30"/>
      <p:bold r:id="rId31"/>
      <p:italic r:id="rId32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5448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72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19/01/2018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19/01/2018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Futura Medium" pitchFamily="2" charset="0"/>
              </a:rPr>
              <a:pPr/>
              <a:t>1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6246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15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88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25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8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41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57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80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80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80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53DAC485-697D-4994-847C-C72C6EC2FEF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FFE8F103-5771-454F-8D1D-F41DEEB5C6D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5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73A6F7F2-B836-4427-B5EA-DBD5072FC4C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738D145C-75F5-4B42-B927-74F0EDB170B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75BC6F0D-365C-4CF8-8BA2-435DDFEA174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EEFDEB18-56E2-4832-95A1-B96A5C4EDC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27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3A862C01-643F-49C5-91CC-B33A500CA6C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A52FBAC9-A8CE-4B24-A2FB-F7D44D28D5E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2AB791C9-8466-4C5C-8EF8-2E9C3669FDA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A74606E0-9CBF-4F68-A884-4C0FE167AB6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E2208062-7A94-45B8-9801-99C92415128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683A1C45-D194-4CB1-BAD8-4AB3D225055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E3056835-76EF-469E-9C50-A69A3E4AC9D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D1AB0EB5-739A-482C-A4EE-D1D58200C16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184B072E-2BFA-4A63-811C-D8D7B4A2258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descr="&lt;TITLE&gt;{72.28346,779.5076,74.93024,140.1173}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Agbada Strategy Meeting</a:t>
            </a:r>
          </a:p>
        </p:txBody>
      </p:sp>
      <p:sp>
        <p:nvSpPr>
          <p:cNvPr id="23" name="Subtitle 22" descr="&lt;SUBTITLE&gt;{59.04,779.5076,260.6454,140.1173}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2800" b="1" dirty="0"/>
              <a:t>Production Syndicate Report Back</a:t>
            </a:r>
          </a:p>
        </p:txBody>
      </p:sp>
      <p:sp>
        <p:nvSpPr>
          <p:cNvPr id="24" name="Text Placeholder 23" descr="&lt;NAME&gt;{18.70866,615.0022,361.2784,140.1173}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Alepaye Babatunde</a:t>
            </a:r>
          </a:p>
        </p:txBody>
      </p:sp>
      <p:sp>
        <p:nvSpPr>
          <p:cNvPr id="25" name="Text Placeholder 24" descr="&lt;ROLE&gt;{18.70866,615.0022,381.1074,140.1173}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Production Unit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January 2018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10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1660"/>
              </p:ext>
            </p:extLst>
          </p:nvPr>
        </p:nvGraphicFramePr>
        <p:xfrm>
          <a:off x="289715" y="857057"/>
          <a:ext cx="11609993" cy="5184171"/>
        </p:xfrm>
        <a:graphic>
          <a:graphicData uri="http://schemas.openxmlformats.org/drawingml/2006/table">
            <a:tbl>
              <a:tblPr/>
              <a:tblGrid>
                <a:gridCol w="352553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041526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98069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87337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316027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618305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96176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679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3053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Facility (Haulage/Capacity)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kbpd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87599"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Existing Gross liquid plant capacity.</a:t>
                      </a:r>
                    </a:p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230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Capacity utilization (ca. 50%).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Explore possibility of bulking stations / reduction of footprint for capacity utilization.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Ops.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Process Engg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 / FMT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80684"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Existing AGG facility gas limit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Capacity utilization (ca.74%).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Long term option based on gas customers availability from commercial versus current demand for 280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Mmscf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/d from both primary and secondary customers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Opportunity for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backfeed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from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Interfeed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line  to NGC (14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mmscf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/d)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AMIL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Gas commercial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Agbada/Obigbo/Imo river PUs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944469"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Opportunity to improve  Dom  gas  through AGG facility by ca. 14 MMscf/d and improve AG capacity utilization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Availability of AG wells.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Chokes on gas lifted producing wells.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Confirm AG associate with 30 oil conduits to ensure no constraints.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Ops.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 / FMT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5761"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Gaslift  Optimization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TBC</a:t>
                      </a:r>
                    </a:p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Chokes on gas lifted producing wells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Measurements to establish actual gas injection for optimization.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Establish lift gas for optimal oil production.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Test separators availability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Coriolis meter not working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Conduct  a MRT test 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Review current practice of chokes on gas lifted wells.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Ensure availability of test separator.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Imbibe practice of monthly welltest/MRT programme based on welltest history.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Reinstate Coriolis meter.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Ops.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 / FMT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886">
                <a:tc>
                  <a:txBody>
                    <a:bodyPr/>
                    <a:lstStyle/>
                    <a:p>
                      <a:pPr marL="0" algn="ctr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Opportunity to improve Capacity utilization of Flow station from current 50% to 80%.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Availability of wells for capacity utilization</a:t>
                      </a:r>
                    </a:p>
                    <a:p>
                      <a:pPr marL="0" indent="0" algn="l" defTabSz="1219170" rtl="0" eaLnBrk="1" fontAlgn="ctr" latinLnBrk="0" hangingPunct="1">
                        <a:buFont typeface="Arial" pitchFamily="34" charset="0"/>
                        <a:buNone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Bulk stations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Alignment of wells to their respective pressure regimes.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charset="0"/>
                        <a:buChar char="•"/>
                      </a:pPr>
                      <a:endParaRPr lang="fr-F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6686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10014"/>
              </p:ext>
            </p:extLst>
          </p:nvPr>
        </p:nvGraphicFramePr>
        <p:xfrm>
          <a:off x="509093" y="650940"/>
          <a:ext cx="11461495" cy="5824679"/>
        </p:xfrm>
        <a:graphic>
          <a:graphicData uri="http://schemas.openxmlformats.org/drawingml/2006/table">
            <a:tbl>
              <a:tblPr/>
              <a:tblGrid>
                <a:gridCol w="337068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139634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Availability</a:t>
                      </a:r>
                      <a:r>
                        <a:rPr lang="en-GB" sz="105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(Wells, </a:t>
                      </a:r>
                      <a:r>
                        <a:rPr lang="en-GB" sz="1050" b="1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flowlines</a:t>
                      </a:r>
                      <a:r>
                        <a:rPr lang="en-GB" sz="105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&amp; facilities + SP)</a:t>
                      </a:r>
                      <a:endParaRPr lang="en-GB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Opportunity to reduce mean time to restore Well trips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Restoration  of wells requiring subsurface intervention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Harness the resources for  quit well intervention team.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Simplify communication process. / ownership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Routine Operational trips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Ability to identify real time deferment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Logistics and protocols to respond.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Security.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Real-time system embedment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Explore opportunity with wellhead caging to re-instate real-time wellhead surveillance.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Enhance security escort and availability in line with advise SOL.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FMT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AGG compressor availability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Availability of power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Sustain current practice of power improvement.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Review and procure new Generator.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Turbine to power Agbada hub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AGG Improvement Team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Export pumps availability (N+5)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Excess resources (high OPEX). In view of low capacity utilization of 50%.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Optimize pumps in view of N+1 philosophy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Carryout preservative maintenance on the pumps on site  to improve availability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Consider bulking stations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Support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Mtce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/ Process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Engr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Opportunity to improve Power availability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Black start Generator overdue for major overhaul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Execute inspection asap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mtce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Improve TNP availability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Export line availability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Harness the improvement in ongoing surveillance  in LEH.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Extend enhance surveillance contract strategy  to Agbada PU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Pipeline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 /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Secuirty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Expedite PO creation for spares &amp; materials availability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Extended delivery time as compared to ROS dates and MTTR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PO creation time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Strategy for critical spares availability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STA for Asset Reps to C&amp;P for enhanced awareness on process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 dedicated CP Specialist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Bring back price agreements on stock items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SLAs between Asset &amp; CP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9564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76ED2-7763-4F9E-8CA0-7BD500F91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 OPTIMIZATION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6E39A-089C-4382-AFE1-ED3AB67C1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3.0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90C5A-FED1-4879-809A-06BB23E54B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F3F4-6803-47A9-AC41-2D6163CC7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98629E-921E-4744-8CEB-7A1541E64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49707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03" y="571420"/>
            <a:ext cx="11171238" cy="413319"/>
          </a:xfrm>
        </p:spPr>
        <p:txBody>
          <a:bodyPr/>
          <a:lstStyle/>
          <a:p>
            <a:r>
              <a:rPr lang="en-GB" dirty="0"/>
              <a:t>THE COST OPTIMIZATION SYNDICATE;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13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749067"/>
              </p:ext>
            </p:extLst>
          </p:nvPr>
        </p:nvGraphicFramePr>
        <p:xfrm>
          <a:off x="323557" y="1303254"/>
          <a:ext cx="11647032" cy="5165945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2221097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1358460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2471243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3736692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93780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51270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1119931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1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Catering (Spend less than $1.4M)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TBA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a) Daily POB Management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Station Attendants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Security Personnel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Provision of food to personnel (160 packs/day) and 23 packs each night.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b) Provision of Lunch to third Parties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 -Provide List of Personnel for lunch Pack &amp; Dinner.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Establish &amp; Review basis for this list.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Third Parties to provide account to charge for their lunch Packs &amp; Dinner.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Commence use of meal tickets for External Work parties.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Review catering contract rates.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PUM to approve SEs.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PUM/ Helen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2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Logistics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Cost of daily Shuttle (Bulk spend is on security logistics.)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 - Verify company policy on personal travel to FOCs.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Reduce Rumuahia Crew change from twice to once a Week.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- Reduce Frequency of Shuttle to thrice a Week.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Wilcox E.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$110K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 - Multiple Logistics Request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 - Commence Integrated Logistics request e.g. Requests for Self loader.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PUM/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Eroms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3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OPEX Spend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$300K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CAPEX spend being charged to OPEX.</a:t>
                      </a:r>
                    </a:p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 - Every CAPEX activity must be built into the CAPEX budget.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04792"/>
                  </a:ext>
                </a:extLst>
              </a:tr>
              <a:tr h="305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Share CAPEX Budget with Team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Ruth O.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484087"/>
                  </a:ext>
                </a:extLst>
              </a:tr>
              <a:tr h="305668">
                <a:tc row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4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Chemical Consumption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$263K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Phase treat Agbada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3 Drums per week ($70K)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Nkem/Wale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39037"/>
                  </a:ext>
                </a:extLst>
              </a:tr>
              <a:tr h="305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Shell Sol at Agbada 2.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Reduce by 50% ($20K)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910186"/>
                  </a:ext>
                </a:extLst>
              </a:tr>
              <a:tr h="305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Shell Sol Agbada 1.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Reduce by $12K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049582"/>
                  </a:ext>
                </a:extLst>
              </a:tr>
              <a:tr h="305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Umuechem Phase treat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Reduce by $11K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35588"/>
                  </a:ext>
                </a:extLst>
              </a:tr>
              <a:tr h="305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Mysella Across Agbada Facilities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Reduce by $110K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08935"/>
                  </a:ext>
                </a:extLst>
              </a:tr>
              <a:tr h="30566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Reduction from other chemicals ($50K)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572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6357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572669"/>
            <a:ext cx="11171238" cy="457280"/>
          </a:xfrm>
        </p:spPr>
        <p:txBody>
          <a:bodyPr/>
          <a:lstStyle/>
          <a:p>
            <a:r>
              <a:rPr lang="en-GB" dirty="0"/>
              <a:t>THE COST OPTIMIZATION SYNDICATE; REPORT OUT Contd.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14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30815"/>
              </p:ext>
            </p:extLst>
          </p:nvPr>
        </p:nvGraphicFramePr>
        <p:xfrm>
          <a:off x="323557" y="1258132"/>
          <a:ext cx="11647032" cy="4205215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2221097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1358460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2471243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3736692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93780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51270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871694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5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Process Safety Review Cost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$12K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Remove from PU Operations Account.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Wale/ Ruth O.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41513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6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Waste Management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TBA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Unclear Lump Sum Charges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Provide &amp; Review Cost breakdown.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Eroms/ Ruth O.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Diesel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$50K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Potential for Savings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Ruth O./ Nkem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Maintenance: 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Optimized value from maintenance services, contracts &amp; personnel</a:t>
                      </a:r>
                    </a:p>
                    <a:p>
                      <a:pPr algn="l" fontAlgn="t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$500K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No Service Contracts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1)Assets to own Service contracts.</a:t>
                      </a:r>
                    </a:p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2)Explore opportunities of optimizing cost through proactive review and challenging of cost from service providers</a:t>
                      </a:r>
                    </a:p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3) Explore opportunities of engaging the services of specialist, procure specialist tools to enhance implementation DIY on such specialist activities e.g. Condition monitoring</a:t>
                      </a:r>
                    </a:p>
                    <a:p>
                      <a:pPr algn="l" fontAlgn="t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Helen/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Soronadi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04792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9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Rumuekpe Costs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$154K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Potential to bank 35% of OP17 budget (CMs &amp; PMs)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Wilcox E./Babs. A.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484087"/>
                  </a:ext>
                </a:extLst>
              </a:tr>
              <a:tr h="305668">
                <a:tc gridSpan="6"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3903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l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$1,405K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</a:rPr>
                        <a:t>Total Potential Cost Savings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4318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78640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05A1-CE59-4870-9E18-721D767D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Optimization Roadmap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16388-AD92-4D43-B533-57520CF01D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3361-0D44-41E0-9728-6C1F34BB1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15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1445C2-2C57-4119-A171-01782FF8A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729AB-7B63-4852-B03D-683AA61B9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77" y="1828582"/>
            <a:ext cx="10782125" cy="425343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E94175-21CB-4446-B1C8-FAA1B8A80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83238"/>
              </p:ext>
            </p:extLst>
          </p:nvPr>
        </p:nvGraphicFramePr>
        <p:xfrm>
          <a:off x="7449927" y="562061"/>
          <a:ext cx="4229814" cy="301379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71633">
                  <a:extLst>
                    <a:ext uri="{9D8B030D-6E8A-4147-A177-3AD203B41FA5}">
                      <a16:colId xmlns:a16="http://schemas.microsoft.com/office/drawing/2014/main" val="2075794714"/>
                    </a:ext>
                  </a:extLst>
                </a:gridCol>
                <a:gridCol w="2417348">
                  <a:extLst>
                    <a:ext uri="{9D8B030D-6E8A-4147-A177-3AD203B41FA5}">
                      <a16:colId xmlns:a16="http://schemas.microsoft.com/office/drawing/2014/main" val="860936673"/>
                    </a:ext>
                  </a:extLst>
                </a:gridCol>
                <a:gridCol w="1440833">
                  <a:extLst>
                    <a:ext uri="{9D8B030D-6E8A-4147-A177-3AD203B41FA5}">
                      <a16:colId xmlns:a16="http://schemas.microsoft.com/office/drawing/2014/main" val="479146419"/>
                    </a:ext>
                  </a:extLst>
                </a:gridCol>
              </a:tblGrid>
              <a:tr h="3353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S/N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Opportunities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Cost reduction Ambition $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1720804"/>
                  </a:ext>
                </a:extLst>
              </a:tr>
              <a:tr h="142976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Logistics Optimization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110,000.0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0360032"/>
                  </a:ext>
                </a:extLst>
              </a:tr>
              <a:tr h="28935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OPEX Spend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300,000.0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231552"/>
                  </a:ext>
                </a:extLst>
              </a:tr>
              <a:tr h="28935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Chemical Consumption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263,000.0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2264693"/>
                  </a:ext>
                </a:extLst>
              </a:tr>
              <a:tr h="28935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Process Safety Review Costs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  12,000.0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3616638"/>
                  </a:ext>
                </a:extLst>
              </a:tr>
              <a:tr h="28935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Diesel Optimization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  50,000.0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9369888"/>
                  </a:ext>
                </a:extLst>
              </a:tr>
              <a:tr h="28935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Maintenance Costs to TP Optimized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    500,000.0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739365"/>
                  </a:ext>
                </a:extLst>
              </a:tr>
              <a:tr h="28935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Rumuekepe OP'17 OPEX allocation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                                   154,000.0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347844"/>
                  </a:ext>
                </a:extLst>
              </a:tr>
              <a:tr h="289357"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Avenue or other Cost Saving initiatives (11%)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                               1,074,916.9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8693697"/>
                  </a:ext>
                </a:extLst>
              </a:tr>
              <a:tr h="215275">
                <a:tc gridSpan="3"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9281264"/>
                  </a:ext>
                </a:extLst>
              </a:tr>
              <a:tr h="15378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Total Expected Savings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2,463,917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5727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CE78B826-6A75-40CC-990A-670D48444FEB}"/>
              </a:ext>
            </a:extLst>
          </p:cNvPr>
          <p:cNvSpPr/>
          <p:nvPr/>
        </p:nvSpPr>
        <p:spPr>
          <a:xfrm>
            <a:off x="4521666" y="1342240"/>
            <a:ext cx="1635853" cy="154357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25% Cost Reduction</a:t>
            </a:r>
          </a:p>
        </p:txBody>
      </p:sp>
    </p:spTree>
    <p:extLst>
      <p:ext uri="{BB962C8B-B14F-4D97-AF65-F5344CB8AC3E}">
        <p14:creationId xmlns:p14="http://schemas.microsoft.com/office/powerpoint/2010/main" val="39085750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21747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76ED2-7763-4F9E-8CA0-7BD500F91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HSSE &amp; PEOPLE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6E39A-089C-4382-AFE1-ED3AB67C1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1.0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90C5A-FED1-4879-809A-06BB23E54B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F3F4-6803-47A9-AC41-2D6163CC7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98629E-921E-4744-8CEB-7A1541E64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9664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503" y="676929"/>
            <a:ext cx="11171238" cy="404526"/>
          </a:xfrm>
        </p:spPr>
        <p:txBody>
          <a:bodyPr/>
          <a:lstStyle/>
          <a:p>
            <a:r>
              <a:rPr lang="en-GB" dirty="0"/>
              <a:t>THE PEOPLE SYNDICATE;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34176"/>
              </p:ext>
            </p:extLst>
          </p:nvPr>
        </p:nvGraphicFramePr>
        <p:xfrm>
          <a:off x="323557" y="1539487"/>
          <a:ext cx="11647032" cy="3846906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1634433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1786856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336398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3347207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148791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51270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88216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Improve on Support staff  Salary Contracts, T&amp;C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Stagnant Salary: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Contract  valued not reviewed regularly thus negative impact on CN salary upgrade. 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Untimely payments (late P.O.s)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Terms of contracts (No pension)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No ID Cards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Delayed payment after SE issued to contractor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CH Workshop for Land East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Monthly Performance Review by the CH &amp; Cos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Contract status dashboards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Regulate no of contracts a CH can hold to ensure effectiveness 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Black listing under-performing contractors and reassign.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AMIT</a:t>
                      </a:r>
                    </a:p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PUM</a:t>
                      </a:r>
                    </a:p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C&amp;P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Infrastructure Issues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Conference room Chairs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House Keeping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Structural integrity (failing Caravan)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Fast-Track delivery of conference room chairs 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Handover FOC house-keeping to Infrastructure team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Carryout Structural Integrity assessment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PUM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Catering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Quality of food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Variety of Food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Time of arrival of the food vendor to the FOC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Hold a review meeting with Infrastructure team to address issues raised around food quality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Enhance delivery time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Welfare team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Rewards and recognition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Limited Voucher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No Commendation to support staff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Leadership representation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Develop robust Rewards &amp; Recognition Scheme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PUM/AMIT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41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96" y="659343"/>
            <a:ext cx="11171238" cy="448488"/>
          </a:xfrm>
        </p:spPr>
        <p:txBody>
          <a:bodyPr/>
          <a:lstStyle/>
          <a:p>
            <a:r>
              <a:rPr lang="en-GB" dirty="0"/>
              <a:t>THE HSSE SYNDICATE;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1196" y="1422409"/>
          <a:ext cx="11647032" cy="4211836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2221097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1358460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2471243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3736692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93780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512706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88216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Encroachment on Road &amp; Facilities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Unrestricted access</a:t>
                      </a:r>
                    </a:p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Bush burning around Wellheads</a:t>
                      </a:r>
                    </a:p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Team to create awareness, detection &amp; follow-up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Awareness on Boundary mapping on our facilities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Share surveillance contractor reporting template to team leads and PUM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After mapping, put a strategy for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RoW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markers and Wellhead fencing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Engagement with community  (via Roadshows)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Encroachment team</a:t>
                      </a:r>
                    </a:p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Encroachment team and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Geomatic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AMIT</a:t>
                      </a:r>
                    </a:p>
                    <a:p>
                      <a:pPr marL="171450" marR="0" lvl="0" indent="-171450" algn="just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Encroachment team &amp; AMIT</a:t>
                      </a:r>
                    </a:p>
                    <a:p>
                      <a:pPr marL="171450" indent="-171450" algn="just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(ER)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PPE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Poor Quality 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Delivery time: Delayed distribution of PPE to staff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Tie-in into the Corporate improvement project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Timely distribution to staff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AMIT/SE Lead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Minimum Escort requirement for facility not met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Improve on the number security escorts available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LEH Security (Charity)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Process Safety Issues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Carry over/Leaks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Passing valves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Progress PSF gap closures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HSE competence development</a:t>
                      </a:r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Delay in implementing to HSE training 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e.g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PtW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training</a:t>
                      </a:r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Corporate SE to Implement compliance HSE training schedule.</a:t>
                      </a:r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PUM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4996" marR="4996" marT="49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313538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Logistics</a:t>
                      </a:r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Difficulties in convening 3 personnel at the back of IZUZU pickup</a:t>
                      </a:r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 personnel recommended to sit at the back because of long distance travel</a:t>
                      </a:r>
                    </a:p>
                  </a:txBody>
                  <a:tcPr marL="4996" marR="4996" marT="4996" marB="0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PUM/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Mtce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lead</a:t>
                      </a:r>
                    </a:p>
                  </a:txBody>
                  <a:tcPr marL="4996" marR="4996" marT="4996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320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7265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AAE1-4EA4-48D6-8AAA-DBE49D0A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2AFB8-3C93-4C10-A7E8-4AA6F292D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PRODUCTION ENHANCEMENT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DB861-2EA2-47D2-A6EF-B34E7CF1F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2.0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AC6C-151F-451A-B8F9-C286084B99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E2F85-1FE8-4A4C-B79A-867C24AC9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85C38D-43E1-4585-9785-998AFEEAE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83856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409371"/>
              </p:ext>
            </p:extLst>
          </p:nvPr>
        </p:nvGraphicFramePr>
        <p:xfrm>
          <a:off x="509093" y="650940"/>
          <a:ext cx="11461495" cy="5768031"/>
        </p:xfrm>
        <a:graphic>
          <a:graphicData uri="http://schemas.openxmlformats.org/drawingml/2006/table">
            <a:tbl>
              <a:tblPr/>
              <a:tblGrid>
                <a:gridCol w="391659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1798486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518747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668215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866292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3764009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138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112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177952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Existing oil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41.0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Long term deferment (OGUT24T, AHIA03S, AGBD34L, AGBD30L, AGBD056L, AGBD052L/S, ELWA015L, OBEL001L).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Gas lift sharing challenges.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MSDV reliability on test facility.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Metering reliability and accuracy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Availability of 2 working test separator to conduct MRT for dual string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Validity of the current 41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bopd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Mean time to restore quit wells.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CWI to mobilize and restore production.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FMT/WRFM to restore and optimize production from OGUT24T, AHIA03S, AGBD34L, AGBD30L, AGBD056L, AGBD052L/S, ELWA015L, OBEL001L.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Re-validate potential through MRT and welltest.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Conduct MRT for gas lift optimization and revalidation of well potentials for all gas lifted wells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Restore availability of 2 test separator  to enable MRT for gas lifted wells.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Put MRT plan in place for operations to carry out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In-house CWI capabilities to speed up response time.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Sustain quit well approach to restore quit wells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AMIL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WRFM/FMT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CWI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8946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Existing condensate based on early NAG gas capacity of 23 MMscf/d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3.0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Availability of interfiled to allow full production of well.</a:t>
                      </a:r>
                    </a:p>
                    <a:p>
                      <a:pPr marL="171450" marR="0" lvl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Inability to produce NAG when AG is out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Inability to produce NAG when TNP is out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Strategy that allows production of gas wells to maximize condensate production (Agbada / Obigbo)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Plant modification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Create a storage tank to store condensate from NAG and slight plant modification.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AMIL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WRFM/FMT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Process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81169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3.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Bean optimization for W8T, and 44S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TBC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Confirmatory MER 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DPR Allowable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Optimize bean up for all producing conduits as per DPR allowable.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Obtain DPR allowable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Validate increment gain as per PSO.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Close out  bean up opportunities from PSO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WRFM/FMT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560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4.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CIWRS (ca. 30 conduits) / Medium/High identified by Ops team + some opportunity in Rumuahia Axis (ca. 7.0kbopd)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12.5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Funding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Execution capabilities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Revalidate  surface scope and opportunities for the closed in wells.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Prioritize opportunities based on potential from the wells.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Cost  evaluation</a:t>
                      </a:r>
                    </a:p>
                    <a:p>
                      <a:pPr marL="171450" marR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Funding for restoration.</a:t>
                      </a:r>
                    </a:p>
                    <a:p>
                      <a:pPr marL="171450" marR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Possible proposals  incorporating extended scopes 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AMIL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WRFM/FMT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CWI/Asset Engineering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05342"/>
                  </a:ext>
                </a:extLst>
              </a:tr>
              <a:tr h="175433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8744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47064"/>
              </p:ext>
            </p:extLst>
          </p:nvPr>
        </p:nvGraphicFramePr>
        <p:xfrm>
          <a:off x="509093" y="650940"/>
          <a:ext cx="11461495" cy="1266191"/>
        </p:xfrm>
        <a:graphic>
          <a:graphicData uri="http://schemas.openxmlformats.org/drawingml/2006/table">
            <a:tbl>
              <a:tblPr/>
              <a:tblGrid>
                <a:gridCol w="391659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085043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Additional condensate production from restoration of AGBD067T gas well (as a swing well)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Well not commissioned because of fish in hole</a:t>
                      </a:r>
                    </a:p>
                    <a:p>
                      <a:pPr marL="0" indent="0" algn="l" fontAlgn="ctr">
                        <a:buFont typeface="Arial" pitchFamily="34" charset="0"/>
                        <a:buNone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Retrieve stuck fish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AMIL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WRFM/FMT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CWI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2807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635284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41BA0D-EB08-4130-8C6A-0596AB42D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181662"/>
              </p:ext>
            </p:extLst>
          </p:nvPr>
        </p:nvGraphicFramePr>
        <p:xfrm>
          <a:off x="363963" y="1486957"/>
          <a:ext cx="11461497" cy="3837598"/>
        </p:xfrm>
        <a:graphic>
          <a:graphicData uri="http://schemas.openxmlformats.org/drawingml/2006/table">
            <a:tbl>
              <a:tblPr/>
              <a:tblGrid>
                <a:gridCol w="242274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2602778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555174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846831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1859861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579116">
                  <a:extLst>
                    <a:ext uri="{9D8B030D-6E8A-4147-A177-3AD203B41FA5}">
                      <a16:colId xmlns:a16="http://schemas.microsoft.com/office/drawing/2014/main" val="2506460384"/>
                    </a:ext>
                  </a:extLst>
                </a:gridCol>
                <a:gridCol w="3585556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18990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34188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268376">
                <a:tc>
                  <a:txBody>
                    <a:bodyPr/>
                    <a:lstStyle/>
                    <a:p>
                      <a:pPr algn="l" fontAlgn="b">
                        <a:buFontTx/>
                        <a:buNone/>
                      </a:pP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Oil</a:t>
                      </a:r>
                      <a:b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Gas</a:t>
                      </a:r>
                      <a:b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9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805127">
                <a:tc>
                  <a:txBody>
                    <a:bodyPr/>
                    <a:lstStyle/>
                    <a:p>
                      <a:pPr marL="0" lvl="0" indent="0" algn="ctr" fontAlgn="ctr">
                        <a:buFontTx/>
                        <a:buNone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Grow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Rumuahia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node Oil production IPSC from 6.5 to 10 kbopd by Restoration of production from closed in wells, and bean up</a:t>
                      </a:r>
                    </a:p>
                    <a:p>
                      <a:pPr marL="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AF = 0.7kbopd ??? (Mini 1L Current capability prior to WSO)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 Opportunities = 2.8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kbopd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**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5*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Funding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Gas flare limit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Bulking effect (Mini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Nta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field)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Security</a:t>
                      </a:r>
                    </a:p>
                    <a:p>
                      <a:pPr algn="l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WIP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 management to resolve funding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Repair FL and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Whd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equipment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WRFM to resolve flare limit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DNL AND OPS TO fast-track the review and scope-revalidation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 security at Mini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Nta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Manifold/wellhead cluster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AMIL</a:t>
                      </a:r>
                      <a:b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 DNL/WRFM</a:t>
                      </a:r>
                      <a:b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 PROCESS/OPS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CWI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 Engineering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 marL="0" lvl="0" indent="0" algn="ctr" fontAlgn="ctr">
                        <a:buFontTx/>
                        <a:buNone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More production from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Oguta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through effective utilization of produced gas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Funding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Gas flare limit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gas injection facility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Poor location access road especially during rainy session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WIP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Put in place robust gas injection contract </a:t>
                      </a:r>
                    </a:p>
                    <a:p>
                      <a:pPr marL="171450" marR="0" lvl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 location accessibility</a:t>
                      </a:r>
                    </a:p>
                    <a:p>
                      <a:pPr algn="l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AMIL/PUM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C&amp;P</a:t>
                      </a:r>
                      <a:b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 DNL/WRFM</a:t>
                      </a:r>
                      <a:b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 PROCESS / OPS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805127">
                <a:tc>
                  <a:txBody>
                    <a:bodyPr/>
                    <a:lstStyle/>
                    <a:p>
                      <a:pPr marL="0" lvl="0" indent="0" algn="ctr" fontAlgn="ctr">
                        <a:buFontTx/>
                        <a:buNone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 equipment availability and reliability  through enhanced production equipment maintenance monitoring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Delay in getting back equipment from workshop.</a:t>
                      </a:r>
                    </a:p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 Repeated reworked and less value for money</a:t>
                      </a:r>
                    </a:p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 Delay in spares ROS.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AutoNum type="arabicPeriod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Asset to be involved in witnessing equipment performance test post repair at OEM and IA workshop.</a:t>
                      </a:r>
                    </a:p>
                    <a:p>
                      <a:pPr marL="228600" indent="-228600" algn="l" fontAlgn="ctr">
                        <a:buAutoNum type="arabicPeriod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Early issue of PO to viable vendor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PUM/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Mtce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Lead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C&amp;P</a:t>
                      </a:r>
                      <a:b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 marL="0" lvl="0" indent="0" algn="ctr" fontAlgn="ctr">
                        <a:buFontTx/>
                        <a:buNone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Reduce oil theft and improve TL availability from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Rumuahia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NODE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Frequent EGBM/ASSA/AWARA/RUMU TL outage due to illegal bunkering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WIP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Renovate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Assa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FS and Mini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Nta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manifold guard huts for GSA usage to enhance monitoring of TL  in </a:t>
                      </a:r>
                      <a:r>
                        <a:rPr lang="en-GB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Rumuahia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axis.</a:t>
                      </a:r>
                    </a:p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Pipeline to ensure CAST contractor improves on pipeline ROW monitoring and payment of surveillance workers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* PIPELINES/AMIL/PUM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78665"/>
                  </a:ext>
                </a:extLst>
              </a:tr>
              <a:tr h="536751">
                <a:tc>
                  <a:txBody>
                    <a:bodyPr/>
                    <a:lstStyle/>
                    <a:p>
                      <a:pPr marL="0" lvl="0" indent="0" algn="ctr" fontAlgn="ctr">
                        <a:buFontTx/>
                        <a:buNone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 reconciliation factor and oil allocation by 20% through enhanced BSW trending, improve deferment tracking and monthly metering revalidation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Logistic </a:t>
                      </a: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availability of meter proving contractor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Meter proving high cost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WIP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Improve sampling, BSW trending and meter proving.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Set up in-house meter proving team to carry out meter proving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PROGRAMMING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PUM/AMIL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4160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588FE4-9F2A-49F1-8477-9A30E3883F7E}"/>
              </a:ext>
            </a:extLst>
          </p:cNvPr>
          <p:cNvSpPr txBox="1"/>
          <p:nvPr/>
        </p:nvSpPr>
        <p:spPr bwMode="auto">
          <a:xfrm>
            <a:off x="878957" y="5656521"/>
            <a:ext cx="5394251" cy="775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595959"/>
                </a:solidFill>
              </a:rPr>
              <a:t>* No AG solution and produced gas will be flared. 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200" dirty="0">
                <a:solidFill>
                  <a:srgbClr val="595959"/>
                </a:solidFill>
              </a:rPr>
              <a:t>**Risked potential from opportunities inventory (see opportunities inventory for the details)</a:t>
            </a:r>
          </a:p>
        </p:txBody>
      </p:sp>
    </p:spTree>
    <p:extLst>
      <p:ext uri="{BB962C8B-B14F-4D97-AF65-F5344CB8AC3E}">
        <p14:creationId xmlns:p14="http://schemas.microsoft.com/office/powerpoint/2010/main" val="11538276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17945"/>
              </p:ext>
            </p:extLst>
          </p:nvPr>
        </p:nvGraphicFramePr>
        <p:xfrm>
          <a:off x="245660" y="650940"/>
          <a:ext cx="11507036" cy="4572295"/>
        </p:xfrm>
        <a:graphic>
          <a:graphicData uri="http://schemas.openxmlformats.org/drawingml/2006/table">
            <a:tbl>
              <a:tblPr/>
              <a:tblGrid>
                <a:gridCol w="409433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112810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Current gas potential of 23 MMscf/d (AGBD068)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23.0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Sampling points at 12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o’clok</a:t>
                      </a: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 position instead of 3 or 9 o’clock position.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* Re-engineer sampling points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Confirm actual dry gas potential through MRT for all gas wells.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Asset </a:t>
                      </a:r>
                      <a:r>
                        <a:rPr lang="en-GB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Engr</a:t>
                      </a: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 marL="0" indent="-171450" algn="l" defTabSz="121917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WRFM/Ops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Current AG potential of 40 MMscf/d including 8 MMscf/d for gas lift.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32.0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Current producing IPSC  wells ca. 40 MMscf/d below plant capacity of 54 MMscf/d.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Explore wells to utilize full plant capacity of 54 MMscf/d.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FMT/WRFM/Ops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271945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Opportunity to increase Dom Gas by ca. 57 MMscf/d (AGBD67/68)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57.0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AGBD68 unable to actualize potential of 40 MMscf/d</a:t>
                      </a:r>
                    </a:p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Fish in hole  for AGBD67 (not commissioned yet)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Re-validate potential by carrying out MRT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Retrieve fish from hole and commission AGBD67.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WRFM/FMT/OPS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CWI/Early NAG Project team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10839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Opportunity to maximize AG capacity utilization from possible closed in HGOR wells / 30 CIWR opportunities 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170" rtl="0" eaLnBrk="1" fontAlgn="ctr" latinLnBrk="0" hangingPunct="1"/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TBC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To ascertain associated gas from closed in well reviews.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 log data acquisition to confirm do-ability of planned CIWR candidates and their associated AG.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121917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Fast track CO log acquisition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charset="0"/>
                        <a:buChar char="•"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Consider routing OBEL03 to AGBD AGG for full capacity utilization of AGG.</a:t>
                      </a:r>
                    </a:p>
                    <a:p>
                      <a:pPr marL="0" indent="-171450" algn="l" defTabSz="1219170" rtl="0" eaLnBrk="1" fontAlgn="ctr" latinLnBrk="0" hangingPunct="1">
                        <a:buFont typeface="Arial" charset="0"/>
                        <a:buChar char="•"/>
                      </a:pPr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WRFM/FMT/OPS</a:t>
                      </a:r>
                    </a:p>
                    <a:p>
                      <a:pPr marL="0" algn="l" defTabSz="1219170" rtl="0" eaLnBrk="1" fontAlgn="ctr" latinLnBrk="0" hangingPunct="1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05342"/>
                  </a:ext>
                </a:extLst>
              </a:tr>
              <a:tr h="516930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41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5360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D7C1BEB-4B1D-4739-A4E1-3EC07B637F12}" vid="{6AF1DD0B-9F67-4482-A7BC-CF63924A528D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</TotalTime>
  <Words>2576</Words>
  <Application>Microsoft Office PowerPoint</Application>
  <PresentationFormat>Widescreen</PresentationFormat>
  <Paragraphs>638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Futura Bold</vt:lpstr>
      <vt:lpstr>Wingdings</vt:lpstr>
      <vt:lpstr>Futura Medium</vt:lpstr>
      <vt:lpstr>Arial</vt:lpstr>
      <vt:lpstr>Calibri</vt:lpstr>
      <vt:lpstr>Bell MT</vt:lpstr>
      <vt:lpstr>Shell layouts with footer</vt:lpstr>
      <vt:lpstr>Agbada Strategy Meeting</vt:lpstr>
      <vt:lpstr>PowerPoint Presentation</vt:lpstr>
      <vt:lpstr>THE PEOPLE SYNDICATE; REPORT OUT</vt:lpstr>
      <vt:lpstr>THE HSSE SYNDICATE; REPORT OUT</vt:lpstr>
      <vt:lpstr>Oil</vt:lpstr>
      <vt:lpstr>PRODUCTION ENHANCEMENT SYNDICATE REPORT OUT</vt:lpstr>
      <vt:lpstr>PRODUCTION ENHANCEMENT SYNDICATE REPORT OUT</vt:lpstr>
      <vt:lpstr>PRODUCTION ENHANCEMENT SYNDICATE REPORT</vt:lpstr>
      <vt:lpstr>PRODUCTION ENHANCEMENT SYNDICATE REPORT OUT</vt:lpstr>
      <vt:lpstr>PRODUCTION ENHANCEMENT SYNDICATE REPORT OUT</vt:lpstr>
      <vt:lpstr>PRODUCTION ENHANCEMENT SYNDICATE REPORT OUT</vt:lpstr>
      <vt:lpstr>PowerPoint Presentation</vt:lpstr>
      <vt:lpstr>THE COST OPTIMIZATION SYNDICATE; REPORT OUT</vt:lpstr>
      <vt:lpstr>THE COST OPTIMIZATION SYNDICATE; REPORT OUT Contd.</vt:lpstr>
      <vt:lpstr>Cost Optimization Roadmap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Imo River Strategy Meeting</dc:title>
  <dc:creator>Attoni, Success D SPDC-UPO/G/DNL</dc:creator>
  <cp:lastModifiedBy>Aniemeke, Samuel O SPDC-UPO/G/PLR</cp:lastModifiedBy>
  <cp:revision>118</cp:revision>
  <dcterms:created xsi:type="dcterms:W3CDTF">2018-01-09T12:05:45Z</dcterms:created>
  <dcterms:modified xsi:type="dcterms:W3CDTF">2018-01-19T07:21:42Z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