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E5F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p:cViewPr varScale="1">
        <p:scale>
          <a:sx n="68" d="100"/>
          <a:sy n="68" d="100"/>
        </p:scale>
        <p:origin x="122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05/04/2019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129855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05/04/2019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2965488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05/04/2019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2760573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05/04/2019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284969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64961-91B0-450C-B89A-F54E73FD2CE2}" type="datetimeFigureOut">
              <a:rPr lang="en-GB" smtClean="0"/>
              <a:t>05/04/2019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2139634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F564961-91B0-450C-B89A-F54E73FD2CE2}" type="datetimeFigureOut">
              <a:rPr lang="en-GB" smtClean="0"/>
              <a:t>05/04/2019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2125943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F564961-91B0-450C-B89A-F54E73FD2CE2}" type="datetimeFigureOut">
              <a:rPr lang="en-GB" smtClean="0"/>
              <a:t>05/04/2019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3043558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F564961-91B0-450C-B89A-F54E73FD2CE2}" type="datetimeFigureOut">
              <a:rPr lang="en-GB" smtClean="0"/>
              <a:t>05/04/2019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2401731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64961-91B0-450C-B89A-F54E73FD2CE2}" type="datetimeFigureOut">
              <a:rPr lang="en-GB" smtClean="0"/>
              <a:t>05/04/2019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715829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564961-91B0-450C-B89A-F54E73FD2CE2}" type="datetimeFigureOut">
              <a:rPr lang="en-GB" smtClean="0"/>
              <a:t>05/04/2019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6013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564961-91B0-450C-B89A-F54E73FD2CE2}" type="datetimeFigureOut">
              <a:rPr lang="en-GB" smtClean="0"/>
              <a:t>05/04/2019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1206422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564961-91B0-450C-B89A-F54E73FD2CE2}" type="datetimeFigureOut">
              <a:rPr lang="en-GB" smtClean="0"/>
              <a:t>05/04/2019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F24113-02A1-454D-B814-D6FE4A7CFAE7}" type="slidenum">
              <a:rPr lang="en-GB" smtClean="0"/>
              <a:t>‹#›</a:t>
            </a:fld>
            <a:endParaRPr lang="en-GB"/>
          </a:p>
        </p:txBody>
      </p:sp>
    </p:spTree>
    <p:extLst>
      <p:ext uri="{BB962C8B-B14F-4D97-AF65-F5344CB8AC3E}">
        <p14:creationId xmlns:p14="http://schemas.microsoft.com/office/powerpoint/2010/main" val="100924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134" y="165906"/>
            <a:ext cx="8814941" cy="408665"/>
          </a:xfrm>
          <a:solidFill>
            <a:srgbClr val="FFFF00"/>
          </a:solidFill>
          <a:ln>
            <a:solidFill>
              <a:schemeClr val="tx1"/>
            </a:solidFill>
          </a:ln>
        </p:spPr>
        <p:txBody>
          <a:bodyPr>
            <a:normAutofit/>
          </a:bodyPr>
          <a:lstStyle/>
          <a:p>
            <a:r>
              <a:rPr lang="en-US" sz="1600" b="1" dirty="0">
                <a:solidFill>
                  <a:prstClr val="black"/>
                </a:solidFill>
                <a:latin typeface="Futura Medium" panose="00000400000000000000" pitchFamily="2" charset="0"/>
              </a:rPr>
              <a:t>Project Title: Integration of HMI Metering ticket for </a:t>
            </a:r>
            <a:r>
              <a:rPr lang="en-US" sz="1600" b="1" dirty="0" err="1">
                <a:solidFill>
                  <a:prstClr val="black"/>
                </a:solidFill>
                <a:latin typeface="Futura Medium" panose="00000400000000000000" pitchFamily="2" charset="0"/>
              </a:rPr>
              <a:t>Obigbo</a:t>
            </a:r>
            <a:r>
              <a:rPr lang="en-US" sz="1600" b="1" dirty="0">
                <a:solidFill>
                  <a:prstClr val="black"/>
                </a:solidFill>
                <a:latin typeface="Futura Medium" panose="00000400000000000000" pitchFamily="2" charset="0"/>
              </a:rPr>
              <a:t> FS</a:t>
            </a:r>
            <a:endParaRPr lang="en-GB" sz="1600" b="1" dirty="0">
              <a:solidFill>
                <a:prstClr val="black"/>
              </a:solidFill>
              <a:latin typeface="Futura Medium" panose="00000400000000000000" pitchFamily="2" charset="0"/>
            </a:endParaRPr>
          </a:p>
        </p:txBody>
      </p:sp>
      <p:sp>
        <p:nvSpPr>
          <p:cNvPr id="4" name="Rectangle 3"/>
          <p:cNvSpPr/>
          <p:nvPr/>
        </p:nvSpPr>
        <p:spPr>
          <a:xfrm>
            <a:off x="167134" y="637163"/>
            <a:ext cx="8790000" cy="2015936"/>
          </a:xfrm>
          <a:prstGeom prst="rect">
            <a:avLst/>
          </a:prstGeom>
          <a:ln w="9525"/>
        </p:spPr>
        <p:style>
          <a:lnRef idx="2">
            <a:schemeClr val="dk1"/>
          </a:lnRef>
          <a:fillRef idx="1">
            <a:schemeClr val="lt1"/>
          </a:fillRef>
          <a:effectRef idx="0">
            <a:schemeClr val="dk1"/>
          </a:effectRef>
          <a:fontRef idx="minor">
            <a:schemeClr val="dk1"/>
          </a:fontRef>
        </p:style>
        <p:txBody>
          <a:bodyPr wrap="square">
            <a:spAutoFit/>
          </a:bodyPr>
          <a:lstStyle/>
          <a:p>
            <a:r>
              <a:rPr lang="en-GB" sz="1600" b="1" u="sng" dirty="0"/>
              <a:t>Business Case</a:t>
            </a:r>
            <a:r>
              <a:rPr lang="en-GB" sz="1600" b="1" dirty="0"/>
              <a:t>:</a:t>
            </a:r>
            <a:endParaRPr lang="en-US" sz="1600" dirty="0"/>
          </a:p>
          <a:p>
            <a:pPr>
              <a:spcBef>
                <a:spcPts val="600"/>
              </a:spcBef>
            </a:pPr>
            <a:r>
              <a:rPr lang="en-US" sz="1200" dirty="0"/>
              <a:t>The </a:t>
            </a:r>
            <a:r>
              <a:rPr lang="en-US" sz="1200" dirty="0" err="1"/>
              <a:t>Obigbo</a:t>
            </a:r>
            <a:r>
              <a:rPr lang="en-US" sz="1200" dirty="0"/>
              <a:t> North flow station production data is sent to the PCD PI Server on intermittent basis and is mainly due to frequent outages of telecoms link between the OBGFS ROC system and the SPDC IA PI Server.</a:t>
            </a:r>
          </a:p>
          <a:p>
            <a:pPr>
              <a:spcBef>
                <a:spcPts val="600"/>
              </a:spcBef>
            </a:pPr>
            <a:r>
              <a:rPr lang="en-US" sz="1200" dirty="0"/>
              <a:t>This intermittent outages does not allow for historical trends and as such daily production figures can not be stored and printed when the need arises. </a:t>
            </a:r>
            <a:endParaRPr lang="en-US" sz="1200" dirty="0">
              <a:solidFill>
                <a:schemeClr val="tx1"/>
              </a:solidFill>
            </a:endParaRPr>
          </a:p>
          <a:p>
            <a:pPr>
              <a:spcBef>
                <a:spcPts val="600"/>
              </a:spcBef>
            </a:pPr>
            <a:r>
              <a:rPr lang="en-US" sz="1200" b="1" u="sng" dirty="0"/>
              <a:t>Objective:</a:t>
            </a:r>
          </a:p>
          <a:p>
            <a:pPr marL="171450" indent="-171450">
              <a:spcBef>
                <a:spcPts val="600"/>
              </a:spcBef>
              <a:buFont typeface="Arial" panose="020B0604020202020204" pitchFamily="34" charset="0"/>
              <a:buChar char="•"/>
            </a:pPr>
            <a:r>
              <a:rPr lang="en-US" sz="1200" dirty="0"/>
              <a:t>Provision of timely and accurate production figures in a ticket acceptable to DPR thereby avoiding fines due non-compliance.</a:t>
            </a:r>
          </a:p>
          <a:p>
            <a:pPr marL="171450" indent="-171450">
              <a:spcBef>
                <a:spcPts val="600"/>
              </a:spcBef>
              <a:buFont typeface="Arial" panose="020B0604020202020204" pitchFamily="34" charset="0"/>
              <a:buChar char="•"/>
            </a:pPr>
            <a:endParaRPr lang="en-US" sz="1200" dirty="0"/>
          </a:p>
        </p:txBody>
      </p:sp>
      <p:sp>
        <p:nvSpPr>
          <p:cNvPr id="6" name="Rectangle 5"/>
          <p:cNvSpPr/>
          <p:nvPr/>
        </p:nvSpPr>
        <p:spPr>
          <a:xfrm>
            <a:off x="141734" y="3118845"/>
            <a:ext cx="3042594" cy="1838324"/>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1300" b="1" u="sng" dirty="0"/>
              <a:t>Potential Benefits &amp; Measurement:</a:t>
            </a:r>
            <a:endParaRPr lang="en-US" sz="1200" b="1" u="sng" dirty="0"/>
          </a:p>
          <a:p>
            <a:pPr marL="342900" marR="0" lvl="0" indent="-342900">
              <a:lnSpc>
                <a:spcPct val="115000"/>
              </a:lnSpc>
              <a:spcBef>
                <a:spcPts val="0"/>
              </a:spcBef>
              <a:spcAft>
                <a:spcPts val="0"/>
              </a:spcAft>
              <a:buFont typeface="Symbol" panose="05050102010706020507" pitchFamily="18" charset="2"/>
              <a:buChar char=""/>
            </a:pPr>
            <a:r>
              <a:rPr lang="en-US" sz="1100" dirty="0">
                <a:latin typeface="Calibri" panose="020F0502020204030204" pitchFamily="34" charset="0"/>
                <a:ea typeface="Calibri" panose="020F0502020204030204" pitchFamily="34" charset="0"/>
                <a:cs typeface="Times New Roman" panose="02020603050405020304" pitchFamily="18" charset="0"/>
              </a:rPr>
              <a:t>Provision of  DPR-required daily production ticket and avoidance of fine</a:t>
            </a:r>
          </a:p>
          <a:p>
            <a:pPr marL="342900" marR="0" lvl="0" indent="-342900">
              <a:lnSpc>
                <a:spcPct val="115000"/>
              </a:lnSpc>
              <a:spcBef>
                <a:spcPts val="0"/>
              </a:spcBef>
              <a:spcAft>
                <a:spcPts val="0"/>
              </a:spcAft>
              <a:buFont typeface="Symbol" panose="05050102010706020507" pitchFamily="18" charset="2"/>
              <a:buChar char=""/>
            </a:pPr>
            <a:r>
              <a:rPr lang="en-US" sz="1100" dirty="0">
                <a:latin typeface="Calibri" panose="020F0502020204030204" pitchFamily="34" charset="0"/>
                <a:ea typeface="Calibri" panose="020F0502020204030204" pitchFamily="34" charset="0"/>
                <a:cs typeface="Times New Roman" panose="02020603050405020304" pitchFamily="18" charset="0"/>
              </a:rPr>
              <a:t>Cost savings of FCF 149,288 through avoidance of DPR fine (1% of production)</a:t>
            </a:r>
          </a:p>
          <a:p>
            <a:pPr marL="342900" marR="0" lvl="0" indent="-342900">
              <a:lnSpc>
                <a:spcPct val="115000"/>
              </a:lnSpc>
              <a:spcBef>
                <a:spcPts val="0"/>
              </a:spcBef>
              <a:spcAft>
                <a:spcPts val="0"/>
              </a:spcAft>
              <a:buFont typeface="Symbol" panose="05050102010706020507" pitchFamily="18" charset="2"/>
              <a:buChar char=""/>
            </a:pPr>
            <a:r>
              <a:rPr lang="en-US" sz="1100" dirty="0">
                <a:latin typeface="Calibri" panose="020F0502020204030204" pitchFamily="34" charset="0"/>
                <a:ea typeface="Calibri" panose="020F0502020204030204" pitchFamily="34" charset="0"/>
                <a:cs typeface="Times New Roman" panose="02020603050405020304" pitchFamily="18" charset="0"/>
              </a:rPr>
              <a:t>Historical production data buffering</a:t>
            </a:r>
          </a:p>
          <a:p>
            <a:pPr marL="342900" marR="0" lvl="0" indent="-342900">
              <a:lnSpc>
                <a:spcPct val="115000"/>
              </a:lnSpc>
              <a:spcBef>
                <a:spcPts val="0"/>
              </a:spcBef>
              <a:spcAft>
                <a:spcPts val="0"/>
              </a:spcAft>
              <a:buFont typeface="Symbol" panose="05050102010706020507" pitchFamily="18" charset="2"/>
              <a:buChar char=""/>
            </a:pPr>
            <a:r>
              <a:rPr lang="en-US" sz="1100" dirty="0">
                <a:latin typeface="Calibri" panose="020F0502020204030204" pitchFamily="34" charset="0"/>
                <a:ea typeface="Calibri" panose="020F0502020204030204" pitchFamily="34" charset="0"/>
                <a:cs typeface="Times New Roman" panose="02020603050405020304" pitchFamily="18" charset="0"/>
              </a:rPr>
              <a:t>Provision of timely and accurate reporting of production data, and elimination of human error</a:t>
            </a:r>
          </a:p>
        </p:txBody>
      </p:sp>
      <p:sp>
        <p:nvSpPr>
          <p:cNvPr id="8" name="Rectangle 7"/>
          <p:cNvSpPr/>
          <p:nvPr/>
        </p:nvSpPr>
        <p:spPr>
          <a:xfrm>
            <a:off x="3221682" y="3105635"/>
            <a:ext cx="2737992" cy="2431435"/>
          </a:xfrm>
          <a:prstGeom prst="rect">
            <a:avLst/>
          </a:prstGeom>
          <a:ln w="9525">
            <a:solidFill>
              <a:schemeClr val="tx1"/>
            </a:solidFill>
          </a:ln>
        </p:spPr>
        <p:txBody>
          <a:bodyPr wrap="square">
            <a:spAutoFit/>
          </a:bodyPr>
          <a:lstStyle/>
          <a:p>
            <a:r>
              <a:rPr lang="en-US" sz="1300" b="1" u="sng" dirty="0"/>
              <a:t>Project Scope/Actions : </a:t>
            </a:r>
            <a:endParaRPr lang="en-US" sz="1300" dirty="0"/>
          </a:p>
          <a:p>
            <a:pPr marL="171450" indent="-171450">
              <a:spcBef>
                <a:spcPts val="600"/>
              </a:spcBef>
              <a:buFont typeface="Arial" panose="020B0604020202020204" pitchFamily="34" charset="0"/>
              <a:buChar char="•"/>
            </a:pPr>
            <a:r>
              <a:rPr lang="en-US" sz="1100" dirty="0">
                <a:solidFill>
                  <a:schemeClr val="dk1"/>
                </a:solidFill>
              </a:rPr>
              <a:t>Site assessment.</a:t>
            </a:r>
          </a:p>
          <a:p>
            <a:pPr marL="171450" indent="-171450">
              <a:spcBef>
                <a:spcPts val="600"/>
              </a:spcBef>
              <a:buFont typeface="Arial" panose="020B0604020202020204" pitchFamily="34" charset="0"/>
              <a:buChar char="•"/>
            </a:pPr>
            <a:r>
              <a:rPr lang="en-GB" sz="1100" dirty="0">
                <a:solidFill>
                  <a:schemeClr val="dk1"/>
                </a:solidFill>
              </a:rPr>
              <a:t>Project scoping and design</a:t>
            </a:r>
          </a:p>
          <a:p>
            <a:pPr marL="171450" indent="-171450">
              <a:spcBef>
                <a:spcPts val="600"/>
              </a:spcBef>
              <a:buFont typeface="Arial" panose="020B0604020202020204" pitchFamily="34" charset="0"/>
              <a:buChar char="•"/>
            </a:pPr>
            <a:r>
              <a:rPr lang="en-GB" sz="1100" dirty="0">
                <a:solidFill>
                  <a:schemeClr val="dk1"/>
                </a:solidFill>
              </a:rPr>
              <a:t>Secure Budget</a:t>
            </a:r>
            <a:endParaRPr lang="en-US" sz="1100" dirty="0">
              <a:solidFill>
                <a:schemeClr val="dk1"/>
              </a:solidFill>
            </a:endParaRPr>
          </a:p>
          <a:p>
            <a:pPr marL="171450" indent="-171450">
              <a:spcBef>
                <a:spcPts val="600"/>
              </a:spcBef>
              <a:buFont typeface="Arial" panose="020B0604020202020204" pitchFamily="34" charset="0"/>
              <a:buChar char="•"/>
            </a:pPr>
            <a:r>
              <a:rPr lang="en-US" sz="1100" dirty="0">
                <a:solidFill>
                  <a:schemeClr val="dk1"/>
                </a:solidFill>
              </a:rPr>
              <a:t>Contracting and procurement</a:t>
            </a:r>
          </a:p>
          <a:p>
            <a:pPr marL="171450" lvl="0" indent="-171450">
              <a:spcBef>
                <a:spcPts val="600"/>
              </a:spcBef>
              <a:buFont typeface="Arial" panose="020B0604020202020204" pitchFamily="34" charset="0"/>
              <a:buChar char="•"/>
            </a:pPr>
            <a:r>
              <a:rPr lang="en-US" sz="1100" dirty="0">
                <a:solidFill>
                  <a:schemeClr val="dk1"/>
                </a:solidFill>
              </a:rPr>
              <a:t>Site Mobilization and implementation.</a:t>
            </a:r>
          </a:p>
          <a:p>
            <a:pPr marL="171450" indent="-171450">
              <a:spcBef>
                <a:spcPts val="600"/>
              </a:spcBef>
              <a:buFont typeface="Arial" panose="020B0604020202020204" pitchFamily="34" charset="0"/>
              <a:buChar char="•"/>
            </a:pPr>
            <a:r>
              <a:rPr lang="en-US" sz="1100" dirty="0">
                <a:solidFill>
                  <a:schemeClr val="dk1"/>
                </a:solidFill>
              </a:rPr>
              <a:t>Commissioning &amp; site Acceptance Test(SAT)</a:t>
            </a:r>
          </a:p>
          <a:p>
            <a:pPr marL="171450" indent="-171450">
              <a:spcBef>
                <a:spcPts val="600"/>
              </a:spcBef>
              <a:buFont typeface="Arial" panose="020B0604020202020204" pitchFamily="34" charset="0"/>
              <a:buChar char="•"/>
            </a:pPr>
            <a:r>
              <a:rPr lang="en-US" sz="1100" dirty="0">
                <a:solidFill>
                  <a:schemeClr val="dk1"/>
                </a:solidFill>
              </a:rPr>
              <a:t>Demobilization from Site.</a:t>
            </a:r>
          </a:p>
          <a:p>
            <a:pPr>
              <a:spcBef>
                <a:spcPts val="600"/>
              </a:spcBef>
            </a:pPr>
            <a:endParaRPr lang="en-US" sz="1100" dirty="0">
              <a:solidFill>
                <a:schemeClr val="dk1"/>
              </a:solidFill>
            </a:endParaRPr>
          </a:p>
        </p:txBody>
      </p:sp>
      <p:sp>
        <p:nvSpPr>
          <p:cNvPr id="10" name="Rectangle 9"/>
          <p:cNvSpPr/>
          <p:nvPr/>
        </p:nvSpPr>
        <p:spPr>
          <a:xfrm>
            <a:off x="141734" y="5060484"/>
            <a:ext cx="3042594" cy="1492716"/>
          </a:xfrm>
          <a:prstGeom prst="rect">
            <a:avLst/>
          </a:prstGeom>
          <a:ln w="9525">
            <a:solidFill>
              <a:schemeClr val="tx1"/>
            </a:solidFill>
          </a:ln>
        </p:spPr>
        <p:txBody>
          <a:bodyPr wrap="square">
            <a:spAutoFit/>
          </a:bodyPr>
          <a:lstStyle/>
          <a:p>
            <a:r>
              <a:rPr lang="en-GB" sz="1300" b="1" u="sng" dirty="0"/>
              <a:t>High-level Timeline:</a:t>
            </a:r>
            <a:endParaRPr lang="en-US" sz="1300" dirty="0"/>
          </a:p>
          <a:p>
            <a:pPr lvl="0"/>
            <a:r>
              <a:rPr lang="en-GB" sz="1300" dirty="0"/>
              <a:t>L0-L1: Jan 2019</a:t>
            </a:r>
            <a:endParaRPr lang="en-US" sz="1300" dirty="0"/>
          </a:p>
          <a:p>
            <a:pPr lvl="0"/>
            <a:r>
              <a:rPr lang="en-GB" sz="1300" dirty="0"/>
              <a:t>L2: Feb 2019</a:t>
            </a:r>
            <a:endParaRPr lang="en-US" sz="1300" dirty="0"/>
          </a:p>
          <a:p>
            <a:pPr lvl="0"/>
            <a:r>
              <a:rPr lang="en-GB" sz="1300" dirty="0"/>
              <a:t>L3: March – April 2019</a:t>
            </a:r>
          </a:p>
          <a:p>
            <a:pPr lvl="0"/>
            <a:r>
              <a:rPr lang="en-GB" sz="1300" dirty="0"/>
              <a:t>L4:April 2019</a:t>
            </a:r>
          </a:p>
          <a:p>
            <a:pPr lvl="0"/>
            <a:r>
              <a:rPr lang="en-GB" sz="1300" dirty="0"/>
              <a:t>L5: May 2019</a:t>
            </a:r>
            <a:endParaRPr lang="en-US" sz="1300" dirty="0"/>
          </a:p>
          <a:p>
            <a:pPr lvl="0"/>
            <a:endParaRPr lang="en-US" sz="1300" dirty="0">
              <a:solidFill>
                <a:srgbClr val="FF0000"/>
              </a:solidFill>
            </a:endParaRPr>
          </a:p>
        </p:txBody>
      </p:sp>
      <p:sp>
        <p:nvSpPr>
          <p:cNvPr id="12" name="Rectangle 11"/>
          <p:cNvSpPr/>
          <p:nvPr/>
        </p:nvSpPr>
        <p:spPr>
          <a:xfrm>
            <a:off x="6096000" y="3105635"/>
            <a:ext cx="2809875" cy="707886"/>
          </a:xfrm>
          <a:prstGeom prst="rect">
            <a:avLst/>
          </a:prstGeom>
          <a:ln>
            <a:solidFill>
              <a:schemeClr val="tx1"/>
            </a:solidFill>
          </a:ln>
        </p:spPr>
        <p:txBody>
          <a:bodyPr wrap="square">
            <a:spAutoFit/>
          </a:bodyPr>
          <a:lstStyle/>
          <a:p>
            <a:r>
              <a:rPr lang="en-US" sz="1400" b="1" u="sng" dirty="0"/>
              <a:t>Critical Success Factors:</a:t>
            </a:r>
            <a:endParaRPr lang="en-US" sz="1400" dirty="0"/>
          </a:p>
          <a:p>
            <a:pPr marL="285750" lvl="0" indent="-285750">
              <a:buFont typeface="Arial" panose="020B0604020202020204" pitchFamily="34" charset="0"/>
              <a:buChar char="•"/>
            </a:pPr>
            <a:r>
              <a:rPr lang="en-US" sz="1300" dirty="0"/>
              <a:t>Budget Approval/Contract</a:t>
            </a:r>
          </a:p>
          <a:p>
            <a:pPr marL="285750" lvl="0" indent="-285750">
              <a:buFont typeface="Arial" panose="020B0604020202020204" pitchFamily="34" charset="0"/>
              <a:buChar char="•"/>
            </a:pPr>
            <a:r>
              <a:rPr lang="en-US" sz="1300" dirty="0"/>
              <a:t>Implementation Window</a:t>
            </a:r>
          </a:p>
        </p:txBody>
      </p:sp>
      <p:sp>
        <p:nvSpPr>
          <p:cNvPr id="14" name="Rectangle 13"/>
          <p:cNvSpPr/>
          <p:nvPr/>
        </p:nvSpPr>
        <p:spPr>
          <a:xfrm>
            <a:off x="6096000" y="3962400"/>
            <a:ext cx="2809875" cy="1000274"/>
          </a:xfrm>
          <a:prstGeom prst="rect">
            <a:avLst/>
          </a:prstGeom>
          <a:ln>
            <a:solidFill>
              <a:schemeClr val="tx1"/>
            </a:solidFill>
          </a:ln>
        </p:spPr>
        <p:txBody>
          <a:bodyPr wrap="square">
            <a:spAutoFit/>
          </a:bodyPr>
          <a:lstStyle/>
          <a:p>
            <a:r>
              <a:rPr lang="en-US" sz="1200" b="1" dirty="0">
                <a:solidFill>
                  <a:schemeClr val="dk1"/>
                </a:solidFill>
              </a:rPr>
              <a:t>Project Sponsor: </a:t>
            </a:r>
            <a:r>
              <a:rPr lang="en-US" sz="1200" dirty="0" err="1">
                <a:solidFill>
                  <a:schemeClr val="dk1"/>
                </a:solidFill>
              </a:rPr>
              <a:t>Wahua</a:t>
            </a:r>
            <a:r>
              <a:rPr lang="en-US" sz="1200" dirty="0">
                <a:solidFill>
                  <a:schemeClr val="dk1"/>
                </a:solidFill>
              </a:rPr>
              <a:t> </a:t>
            </a:r>
            <a:r>
              <a:rPr lang="en-US" sz="1200" dirty="0" err="1">
                <a:solidFill>
                  <a:schemeClr val="dk1"/>
                </a:solidFill>
              </a:rPr>
              <a:t>Nkesi</a:t>
            </a:r>
            <a:endParaRPr lang="en-US" sz="1200" dirty="0">
              <a:solidFill>
                <a:schemeClr val="dk1"/>
              </a:solidFill>
            </a:endParaRPr>
          </a:p>
          <a:p>
            <a:r>
              <a:rPr lang="en-US" sz="1200" b="1" dirty="0">
                <a:solidFill>
                  <a:schemeClr val="dk1"/>
                </a:solidFill>
              </a:rPr>
              <a:t>Project members: </a:t>
            </a:r>
            <a:r>
              <a:rPr lang="en-US" sz="1200" dirty="0">
                <a:solidFill>
                  <a:schemeClr val="dk1"/>
                </a:solidFill>
              </a:rPr>
              <a:t>Inivie Yelebe</a:t>
            </a:r>
            <a:r>
              <a:rPr lang="en-US" sz="1200" b="1" dirty="0">
                <a:solidFill>
                  <a:schemeClr val="dk1"/>
                </a:solidFill>
              </a:rPr>
              <a:t>, </a:t>
            </a:r>
            <a:r>
              <a:rPr lang="en-US" sz="1200" dirty="0">
                <a:solidFill>
                  <a:schemeClr val="dk1"/>
                </a:solidFill>
              </a:rPr>
              <a:t>Otoakhia Iroboudu, Chinedu Anyanwu, Amaraizu Odoemelam, Edem Ubong, </a:t>
            </a:r>
            <a:r>
              <a:rPr lang="en-US" sz="1100" dirty="0">
                <a:solidFill>
                  <a:schemeClr val="dk1"/>
                </a:solidFill>
              </a:rPr>
              <a:t>Amos Martins, Ejirinde A., Olowononi J., Ogoleh F.</a:t>
            </a:r>
            <a:endParaRPr lang="en-GB" sz="1100" dirty="0">
              <a:solidFill>
                <a:schemeClr val="dk1"/>
              </a:solidFill>
            </a:endParaRPr>
          </a:p>
        </p:txBody>
      </p:sp>
    </p:spTree>
    <p:extLst>
      <p:ext uri="{BB962C8B-B14F-4D97-AF65-F5344CB8AC3E}">
        <p14:creationId xmlns:p14="http://schemas.microsoft.com/office/powerpoint/2010/main" val="2568521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3763</TotalTime>
  <Words>254</Words>
  <Application>Microsoft Office PowerPoint</Application>
  <PresentationFormat>On-screen Show (4:3)</PresentationFormat>
  <Paragraphs>30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Futura Medium</vt:lpstr>
      <vt:lpstr>Symbol</vt:lpstr>
      <vt:lpstr>Times New Roman</vt:lpstr>
      <vt:lpstr>Office Theme</vt:lpstr>
      <vt:lpstr>Project Title: Integration of HMI Metering ticket for Obigbo FS</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Anyanwu, Chinedu SPDC-UPO/G/UDR</dc:creator>
  <cp:lastModifiedBy>Emeka, Chukwudi S SPDC-UPO/G/ULG</cp:lastModifiedBy>
  <cp:revision>136</cp:revision>
  <dcterms:created xsi:type="dcterms:W3CDTF">2017-05-03T18:36:11Z</dcterms:created>
  <dcterms:modified xsi:type="dcterms:W3CDTF">2019-04-05T17:06:28Z</dcterms:modified>
</cp:coreProperties>
</file>