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</p:sldMasterIdLst>
  <p:notesMasterIdLst>
    <p:notesMasterId r:id="rId7"/>
  </p:notesMasterIdLst>
  <p:handoutMasterIdLst>
    <p:handoutMasterId r:id="rId8"/>
  </p:handoutMasterIdLst>
  <p:sldIdLst>
    <p:sldId id="467" r:id="rId6"/>
  </p:sldIdLst>
  <p:sldSz cx="12192000" cy="6858000"/>
  <p:notesSz cx="6797675" cy="9874250"/>
  <p:embeddedFontLst>
    <p:embeddedFont>
      <p:font typeface="Futura Medium" panose="00000400000000000000" pitchFamily="2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102" d="100"/>
          <a:sy n="102" d="100"/>
        </p:scale>
        <p:origin x="4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11/05/2018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11/05/2018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548680"/>
            <a:ext cx="11537072" cy="307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Obigbo NAG </a:t>
            </a:r>
            <a:r>
              <a:rPr lang="en-US" sz="2000" b="1">
                <a:latin typeface="Futura Medium" panose="00000400000000000000" pitchFamily="2" charset="0"/>
              </a:rPr>
              <a:t>to AGG rerouting </a:t>
            </a:r>
            <a:r>
              <a:rPr lang="en-US" sz="2000" b="1" dirty="0">
                <a:latin typeface="Futura Medium" panose="00000400000000000000" pitchFamily="2" charset="0"/>
              </a:rPr>
              <a:t>project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99413" y="887911"/>
            <a:ext cx="11808222" cy="1244945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Bulk Production from NAG wells into the AGG plant at lower pressure with increased volumes, utilizing AGG excess capacity thereby significantly reducing OPEX of the NAG plant operations.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Improved Gas dehydration leading to better domestic gas quality to customers.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More efficient and accurate metering will be achieved by the PU.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Eliminating obsolescence issues of the NAG plant control system</a:t>
            </a:r>
          </a:p>
          <a:p>
            <a:pPr algn="just" defTabSz="914400">
              <a:spcAft>
                <a:spcPts val="500"/>
              </a:spcAft>
              <a:defRPr/>
            </a:pP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itchFamily="2" charset="0"/>
              <a:cs typeface="Arial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75763" y="2164113"/>
            <a:ext cx="4772566" cy="457725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1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Tie in from Production Header (via inlet to Module 2) to export line</a:t>
            </a:r>
          </a:p>
          <a:p>
            <a:pPr marL="341312" lvl="1" indent="-171450" algn="just" defTabSz="914400">
              <a:spcAft>
                <a:spcPts val="500"/>
              </a:spcAft>
              <a:buFont typeface="Wingdings" panose="05000000000000000000" pitchFamily="2" charset="2"/>
              <a:buChar char="Ø"/>
              <a:defRPr/>
            </a:pPr>
            <a:r>
              <a:rPr lang="en-US" sz="9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Remove shutdown valve SDV320 and the manual valve on LTS outlet and blind flange the open connections.</a:t>
            </a:r>
          </a:p>
          <a:p>
            <a:pPr marL="341312" lvl="1" indent="-171450" algn="just" defTabSz="914400">
              <a:spcAft>
                <a:spcPts val="500"/>
              </a:spcAft>
              <a:buFont typeface="Wingdings" panose="05000000000000000000" pitchFamily="2" charset="2"/>
              <a:buChar char="Ø"/>
              <a:defRPr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Futura Medium" panose="00000400000000000000" pitchFamily="2" charset="0"/>
              </a:rPr>
              <a:t>Short piece connection between Module 2 FLKO inlet (6” line) and the LTS outlet (8” line) which ties into the export gas header(16” line)</a:t>
            </a:r>
            <a:endParaRPr lang="en-US" sz="10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69863" indent="-169863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Drop inlet pressure from 100barg to 70barg using FCVs at NAG inlet MF</a:t>
            </a:r>
          </a:p>
          <a:p>
            <a:pPr marL="169863" indent="-169863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Remove FLKO from NAG module 2 and install at AGG to act as a scrubber</a:t>
            </a:r>
            <a:endParaRPr lang="en-US" sz="1000" dirty="0">
              <a:latin typeface="Futura Medium" panose="00000400000000000000" pitchFamily="2" charset="0"/>
            </a:endParaRPr>
          </a:p>
          <a:p>
            <a:pPr marL="169863" indent="-169863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GB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Install new pipeline from the NAG </a:t>
            </a:r>
            <a:r>
              <a:rPr lang="en-GB" sz="1000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interfield</a:t>
            </a:r>
            <a:r>
              <a:rPr lang="en-GB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supply (around 10” manual valve) to the new scrubber (EX-NAG FLKO) at SEM</a:t>
            </a:r>
            <a:endParaRPr lang="en-US" sz="10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69863" indent="-169863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Tie gas outlet from the new scrubber (Ex-NAG FLKO) to upstream glycol contractor and liquid outlet to AGG process drain vessel. 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Reroute inlet manifold and production header instrumentations and control systems to Obigbo AGG and control from AGG PAS.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Install control and shutdown instrumentation for new scrubber and tie into AGG PAS &amp; SIS.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Carry out hydrotest/pressure testing of installed lines and scrubbers for Integrity and functionality checks before commissioning the system.</a:t>
            </a:r>
            <a:endParaRPr lang="en-US" sz="9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r>
              <a:rPr lang="en-US" sz="10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Challenges :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Construction risks – piping road crossing 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Funding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Fuel gas to run the NAG gen which powers FOC, FS, JTF camp and community cold room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endParaRPr lang="en-US" sz="9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9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9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9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9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9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endParaRPr lang="en-GB" sz="9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16487" y="5124261"/>
            <a:ext cx="2891367" cy="15254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171450" lvl="1" indent="-171450" algn="just" defTabSz="914400">
              <a:spcBef>
                <a:spcPts val="3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Sponsor: Ezugworie Sam</a:t>
            </a:r>
          </a:p>
          <a:p>
            <a:pPr marL="171450" lvl="1" indent="-171450" algn="just" defTabSz="914400">
              <a:spcBef>
                <a:spcPts val="3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Implementation Lead: Esther Wokoma</a:t>
            </a:r>
          </a:p>
          <a:p>
            <a:pPr marL="171450" lvl="1" indent="-171450" algn="just" defTabSz="914400">
              <a:spcBef>
                <a:spcPts val="3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Team: Joshua Olowononi, Henry Ovuru, Adeyemi Ejirinde, Franklin Azibapu, Onumajuru Chukwuka, Alaka Olanrewaju, </a:t>
            </a:r>
            <a:r>
              <a:rPr lang="en-US" altLang="en-US" sz="1000" dirty="0" err="1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Famofo</a:t>
            </a:r>
            <a:r>
              <a:rPr lang="en-US" altLang="en-US" sz="1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Olasunkanmi, Iki Dienagha, Sam Idio, Izu Iloma, Omonigho Eguono</a:t>
            </a:r>
          </a:p>
          <a:p>
            <a:pPr marL="171450" indent="-171450" defTabSz="914400">
              <a:defRPr/>
            </a:pPr>
            <a:endParaRPr lang="en-GB" sz="12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9413" y="4941168"/>
            <a:ext cx="3973535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 May,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     June,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</a:t>
            </a:r>
            <a:r>
              <a:rPr lang="en-GB" sz="110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:     July, </a:t>
            </a: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    Sept,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    Nov,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</a:t>
            </a:r>
            <a:endParaRPr lang="en-GB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097257" y="2196849"/>
            <a:ext cx="2906183" cy="28877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</a:p>
          <a:p>
            <a:pPr marL="171450" indent="-171450" algn="just" defTabSz="914400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Funding</a:t>
            </a:r>
          </a:p>
          <a:p>
            <a:pPr marL="171450" indent="-171450" algn="just" defTabSz="914400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Sales gas meeting GSA spec</a:t>
            </a:r>
          </a:p>
          <a:p>
            <a:pPr marL="171450" indent="-171450" algn="just" defTabSz="914400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Integration/Collaboration</a:t>
            </a:r>
          </a:p>
          <a:p>
            <a:pPr marL="171450" indent="-171450" algn="just" defTabSz="914400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On time &amp; flawless delivery</a:t>
            </a:r>
          </a:p>
          <a:p>
            <a:pPr algn="just" defTabSz="914400">
              <a:spcAft>
                <a:spcPts val="500"/>
              </a:spcAft>
              <a:defRPr/>
            </a:pP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99413" y="2164112"/>
            <a:ext cx="3973535" cy="27050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Reduced cost of operations &amp; maintenance os NAG plant will only be a manifold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Improvement in the quality of gas due to functional gas dehydration system in Obigbo AGG.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Reduction in GHG emissions as Saver pit operation and flaring will no longer exist in the NAG plant.</a:t>
            </a:r>
          </a:p>
          <a:p>
            <a:pPr marL="171450" indent="-1714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Tie-in of NAG controls to AGG DCS, leading to cost savings from proposed NAG DCS upgrade &amp; completely eliminating the problem of obsolescence of NAG control system</a:t>
            </a:r>
            <a:endParaRPr lang="en-GB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81444e88d734a09a8a3114fd5126eaf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l81444e88d734a09a8a3114fd5126eaf>
    <c64f4d0ab83b462687907f08cbdfb1ab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 DV Templates</TermName>
          <TermId xmlns="http://schemas.microsoft.com/office/infopath/2007/PartnerControls">c9160906-78a1-4cce-808c-05a718e6c480</TermId>
        </TermInfo>
      </Terms>
    </c64f4d0ab83b462687907f08cbdfb1ab>
    <hd32c3276adf470abe3673a07e34a225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hd32c3276adf470abe3673a07e34a225>
    <ad66993c5acd45aea4c61258ce3eaf6d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U.K. Exploration and Production</TermName>
          <TermId xmlns="http://schemas.microsoft.com/office/infopath/2007/PartnerControls">6bc3a6cc-d89c-4023-81e3-b5186c40f601</TermId>
        </TermInfo>
      </Terms>
    </ad66993c5acd45aea4c61258ce3eaf6d>
    <Date xmlns="d4341125-eaf3-412a-9571-61dcf4ec5b42">2016-07-04T23:00:00+00:00</Date>
    <TaxCatchAll xmlns="d3ae7aad-cf14-4d1d-8a7e-198f93a0f74a">
      <Value>277</Value>
      <Value>3</Value>
      <Value>9</Value>
      <Value>8</Value>
    </TaxCatchAll>
    <_dlc_DocId xmlns="d3ae7aad-cf14-4d1d-8a7e-198f93a0f74a">AAAAA5496-2077112445-131</_dlc_DocId>
    <_dlc_DocIdUrl xmlns="d3ae7aad-cf14-4d1d-8a7e-198f93a0f74a">
      <Url>https://eu001-sp.shell.com/sites/AAAAA5496/_layouts/15/DocIdRedir.aspx?ID=AAAAA5496-2077112445-131</Url>
      <Description>AAAAA5496-2077112445-131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F364366689499EE467B7ADEF399A" ma:contentTypeVersion="22" ma:contentTypeDescription="Create a new document." ma:contentTypeScope="" ma:versionID="cff5057dc87772d322496525cfa60c9f">
  <xsd:schema xmlns:xsd="http://www.w3.org/2001/XMLSchema" xmlns:xs="http://www.w3.org/2001/XMLSchema" xmlns:p="http://schemas.microsoft.com/office/2006/metadata/properties" xmlns:ns1="d4341125-eaf3-412a-9571-61dcf4ec5b42" xmlns:ns3="d3ae7aad-cf14-4d1d-8a7e-198f93a0f74a" targetNamespace="http://schemas.microsoft.com/office/2006/metadata/properties" ma:root="true" ma:fieldsID="708030c00d9b830a3361f5fb8828b859" ns1:_="" ns3:_="">
    <xsd:import namespace="d4341125-eaf3-412a-9571-61dcf4ec5b42"/>
    <xsd:import namespace="d3ae7aad-cf14-4d1d-8a7e-198f93a0f74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1:c64f4d0ab83b462687907f08cbdfb1ab" minOccurs="0"/>
                <xsd:element ref="ns3:TaxCatchAll" minOccurs="0"/>
                <xsd:element ref="ns1:hd32c3276adf470abe3673a07e34a225" minOccurs="0"/>
                <xsd:element ref="ns1:l81444e88d734a09a8a3114fd5126eaf" minOccurs="0"/>
                <xsd:element ref="ns1:ad66993c5acd45aea4c61258ce3eaf6d" minOccurs="0"/>
                <xsd:element ref="ns1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1125-eaf3-412a-9571-61dcf4ec5b42" elementFormDefault="qualified">
    <xsd:import namespace="http://schemas.microsoft.com/office/2006/documentManagement/types"/>
    <xsd:import namespace="http://schemas.microsoft.com/office/infopath/2007/PartnerControls"/>
    <xsd:element name="c64f4d0ab83b462687907f08cbdfb1ab" ma:index="8" ma:taxonomy="true" ma:internalName="c64f4d0ab83b462687907f08cbdfb1ab" ma:taxonomyFieldName="Label" ma:displayName="Label" ma:readOnly="false" ma:default="" ma:fieldId="{c64f4d0a-b83b-4626-8790-7f08cbdfb1ab}" ma:sspId="e3aebf70-341c-4d91-bdd3-aba9df361687" ma:termSetId="b2ea2e58-7e2d-4daf-b310-ab4d831e316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d32c3276adf470abe3673a07e34a225" ma:index="15" ma:taxonomy="true" ma:internalName="hd32c3276adf470abe3673a07e34a225" ma:taxonomyFieldName="Security_x0020_Classification" ma:displayName="Security Classification" ma:default="9;#Restricted|21aa7f98-4035-4019-a764-107acb7269af" ma:fieldId="{1d32c327-6adf-470a-be36-73a07e34a225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444e88d734a09a8a3114fd5126eaf" ma:index="17" ma:taxonomy="true" ma:internalName="l81444e88d734a09a8a3114fd5126eaf" ma:taxonomyFieldName="Export_x0020_Control" ma:displayName="Export Control" ma:default="8;#Non-US content - Non Controlled|2ac8835e-0587-4096-a6e2-1f68da1e6cb3" ma:fieldId="{581444e8-8d73-4a09-a8a3-114fd5126eaf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66993c5acd45aea4c61258ce3eaf6d" ma:index="19" ma:taxonomy="true" ma:internalName="ad66993c5acd45aea4c61258ce3eaf6d" ma:taxonomyFieldName="Legal_x0020_Entity" ma:displayName="Legal Entity" ma:default="3;#Shell U.K. Exploration and Production|6bc3a6cc-d89c-4023-81e3-b5186c40f601" ma:fieldId="{ad66993c-5acd-45ae-a4c6-1258ce3eaf6d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" ma:index="20" ma:displayName="Date" ma:default="[today]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e7aad-cf14-4d1d-8a7e-198f93a0f74a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f3d0dd93-4c83-403d-905f-3eb43c0ac969}" ma:internalName="TaxCatchAll" ma:showField="CatchAllData" ma:web="d3ae7aad-cf14-4d1d-8a7e-198f93a0f7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E597B9-F879-40F4-9968-CD98FBF742AC}">
  <ds:schemaRefs>
    <ds:schemaRef ds:uri="http://schemas.microsoft.com/office/2006/documentManagement/types"/>
    <ds:schemaRef ds:uri="http://schemas.microsoft.com/office/infopath/2007/PartnerControls"/>
    <ds:schemaRef ds:uri="d3ae7aad-cf14-4d1d-8a7e-198f93a0f74a"/>
    <ds:schemaRef ds:uri="http://www.w3.org/XML/1998/namespace"/>
    <ds:schemaRef ds:uri="d4341125-eaf3-412a-9571-61dcf4ec5b42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7E8B2AF-6118-4B80-9131-792887C2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1125-eaf3-412a-9571-61dcf4ec5b42"/>
    <ds:schemaRef ds:uri="d3ae7aad-cf14-4d1d-8a7e-198f93a0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DEE7A0-C0D0-492D-A4B8-7AEBD2DF7EE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9590</TotalTime>
  <Words>487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Futura Medium</vt:lpstr>
      <vt:lpstr>Calibri</vt:lpstr>
      <vt:lpstr>Arial</vt:lpstr>
      <vt:lpstr>Wingdings</vt:lpstr>
      <vt:lpstr>Office Theme</vt:lpstr>
      <vt:lpstr>Project Title: Obigbo NAG to AGG rerouting project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Esther Wokoma</dc:creator>
  <cp:lastModifiedBy>Wokoma, Esther M SPDC-UPO/G/PLO</cp:lastModifiedBy>
  <cp:revision>389</cp:revision>
  <cp:lastPrinted>2016-11-16T07:40:38Z</cp:lastPrinted>
  <dcterms:created xsi:type="dcterms:W3CDTF">2016-08-29T09:50:08Z</dcterms:created>
  <dcterms:modified xsi:type="dcterms:W3CDTF">2018-05-11T18:00:53Z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0x010100C7B4F364366689499EE467B7ADEF399A</vt:lpwstr>
  </property>
  <property fmtid="{D5CDD505-2E9C-101B-9397-08002B2CF9AE}" pid="5" name="_dlc_DocIdItemGuid">
    <vt:lpwstr>669856ec-3974-4091-a161-8f32aa0ec5a1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</Properties>
</file>