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358" r:id="rId2"/>
    <p:sldId id="361" r:id="rId3"/>
    <p:sldId id="365" r:id="rId4"/>
    <p:sldId id="359" r:id="rId5"/>
    <p:sldId id="364" r:id="rId6"/>
    <p:sldId id="354" r:id="rId7"/>
    <p:sldId id="362" r:id="rId8"/>
    <p:sldId id="363" r:id="rId9"/>
    <p:sldId id="366" r:id="rId10"/>
    <p:sldId id="360" r:id="rId11"/>
    <p:sldId id="372" r:id="rId12"/>
    <p:sldId id="373" r:id="rId13"/>
    <p:sldId id="367" r:id="rId14"/>
    <p:sldId id="368" r:id="rId15"/>
    <p:sldId id="369" r:id="rId16"/>
    <p:sldId id="370" r:id="rId17"/>
    <p:sldId id="371" r:id="rId18"/>
  </p:sldIdLst>
  <p:sldSz cx="12192000" cy="6858000"/>
  <p:notesSz cx="6797675" cy="9926638"/>
  <p:embeddedFontLst>
    <p:embeddedFont>
      <p:font typeface="Futura Bold" panose="00000900000000000000" pitchFamily="2" charset="0"/>
      <p:regular r:id="rId21"/>
      <p:boldItalic r:id="rId22"/>
    </p:embeddedFont>
    <p:embeddedFont>
      <p:font typeface="Calibri" panose="020F0502020204030204" pitchFamily="34" charset="0"/>
      <p:regular r:id="rId23"/>
      <p:bold r:id="rId24"/>
      <p:italic r:id="rId25"/>
      <p:boldItalic r:id="rId26"/>
    </p:embeddedFont>
    <p:embeddedFont>
      <p:font typeface="Futura Medium" panose="00000400000000000000" pitchFamily="2" charset="0"/>
      <p:regular r:id="rId27"/>
      <p:bold r:id="rId28"/>
      <p:italic r:id="rId29"/>
      <p:boldItalic r:id="rId30"/>
    </p:embeddedFont>
    <p:embeddedFont>
      <p:font typeface="Tahoma" panose="020B0604030504040204" pitchFamily="34" charset="0"/>
      <p:regular r:id="rId31"/>
      <p:bold r:id="rId32"/>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CCE9DB"/>
    <a:srgbClr val="99CDB7"/>
    <a:srgbClr val="66B492"/>
    <a:srgbClr val="339B6E"/>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5" autoAdjust="0"/>
    <p:restoredTop sz="95448" autoAdjust="0"/>
  </p:normalViewPr>
  <p:slideViewPr>
    <p:cSldViewPr snapToGrid="0" snapToObjects="1" showGuides="1">
      <p:cViewPr varScale="1">
        <p:scale>
          <a:sx n="68" d="100"/>
          <a:sy n="68" d="100"/>
        </p:scale>
        <p:origin x="996"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IMOR  Production Unit 2018 IPSC Growth Strategy</a:t>
            </a:r>
          </a:p>
        </c:rich>
      </c:tx>
      <c:overlay val="0"/>
    </c:title>
    <c:autoTitleDeleted val="0"/>
    <c:plotArea>
      <c:layout>
        <c:manualLayout>
          <c:layoutTarget val="inner"/>
          <c:xMode val="edge"/>
          <c:yMode val="edge"/>
          <c:x val="6.4717873336667855E-2"/>
          <c:y val="1.2271517784414879E-2"/>
          <c:w val="0.93495152258220005"/>
          <c:h val="0.76259711630955873"/>
        </c:manualLayout>
      </c:layout>
      <c:barChart>
        <c:barDir val="col"/>
        <c:grouping val="stacked"/>
        <c:varyColors val="0"/>
        <c:ser>
          <c:idx val="0"/>
          <c:order val="0"/>
          <c:spPr>
            <a:ln>
              <a:noFill/>
            </a:ln>
          </c:spPr>
          <c:invertIfNegative val="0"/>
          <c:dPt>
            <c:idx val="0"/>
            <c:invertIfNegative val="0"/>
            <c:bubble3D val="0"/>
            <c:spPr>
              <a:solidFill>
                <a:srgbClr val="00B050"/>
              </a:solidFill>
              <a:ln>
                <a:noFill/>
              </a:ln>
            </c:spPr>
            <c:extLst>
              <c:ext xmlns:c16="http://schemas.microsoft.com/office/drawing/2014/chart" uri="{C3380CC4-5D6E-409C-BE32-E72D297353CC}">
                <c16:uniqueId val="{00000001-3067-4E6E-9563-358A654AC57D}"/>
              </c:ext>
            </c:extLst>
          </c:dPt>
          <c:dPt>
            <c:idx val="1"/>
            <c:invertIfNegative val="0"/>
            <c:bubble3D val="0"/>
            <c:spPr>
              <a:noFill/>
              <a:ln>
                <a:noFill/>
              </a:ln>
            </c:spPr>
            <c:extLst>
              <c:ext xmlns:c16="http://schemas.microsoft.com/office/drawing/2014/chart" uri="{C3380CC4-5D6E-409C-BE32-E72D297353CC}">
                <c16:uniqueId val="{00000003-3067-4E6E-9563-358A654AC57D}"/>
              </c:ext>
            </c:extLst>
          </c:dPt>
          <c:dPt>
            <c:idx val="2"/>
            <c:invertIfNegative val="0"/>
            <c:bubble3D val="0"/>
            <c: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c:spPr>
            <c:extLst>
              <c:ext xmlns:c16="http://schemas.microsoft.com/office/drawing/2014/chart" uri="{C3380CC4-5D6E-409C-BE32-E72D297353CC}">
                <c16:uniqueId val="{00000005-3067-4E6E-9563-358A654AC57D}"/>
              </c:ext>
            </c:extLst>
          </c:dPt>
          <c:dPt>
            <c:idx val="3"/>
            <c:invertIfNegative val="0"/>
            <c:bubble3D val="0"/>
            <c:spPr>
              <a:noFill/>
              <a:ln>
                <a:noFill/>
              </a:ln>
            </c:spPr>
            <c:extLst>
              <c:ext xmlns:c16="http://schemas.microsoft.com/office/drawing/2014/chart" uri="{C3380CC4-5D6E-409C-BE32-E72D297353CC}">
                <c16:uniqueId val="{00000007-3067-4E6E-9563-358A654AC57D}"/>
              </c:ext>
            </c:extLst>
          </c:dPt>
          <c:dPt>
            <c:idx val="4"/>
            <c:invertIfNegative val="0"/>
            <c:bubble3D val="0"/>
            <c:spPr>
              <a:noFill/>
              <a:ln>
                <a:noFill/>
              </a:ln>
            </c:spPr>
            <c:extLst>
              <c:ext xmlns:c16="http://schemas.microsoft.com/office/drawing/2014/chart" uri="{C3380CC4-5D6E-409C-BE32-E72D297353CC}">
                <c16:uniqueId val="{00000009-3067-4E6E-9563-358A654AC57D}"/>
              </c:ext>
            </c:extLst>
          </c:dPt>
          <c:dPt>
            <c:idx val="5"/>
            <c:invertIfNegative val="0"/>
            <c:bubble3D val="0"/>
            <c:spPr>
              <a:solidFill>
                <a:schemeClr val="bg1">
                  <a:lumMod val="95000"/>
                </a:schemeClr>
              </a:solidFill>
              <a:ln>
                <a:noFill/>
              </a:ln>
            </c:spPr>
            <c:extLst>
              <c:ext xmlns:c16="http://schemas.microsoft.com/office/drawing/2014/chart" uri="{C3380CC4-5D6E-409C-BE32-E72D297353CC}">
                <c16:uniqueId val="{0000000B-3067-4E6E-9563-358A654AC57D}"/>
              </c:ext>
            </c:extLst>
          </c:dPt>
          <c:dPt>
            <c:idx val="6"/>
            <c:invertIfNegative val="0"/>
            <c:bubble3D val="0"/>
            <c:spPr>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a:noFill/>
              </a:ln>
            </c:spPr>
            <c:extLst>
              <c:ext xmlns:c16="http://schemas.microsoft.com/office/drawing/2014/chart" uri="{C3380CC4-5D6E-409C-BE32-E72D297353CC}">
                <c16:uniqueId val="{0000000D-3067-4E6E-9563-358A654AC57D}"/>
              </c:ext>
            </c:extLst>
          </c:dPt>
          <c:dPt>
            <c:idx val="7"/>
            <c:invertIfNegative val="0"/>
            <c:bubble3D val="0"/>
            <c:spPr>
              <a:noFill/>
              <a:ln>
                <a:noFill/>
              </a:ln>
            </c:spPr>
            <c:extLst>
              <c:ext xmlns:c16="http://schemas.microsoft.com/office/drawing/2014/chart" uri="{C3380CC4-5D6E-409C-BE32-E72D297353CC}">
                <c16:uniqueId val="{0000000F-3067-4E6E-9563-358A654AC57D}"/>
              </c:ext>
            </c:extLst>
          </c:dPt>
          <c:dPt>
            <c:idx val="8"/>
            <c:invertIfNegative val="0"/>
            <c:bubble3D val="0"/>
            <c:spPr>
              <a:noFill/>
              <a:ln>
                <a:noFill/>
              </a:ln>
            </c:spPr>
            <c:extLst>
              <c:ext xmlns:c16="http://schemas.microsoft.com/office/drawing/2014/chart" uri="{C3380CC4-5D6E-409C-BE32-E72D297353CC}">
                <c16:uniqueId val="{00000011-3067-4E6E-9563-358A654AC57D}"/>
              </c:ext>
            </c:extLst>
          </c:dPt>
          <c:dPt>
            <c:idx val="9"/>
            <c:invertIfNegative val="0"/>
            <c:bubble3D val="0"/>
            <c:spPr>
              <a:solidFill>
                <a:srgbClr val="002060"/>
              </a:solidFill>
              <a:ln>
                <a:noFill/>
              </a:ln>
            </c:spPr>
            <c:extLst>
              <c:ext xmlns:c16="http://schemas.microsoft.com/office/drawing/2014/chart" uri="{C3380CC4-5D6E-409C-BE32-E72D297353CC}">
                <c16:uniqueId val="{00000013-3067-4E6E-9563-358A654AC57D}"/>
              </c:ext>
            </c:extLst>
          </c:dPt>
          <c:dPt>
            <c:idx val="10"/>
            <c:invertIfNegative val="0"/>
            <c:bubble3D val="0"/>
            <c:spPr>
              <a:noFill/>
              <a:ln>
                <a:noFill/>
              </a:ln>
            </c:spPr>
            <c:extLst>
              <c:ext xmlns:c16="http://schemas.microsoft.com/office/drawing/2014/chart" uri="{C3380CC4-5D6E-409C-BE32-E72D297353CC}">
                <c16:uniqueId val="{00000015-3067-4E6E-9563-358A654AC57D}"/>
              </c:ext>
            </c:extLst>
          </c:dPt>
          <c:dPt>
            <c:idx val="11"/>
            <c:invertIfNegative val="0"/>
            <c:bubble3D val="0"/>
            <c:spPr>
              <a:solidFill>
                <a:schemeClr val="tx2">
                  <a:lumMod val="60000"/>
                  <a:lumOff val="40000"/>
                </a:schemeClr>
              </a:solidFill>
              <a:ln>
                <a:noFill/>
              </a:ln>
            </c:spPr>
            <c:extLst>
              <c:ext xmlns:c16="http://schemas.microsoft.com/office/drawing/2014/chart" uri="{C3380CC4-5D6E-409C-BE32-E72D297353CC}">
                <c16:uniqueId val="{00000017-3067-4E6E-9563-358A654AC57D}"/>
              </c:ext>
            </c:extLst>
          </c:dPt>
          <c:dPt>
            <c:idx val="12"/>
            <c:invertIfNegative val="0"/>
            <c:bubble3D val="0"/>
            <c:spPr>
              <a:solidFill>
                <a:srgbClr val="00B0F0"/>
              </a:solidFill>
              <a:ln>
                <a:noFill/>
              </a:ln>
            </c:spPr>
            <c:extLst>
              <c:ext xmlns:c16="http://schemas.microsoft.com/office/drawing/2014/chart" uri="{C3380CC4-5D6E-409C-BE32-E72D297353CC}">
                <c16:uniqueId val="{00000019-3067-4E6E-9563-358A654AC57D}"/>
              </c:ext>
            </c:extLst>
          </c:dPt>
          <c:dPt>
            <c:idx val="13"/>
            <c:invertIfNegative val="0"/>
            <c:bubble3D val="0"/>
            <c:spPr>
              <a:noFill/>
              <a:ln>
                <a:noFill/>
              </a:ln>
            </c:spPr>
            <c:extLst>
              <c:ext xmlns:c16="http://schemas.microsoft.com/office/drawing/2014/chart" uri="{C3380CC4-5D6E-409C-BE32-E72D297353CC}">
                <c16:uniqueId val="{0000001B-3067-4E6E-9563-358A654AC57D}"/>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 Sheet'!$B$8:$B$17</c:f>
              <c:strCache>
                <c:ptCount val="10"/>
                <c:pt idx="0">
                  <c:v>IMOR Avail. IPSC Wells ( Jan 11, 2018)</c:v>
                </c:pt>
                <c:pt idx="1">
                  <c:v>Isimiri FS RSP. Repairs</c:v>
                </c:pt>
                <c:pt idx="2">
                  <c:v>CWI interventions (22S, 32S, Nkal 13L/S)</c:v>
                </c:pt>
                <c:pt idx="3">
                  <c:v>36L/S STOG REST ongoing</c:v>
                </c:pt>
                <c:pt idx="4">
                  <c:v>OP 17 STOG Wells (2T, 5S, 13L/S, 18L, 30L, 44S, 57L)</c:v>
                </c:pt>
                <c:pt idx="5">
                  <c:v>OP 17 Planned STOG OPZ (Isim 1S, Nkal 4L/S)</c:v>
                </c:pt>
                <c:pt idx="6">
                  <c:v>OP 17 Planned STOG REST (ImoR36L/S, 60T, 66T, 33L, 44L, 48L/S, 51L, 56L/S) )</c:v>
                </c:pt>
                <c:pt idx="7">
                  <c:v>Additonal non AF DNL_CIWR Wells (ImoR 29L/S, 39T, 4T, Nkal 2L/s, Nkal 5L/S, Nkal 9L/S, Nkal 11L/S, 11V, Nkal 14L/S)</c:v>
                </c:pt>
                <c:pt idx="8">
                  <c:v>1kbopd Tgt set for each of the 4 Quarterly PSOs</c:v>
                </c:pt>
                <c:pt idx="9">
                  <c:v>Imo R PU Potential IPSC</c:v>
                </c:pt>
              </c:strCache>
            </c:strRef>
          </c:cat>
          <c:val>
            <c:numRef>
              <c:f>'Data Sheet'!$C$8:$C$17</c:f>
              <c:numCache>
                <c:formatCode>0.0</c:formatCode>
                <c:ptCount val="10"/>
                <c:pt idx="0">
                  <c:v>15.6</c:v>
                </c:pt>
                <c:pt idx="1">
                  <c:v>15.6</c:v>
                </c:pt>
                <c:pt idx="2">
                  <c:v>16.61</c:v>
                </c:pt>
                <c:pt idx="3">
                  <c:v>17.28</c:v>
                </c:pt>
                <c:pt idx="4">
                  <c:v>17.880000000000003</c:v>
                </c:pt>
                <c:pt idx="5">
                  <c:v>19.78</c:v>
                </c:pt>
                <c:pt idx="6">
                  <c:v>20.78</c:v>
                </c:pt>
                <c:pt idx="7">
                  <c:v>23.080000000000005</c:v>
                </c:pt>
                <c:pt idx="8">
                  <c:v>28.980000000000004</c:v>
                </c:pt>
                <c:pt idx="9">
                  <c:v>32.980000000000004</c:v>
                </c:pt>
              </c:numCache>
            </c:numRef>
          </c:val>
          <c:extLst>
            <c:ext xmlns:c16="http://schemas.microsoft.com/office/drawing/2014/chart" uri="{C3380CC4-5D6E-409C-BE32-E72D297353CC}">
              <c16:uniqueId val="{0000001C-3067-4E6E-9563-358A654AC57D}"/>
            </c:ext>
          </c:extLst>
        </c:ser>
        <c:ser>
          <c:idx val="1"/>
          <c:order val="1"/>
          <c:spPr>
            <a:solidFill>
              <a:schemeClr val="accent6">
                <a:lumMod val="75000"/>
              </a:schemeClr>
            </a:solidFill>
          </c:spPr>
          <c:invertIfNegative val="0"/>
          <c:dPt>
            <c:idx val="1"/>
            <c:invertIfNegative val="0"/>
            <c:bubble3D val="0"/>
            <c:spPr>
              <a:solidFill>
                <a:srgbClr val="FFC000"/>
              </a:solidFill>
            </c:spPr>
            <c:extLst>
              <c:ext xmlns:c16="http://schemas.microsoft.com/office/drawing/2014/chart" uri="{C3380CC4-5D6E-409C-BE32-E72D297353CC}">
                <c16:uniqueId val="{0000001E-3067-4E6E-9563-358A654AC57D}"/>
              </c:ext>
            </c:extLst>
          </c:dPt>
          <c:dPt>
            <c:idx val="2"/>
            <c:invertIfNegative val="0"/>
            <c:bubble3D val="0"/>
            <c:spPr>
              <a:solidFill>
                <a:srgbClr val="FFC000"/>
              </a:solidFill>
            </c:spPr>
            <c:extLst>
              <c:ext xmlns:c16="http://schemas.microsoft.com/office/drawing/2014/chart" uri="{C3380CC4-5D6E-409C-BE32-E72D297353CC}">
                <c16:uniqueId val="{00000020-3067-4E6E-9563-358A654AC57D}"/>
              </c:ext>
            </c:extLst>
          </c:dPt>
          <c:dPt>
            <c:idx val="3"/>
            <c:invertIfNegative val="0"/>
            <c:bubble3D val="0"/>
            <c:spPr>
              <a:solidFill>
                <a:srgbClr val="FFC000"/>
              </a:solidFill>
            </c:spPr>
            <c:extLst>
              <c:ext xmlns:c16="http://schemas.microsoft.com/office/drawing/2014/chart" uri="{C3380CC4-5D6E-409C-BE32-E72D297353CC}">
                <c16:uniqueId val="{00000022-3067-4E6E-9563-358A654AC57D}"/>
              </c:ext>
            </c:extLst>
          </c:dPt>
          <c:dPt>
            <c:idx val="4"/>
            <c:invertIfNegative val="0"/>
            <c:bubble3D val="0"/>
            <c:spPr>
              <a:solidFill>
                <a:srgbClr val="C00000"/>
              </a:solidFill>
            </c:spPr>
            <c:extLst>
              <c:ext xmlns:c16="http://schemas.microsoft.com/office/drawing/2014/chart" uri="{C3380CC4-5D6E-409C-BE32-E72D297353CC}">
                <c16:uniqueId val="{00000024-3067-4E6E-9563-358A654AC57D}"/>
              </c:ext>
            </c:extLst>
          </c:dPt>
          <c:dPt>
            <c:idx val="5"/>
            <c:invertIfNegative val="0"/>
            <c:bubble3D val="0"/>
            <c:spPr>
              <a:solidFill>
                <a:srgbClr val="C00000"/>
              </a:solidFill>
            </c:spPr>
            <c:extLst>
              <c:ext xmlns:c16="http://schemas.microsoft.com/office/drawing/2014/chart" uri="{C3380CC4-5D6E-409C-BE32-E72D297353CC}">
                <c16:uniqueId val="{00000026-3067-4E6E-9563-358A654AC57D}"/>
              </c:ext>
            </c:extLst>
          </c:dPt>
          <c:dPt>
            <c:idx val="6"/>
            <c:invertIfNegative val="0"/>
            <c:bubble3D val="0"/>
            <c:spPr>
              <a:solidFill>
                <a:srgbClr val="C00000"/>
              </a:solidFill>
            </c:spPr>
            <c:extLst>
              <c:ext xmlns:c16="http://schemas.microsoft.com/office/drawing/2014/chart" uri="{C3380CC4-5D6E-409C-BE32-E72D297353CC}">
                <c16:uniqueId val="{00000028-3067-4E6E-9563-358A654AC57D}"/>
              </c:ext>
            </c:extLst>
          </c:dPt>
          <c:dPt>
            <c:idx val="7"/>
            <c:invertIfNegative val="0"/>
            <c:bubble3D val="0"/>
            <c:spPr>
              <a:solidFill>
                <a:srgbClr val="C00000"/>
              </a:solidFill>
            </c:spPr>
            <c:extLst>
              <c:ext xmlns:c16="http://schemas.microsoft.com/office/drawing/2014/chart" uri="{C3380CC4-5D6E-409C-BE32-E72D297353CC}">
                <c16:uniqueId val="{0000002A-3067-4E6E-9563-358A654AC57D}"/>
              </c:ext>
            </c:extLst>
          </c:dPt>
          <c:dPt>
            <c:idx val="8"/>
            <c:invertIfNegative val="0"/>
            <c:bubble3D val="0"/>
            <c:spPr>
              <a:solidFill>
                <a:srgbClr val="C00000"/>
              </a:solidFill>
            </c:spPr>
            <c:extLst>
              <c:ext xmlns:c16="http://schemas.microsoft.com/office/drawing/2014/chart" uri="{C3380CC4-5D6E-409C-BE32-E72D297353CC}">
                <c16:uniqueId val="{0000002C-3067-4E6E-9563-358A654AC57D}"/>
              </c:ext>
            </c:extLst>
          </c:dPt>
          <c:dPt>
            <c:idx val="9"/>
            <c:invertIfNegative val="0"/>
            <c:bubble3D val="0"/>
            <c:extLst>
              <c:ext xmlns:c16="http://schemas.microsoft.com/office/drawing/2014/chart" uri="{C3380CC4-5D6E-409C-BE32-E72D297353CC}">
                <c16:uniqueId val="{0000002D-3067-4E6E-9563-358A654AC57D}"/>
              </c:ext>
            </c:extLst>
          </c:dPt>
          <c:dLbls>
            <c:dLbl>
              <c:idx val="0"/>
              <c:layout>
                <c:manualLayout>
                  <c:x val="1.3418148260853833E-2"/>
                  <c:y val="-7.9999891392886283E-2"/>
                </c:manualLayout>
              </c:layout>
              <c:tx>
                <c:rich>
                  <a:bodyPr/>
                  <a:lstStyle/>
                  <a:p>
                    <a:pPr>
                      <a:defRPr/>
                    </a:pPr>
                    <a:r>
                      <a:rPr lang="en-US"/>
                      <a:t>26 Conduits flowing. Avail IPSC</a:t>
                    </a:r>
                  </a:p>
                </c:rich>
              </c:tx>
              <c:spPr>
                <a:solidFill>
                  <a:schemeClr val="lt1"/>
                </a:solidFill>
                <a:ln w="25400" cap="flat" cmpd="sng" algn="ctr">
                  <a:solidFill>
                    <a:schemeClr val="dk1"/>
                  </a:solidFill>
                  <a:prstDash val="solid"/>
                </a:ln>
                <a:effectLst/>
              </c:spPr>
              <c:showLegendKey val="0"/>
              <c:showVal val="1"/>
              <c:showCatName val="0"/>
              <c:showSerName val="0"/>
              <c:showPercent val="0"/>
              <c:showBubbleSize val="0"/>
              <c:extLst>
                <c:ext xmlns:c15="http://schemas.microsoft.com/office/drawing/2012/chart" uri="{CE6537A1-D6FC-4f65-9D91-7224C49458BB}">
                  <c15:layout>
                    <c:manualLayout>
                      <c:w val="0.10347440103720337"/>
                      <c:h val="8.7793103448275858E-2"/>
                    </c:manualLayout>
                  </c15:layout>
                </c:ext>
                <c:ext xmlns:c16="http://schemas.microsoft.com/office/drawing/2014/chart" uri="{C3380CC4-5D6E-409C-BE32-E72D297353CC}">
                  <c16:uniqueId val="{0000002E-3067-4E6E-9563-358A654AC57D}"/>
                </c:ext>
              </c:extLst>
            </c:dLbl>
            <c:dLbl>
              <c:idx val="7"/>
              <c:layout>
                <c:manualLayout>
                  <c:x val="-9.2574733687274973E-4"/>
                  <c:y val="2.7587292967688878E-3"/>
                </c:manualLayout>
              </c:layout>
              <c:showLegendKey val="0"/>
              <c:showVal val="1"/>
              <c:showCatName val="0"/>
              <c:showSerName val="0"/>
              <c:showPercent val="0"/>
              <c:showBubbleSize val="0"/>
              <c:extLst>
                <c:ext xmlns:c15="http://schemas.microsoft.com/office/drawing/2012/chart" uri="{CE6537A1-D6FC-4f65-9D91-7224C49458BB}">
                  <c15:layout>
                    <c:manualLayout>
                      <c:w val="2.3481544753031748E-2"/>
                      <c:h val="3.2620689655172411E-2"/>
                    </c:manualLayout>
                  </c15:layout>
                </c:ext>
                <c:ext xmlns:c16="http://schemas.microsoft.com/office/drawing/2014/chart" uri="{C3380CC4-5D6E-409C-BE32-E72D297353CC}">
                  <c16:uniqueId val="{0000002A-3067-4E6E-9563-358A654AC57D}"/>
                </c:ext>
              </c:extLst>
            </c:dLbl>
            <c:dLbl>
              <c:idx val="8"/>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C-3067-4E6E-9563-358A654AC57D}"/>
                </c:ext>
              </c:extLst>
            </c:dLbl>
            <c:dLbl>
              <c:idx val="9"/>
              <c:delete val="1"/>
              <c:extLst>
                <c:ext xmlns:c15="http://schemas.microsoft.com/office/drawing/2012/chart" uri="{CE6537A1-D6FC-4f65-9D91-7224C49458BB}"/>
                <c:ext xmlns:c16="http://schemas.microsoft.com/office/drawing/2014/chart" uri="{C3380CC4-5D6E-409C-BE32-E72D297353CC}">
                  <c16:uniqueId val="{0000002D-3067-4E6E-9563-358A654AC57D}"/>
                </c:ext>
              </c:extLst>
            </c:dLbl>
            <c:dLbl>
              <c:idx val="11"/>
              <c:layout>
                <c:manualLayout>
                  <c:x val="1.1108968042472996E-2"/>
                  <c:y val="-5.1034482758620693E-2"/>
                </c:manualLayout>
              </c:layout>
              <c:tx>
                <c:rich>
                  <a:bodyPr/>
                  <a:lstStyle/>
                  <a:p>
                    <a:r>
                      <a:rPr lang="en-US"/>
                      <a:t>53 Conduit in IPSC</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F-3067-4E6E-9563-358A654AC57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 Sheet'!$B$8:$B$17</c:f>
              <c:strCache>
                <c:ptCount val="10"/>
                <c:pt idx="0">
                  <c:v>IMOR Avail. IPSC Wells ( Jan 11, 2018)</c:v>
                </c:pt>
                <c:pt idx="1">
                  <c:v>Isimiri FS RSP. Repairs</c:v>
                </c:pt>
                <c:pt idx="2">
                  <c:v>CWI interventions (22S, 32S, Nkal 13L/S)</c:v>
                </c:pt>
                <c:pt idx="3">
                  <c:v>36L/S STOG REST ongoing</c:v>
                </c:pt>
                <c:pt idx="4">
                  <c:v>OP 17 STOG Wells (2T, 5S, 13L/S, 18L, 30L, 44S, 57L)</c:v>
                </c:pt>
                <c:pt idx="5">
                  <c:v>OP 17 Planned STOG OPZ (Isim 1S, Nkal 4L/S)</c:v>
                </c:pt>
                <c:pt idx="6">
                  <c:v>OP 17 Planned STOG REST (ImoR36L/S, 60T, 66T, 33L, 44L, 48L/S, 51L, 56L/S) )</c:v>
                </c:pt>
                <c:pt idx="7">
                  <c:v>Additonal non AF DNL_CIWR Wells (ImoR 29L/S, 39T, 4T, Nkal 2L/s, Nkal 5L/S, Nkal 9L/S, Nkal 11L/S, 11V, Nkal 14L/S)</c:v>
                </c:pt>
                <c:pt idx="8">
                  <c:v>1kbopd Tgt set for each of the 4 Quarterly PSOs</c:v>
                </c:pt>
                <c:pt idx="9">
                  <c:v>Imo R PU Potential IPSC</c:v>
                </c:pt>
              </c:strCache>
            </c:strRef>
          </c:cat>
          <c:val>
            <c:numRef>
              <c:f>'Data Sheet'!$D$8:$D$17</c:f>
              <c:numCache>
                <c:formatCode>0.0</c:formatCode>
                <c:ptCount val="10"/>
                <c:pt idx="0">
                  <c:v>0</c:v>
                </c:pt>
                <c:pt idx="1">
                  <c:v>1.01</c:v>
                </c:pt>
                <c:pt idx="2">
                  <c:v>0.67</c:v>
                </c:pt>
                <c:pt idx="3">
                  <c:v>0.6</c:v>
                </c:pt>
                <c:pt idx="4">
                  <c:v>1.9</c:v>
                </c:pt>
                <c:pt idx="5">
                  <c:v>1</c:v>
                </c:pt>
                <c:pt idx="6">
                  <c:v>2.2999999999999998</c:v>
                </c:pt>
                <c:pt idx="7">
                  <c:v>5.9</c:v>
                </c:pt>
                <c:pt idx="8">
                  <c:v>4</c:v>
                </c:pt>
                <c:pt idx="9">
                  <c:v>0</c:v>
                </c:pt>
              </c:numCache>
            </c:numRef>
          </c:val>
          <c:extLst>
            <c:ext xmlns:c16="http://schemas.microsoft.com/office/drawing/2014/chart" uri="{C3380CC4-5D6E-409C-BE32-E72D297353CC}">
              <c16:uniqueId val="{00000030-3067-4E6E-9563-358A654AC57D}"/>
            </c:ext>
          </c:extLst>
        </c:ser>
        <c:ser>
          <c:idx val="2"/>
          <c:order val="2"/>
          <c:spPr>
            <a:solidFill>
              <a:srgbClr val="C00000"/>
            </a:solidFill>
          </c:spPr>
          <c:invertIfNegative val="0"/>
          <c:dPt>
            <c:idx val="1"/>
            <c:invertIfNegative val="0"/>
            <c:bubble3D val="0"/>
            <c:extLst>
              <c:ext xmlns:c16="http://schemas.microsoft.com/office/drawing/2014/chart" uri="{C3380CC4-5D6E-409C-BE32-E72D297353CC}">
                <c16:uniqueId val="{00000031-3067-4E6E-9563-358A654AC57D}"/>
              </c:ext>
            </c:extLst>
          </c:dPt>
          <c:dPt>
            <c:idx val="3"/>
            <c:invertIfNegative val="0"/>
            <c:bubble3D val="0"/>
            <c:extLst>
              <c:ext xmlns:c16="http://schemas.microsoft.com/office/drawing/2014/chart" uri="{C3380CC4-5D6E-409C-BE32-E72D297353CC}">
                <c16:uniqueId val="{00000032-3067-4E6E-9563-358A654AC57D}"/>
              </c:ext>
            </c:extLst>
          </c:dPt>
          <c:dPt>
            <c:idx val="6"/>
            <c:invertIfNegative val="0"/>
            <c:bubble3D val="0"/>
            <c:extLst>
              <c:ext xmlns:c16="http://schemas.microsoft.com/office/drawing/2014/chart" uri="{C3380CC4-5D6E-409C-BE32-E72D297353CC}">
                <c16:uniqueId val="{00000033-3067-4E6E-9563-358A654AC57D}"/>
              </c:ext>
            </c:extLst>
          </c:dPt>
          <c:dPt>
            <c:idx val="12"/>
            <c:invertIfNegative val="0"/>
            <c:bubble3D val="0"/>
            <c:spPr>
              <a:noFill/>
            </c:spPr>
            <c:extLst>
              <c:ext xmlns:c16="http://schemas.microsoft.com/office/drawing/2014/chart" uri="{C3380CC4-5D6E-409C-BE32-E72D297353CC}">
                <c16:uniqueId val="{00000035-3067-4E6E-9563-358A654AC57D}"/>
              </c:ext>
            </c:extLst>
          </c:dPt>
          <c:cat>
            <c:strRef>
              <c:f>'Data Sheet'!$B$8:$B$17</c:f>
              <c:strCache>
                <c:ptCount val="10"/>
                <c:pt idx="0">
                  <c:v>IMOR Avail. IPSC Wells ( Jan 11, 2018)</c:v>
                </c:pt>
                <c:pt idx="1">
                  <c:v>Isimiri FS RSP. Repairs</c:v>
                </c:pt>
                <c:pt idx="2">
                  <c:v>CWI interventions (22S, 32S, Nkal 13L/S)</c:v>
                </c:pt>
                <c:pt idx="3">
                  <c:v>36L/S STOG REST ongoing</c:v>
                </c:pt>
                <c:pt idx="4">
                  <c:v>OP 17 STOG Wells (2T, 5S, 13L/S, 18L, 30L, 44S, 57L)</c:v>
                </c:pt>
                <c:pt idx="5">
                  <c:v>OP 17 Planned STOG OPZ (Isim 1S, Nkal 4L/S)</c:v>
                </c:pt>
                <c:pt idx="6">
                  <c:v>OP 17 Planned STOG REST (ImoR36L/S, 60T, 66T, 33L, 44L, 48L/S, 51L, 56L/S) )</c:v>
                </c:pt>
                <c:pt idx="7">
                  <c:v>Additonal non AF DNL_CIWR Wells (ImoR 29L/S, 39T, 4T, Nkal 2L/s, Nkal 5L/S, Nkal 9L/S, Nkal 11L/S, 11V, Nkal 14L/S)</c:v>
                </c:pt>
                <c:pt idx="8">
                  <c:v>1kbopd Tgt set for each of the 4 Quarterly PSOs</c:v>
                </c:pt>
                <c:pt idx="9">
                  <c:v>Imo R PU Potential IPSC</c:v>
                </c:pt>
              </c:strCache>
            </c:strRef>
          </c:cat>
          <c:val>
            <c:numRef>
              <c:f>'Data Sheet'!$E$8:$E$17</c:f>
              <c:numCache>
                <c:formatCode>0.0</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36-3067-4E6E-9563-358A654AC57D}"/>
            </c:ext>
          </c:extLst>
        </c:ser>
        <c:dLbls>
          <c:showLegendKey val="0"/>
          <c:showVal val="0"/>
          <c:showCatName val="0"/>
          <c:showSerName val="0"/>
          <c:showPercent val="0"/>
          <c:showBubbleSize val="0"/>
        </c:dLbls>
        <c:gapWidth val="175"/>
        <c:overlap val="100"/>
        <c:axId val="242139520"/>
        <c:axId val="242141056"/>
      </c:barChart>
      <c:catAx>
        <c:axId val="242139520"/>
        <c:scaling>
          <c:orientation val="minMax"/>
        </c:scaling>
        <c:delete val="0"/>
        <c:axPos val="b"/>
        <c:numFmt formatCode="#,##0.00" sourceLinked="0"/>
        <c:majorTickMark val="out"/>
        <c:minorTickMark val="none"/>
        <c:tickLblPos val="nextTo"/>
        <c:txPr>
          <a:bodyPr rot="-5400000" vert="horz"/>
          <a:lstStyle/>
          <a:p>
            <a:pPr>
              <a:defRPr/>
            </a:pPr>
            <a:endParaRPr lang="en-US"/>
          </a:p>
        </c:txPr>
        <c:crossAx val="242141056"/>
        <c:crosses val="autoZero"/>
        <c:auto val="1"/>
        <c:lblAlgn val="ctr"/>
        <c:lblOffset val="100"/>
        <c:noMultiLvlLbl val="0"/>
      </c:catAx>
      <c:valAx>
        <c:axId val="242141056"/>
        <c:scaling>
          <c:orientation val="minMax"/>
        </c:scaling>
        <c:delete val="0"/>
        <c:axPos val="l"/>
        <c:majorGridlines>
          <c:spPr>
            <a:ln w="12700"/>
          </c:spPr>
        </c:majorGridlines>
        <c:title>
          <c:tx>
            <c:rich>
              <a:bodyPr rot="-5400000" vert="horz"/>
              <a:lstStyle/>
              <a:p>
                <a:pPr>
                  <a:defRPr/>
                </a:pPr>
                <a:r>
                  <a:rPr lang="en-US"/>
                  <a:t>Average Oil (kbopd)</a:t>
                </a:r>
              </a:p>
            </c:rich>
          </c:tx>
          <c:overlay val="0"/>
        </c:title>
        <c:numFmt formatCode="0.0" sourceLinked="1"/>
        <c:majorTickMark val="out"/>
        <c:minorTickMark val="none"/>
        <c:tickLblPos val="nextTo"/>
        <c:crossAx val="242139520"/>
        <c:crosses val="autoZero"/>
        <c:crossBetween val="between"/>
      </c:valAx>
      <c:spPr>
        <a:solidFill>
          <a:schemeClr val="bg1">
            <a:lumMod val="95000"/>
          </a:schemeClr>
        </a:solidFill>
      </c:spPr>
    </c:plotArea>
    <c:plotVisOnly val="0"/>
    <c:dispBlanksAs val="gap"/>
    <c:showDLblsOverMax val="0"/>
  </c:chart>
  <c:txPr>
    <a:bodyPr/>
    <a:lstStyle/>
    <a:p>
      <a:pPr>
        <a:defRPr sz="1000" b="1" i="0" baseline="0"/>
      </a:pPr>
      <a:endParaRPr lang="en-US"/>
    </a:p>
  </c:txPr>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drawing1.xml><?xml version="1.0" encoding="utf-8"?>
<c:userShapes xmlns:c="http://schemas.openxmlformats.org/drawingml/2006/chart">
  <cdr:relSizeAnchor xmlns:cdr="http://schemas.openxmlformats.org/drawingml/2006/chartDrawing">
    <cdr:from>
      <cdr:x>0.83317</cdr:x>
      <cdr:y>0.10345</cdr:y>
    </cdr:from>
    <cdr:to>
      <cdr:x>0.88139</cdr:x>
      <cdr:y>0.13218</cdr:y>
    </cdr:to>
    <cdr:sp macro="" textlink="">
      <cdr:nvSpPr>
        <cdr:cNvPr id="4" name="TextBox 3">
          <a:extLst xmlns:a="http://schemas.openxmlformats.org/drawingml/2006/main">
            <a:ext uri="{FF2B5EF4-FFF2-40B4-BE49-F238E27FC236}">
              <a16:creationId xmlns:a16="http://schemas.microsoft.com/office/drawing/2014/main" id="{C61A5614-0ACB-4BDE-8B5A-EBBE92466BE9}"/>
            </a:ext>
          </a:extLst>
        </cdr:cNvPr>
        <cdr:cNvSpPr txBox="1"/>
      </cdr:nvSpPr>
      <cdr:spPr>
        <a:xfrm xmlns:a="http://schemas.openxmlformats.org/drawingml/2006/main">
          <a:off x="11430000" y="952500"/>
          <a:ext cx="661458" cy="2645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0.2424</cdr:x>
      <cdr:y>0.28736</cdr:y>
    </cdr:from>
    <cdr:to>
      <cdr:x>0.35426</cdr:x>
      <cdr:y>0.35776</cdr:y>
    </cdr:to>
    <cdr:sp macro="" textlink="">
      <cdr:nvSpPr>
        <cdr:cNvPr id="5" name="TextBox 4">
          <a:extLst xmlns:a="http://schemas.openxmlformats.org/drawingml/2006/main">
            <a:ext uri="{FF2B5EF4-FFF2-40B4-BE49-F238E27FC236}">
              <a16:creationId xmlns:a16="http://schemas.microsoft.com/office/drawing/2014/main" id="{75C9C1B2-A9C5-4D97-80D5-D24FCCC2C382}"/>
            </a:ext>
          </a:extLst>
        </cdr:cNvPr>
        <cdr:cNvSpPr txBox="1"/>
      </cdr:nvSpPr>
      <cdr:spPr>
        <a:xfrm xmlns:a="http://schemas.openxmlformats.org/drawingml/2006/main">
          <a:off x="3326414" y="2645863"/>
          <a:ext cx="1535061" cy="648208"/>
        </a:xfrm>
        <a:prstGeom xmlns:a="http://schemas.openxmlformats.org/drawingml/2006/main" prst="rect">
          <a:avLst/>
        </a:prstGeom>
        <a:ln xmlns:a="http://schemas.openxmlformats.org/drawingml/2006/main" w="28575">
          <a:solidFill>
            <a:sysClr val="windowText" lastClr="000000"/>
          </a:solidFill>
        </a:ln>
      </cdr:spPr>
      <cdr:txBody>
        <a:bodyPr xmlns:a="http://schemas.openxmlformats.org/drawingml/2006/main" vertOverflow="clip" wrap="square" rtlCol="0"/>
        <a:lstStyle xmlns:a="http://schemas.openxmlformats.org/drawingml/2006/main"/>
        <a:p xmlns:a="http://schemas.openxmlformats.org/drawingml/2006/main">
          <a:pPr marL="0" marR="0" lvl="0" indent="0" algn="ctr" defTabSz="914400" eaLnBrk="1" fontAlgn="auto" latinLnBrk="0" hangingPunct="1">
            <a:lnSpc>
              <a:spcPct val="100000"/>
            </a:lnSpc>
            <a:spcBef>
              <a:spcPts val="0"/>
            </a:spcBef>
            <a:spcAft>
              <a:spcPts val="0"/>
            </a:spcAft>
            <a:buClrTx/>
            <a:buSzTx/>
            <a:buFontTx/>
            <a:buNone/>
            <a:tabLst/>
            <a:defRPr/>
          </a:pPr>
          <a:r>
            <a:rPr lang="en-US" sz="1200" b="1"/>
            <a:t>IMOR Current</a:t>
          </a:r>
          <a:r>
            <a:rPr lang="en-US" sz="1200" b="1" baseline="0"/>
            <a:t> </a:t>
          </a:r>
          <a:r>
            <a:rPr lang="en-US" sz="1200" b="1"/>
            <a:t>IPSC = </a:t>
          </a:r>
          <a:r>
            <a:rPr lang="en-US" sz="1200" b="1" baseline="0">
              <a:effectLst/>
              <a:latin typeface="+mn-lt"/>
              <a:ea typeface="+mn-ea"/>
              <a:cs typeface="+mn-cs"/>
            </a:rPr>
            <a:t>17.35</a:t>
          </a:r>
          <a:endParaRPr lang="en-US" sz="1200">
            <a:effectLst/>
          </a:endParaRPr>
        </a:p>
        <a:p xmlns:a="http://schemas.openxmlformats.org/drawingml/2006/main">
          <a:pPr algn="ctr"/>
          <a:r>
            <a:rPr lang="en-US" sz="1100" b="1"/>
            <a:t> </a:t>
          </a:r>
        </a:p>
        <a:p xmlns:a="http://schemas.openxmlformats.org/drawingml/2006/main">
          <a:pPr algn="ctr"/>
          <a:r>
            <a:rPr lang="en-US" sz="1100" b="1"/>
            <a:t>(33  </a:t>
          </a:r>
          <a:r>
            <a:rPr lang="en-US" sz="1100" b="1" baseline="0"/>
            <a:t>STRINGS)</a:t>
          </a:r>
        </a:p>
      </cdr:txBody>
    </cdr:sp>
  </cdr:relSizeAnchor>
  <cdr:relSizeAnchor xmlns:cdr="http://schemas.openxmlformats.org/drawingml/2006/chartDrawing">
    <cdr:from>
      <cdr:x>0.60411</cdr:x>
      <cdr:y>0.15709</cdr:y>
    </cdr:from>
    <cdr:to>
      <cdr:x>0.73586</cdr:x>
      <cdr:y>0.2567</cdr:y>
    </cdr:to>
    <cdr:sp macro="" textlink="">
      <cdr:nvSpPr>
        <cdr:cNvPr id="9" name="TextBox 1">
          <a:extLst xmlns:a="http://schemas.openxmlformats.org/drawingml/2006/main">
            <a:ext uri="{FF2B5EF4-FFF2-40B4-BE49-F238E27FC236}">
              <a16:creationId xmlns:a16="http://schemas.microsoft.com/office/drawing/2014/main" id="{AAAF884E-2560-48F8-A5EC-08E3C8806ED0}"/>
            </a:ext>
          </a:extLst>
        </cdr:cNvPr>
        <cdr:cNvSpPr txBox="1"/>
      </cdr:nvSpPr>
      <cdr:spPr>
        <a:xfrm xmlns:a="http://schemas.openxmlformats.org/drawingml/2006/main">
          <a:off x="8290278" y="1446389"/>
          <a:ext cx="1807985" cy="917222"/>
        </a:xfrm>
        <a:prstGeom xmlns:a="http://schemas.openxmlformats.org/drawingml/2006/main" prst="rect">
          <a:avLst/>
        </a:prstGeom>
        <a:ln xmlns:a="http://schemas.openxmlformats.org/drawingml/2006/main"/>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defTabSz="914400" eaLnBrk="1" fontAlgn="auto" latinLnBrk="0" hangingPunct="1">
            <a:lnSpc>
              <a:spcPct val="100000"/>
            </a:lnSpc>
            <a:spcBef>
              <a:spcPts val="0"/>
            </a:spcBef>
            <a:spcAft>
              <a:spcPts val="0"/>
            </a:spcAft>
            <a:buClrTx/>
            <a:buSzTx/>
            <a:buFontTx/>
            <a:buNone/>
            <a:tabLst/>
            <a:defRPr/>
          </a:pPr>
          <a:r>
            <a:rPr lang="en-US" sz="1100" b="1"/>
            <a:t>Wells</a:t>
          </a:r>
          <a:r>
            <a:rPr lang="en-US" sz="1100" b="1" baseline="0"/>
            <a:t> in OP17</a:t>
          </a:r>
          <a:r>
            <a:rPr lang="en-US" sz="1100" b="1"/>
            <a:t> IPSC @ set tgt of 18.9kbopd = </a:t>
          </a:r>
          <a:r>
            <a:rPr lang="en-US" sz="1100" b="1" baseline="0">
              <a:effectLst/>
              <a:latin typeface="+mn-lt"/>
              <a:ea typeface="+mn-ea"/>
              <a:cs typeface="+mn-cs"/>
            </a:rPr>
            <a:t>23.1 kbopd (Well Pot. from EC)</a:t>
          </a:r>
          <a:endParaRPr lang="en-US">
            <a:effectLst/>
          </a:endParaRPr>
        </a:p>
        <a:p xmlns:a="http://schemas.openxmlformats.org/drawingml/2006/main">
          <a:r>
            <a:rPr lang="en-US" sz="1100" b="1"/>
            <a:t> </a:t>
          </a:r>
        </a:p>
        <a:p xmlns:a="http://schemas.openxmlformats.org/drawingml/2006/main">
          <a:r>
            <a:rPr lang="en-US" sz="1100" b="1"/>
            <a:t>(WITH  57</a:t>
          </a:r>
          <a:r>
            <a:rPr lang="en-US" sz="1100" b="1" baseline="0"/>
            <a:t> STRINGS)</a:t>
          </a:r>
        </a:p>
      </cdr:txBody>
    </cdr:sp>
  </cdr:relSizeAnchor>
  <cdr:relSizeAnchor xmlns:cdr="http://schemas.openxmlformats.org/drawingml/2006/chartDrawing">
    <cdr:from>
      <cdr:x>0.88753</cdr:x>
      <cdr:y>0.16858</cdr:y>
    </cdr:from>
    <cdr:to>
      <cdr:x>0.99486</cdr:x>
      <cdr:y>0.27011</cdr:y>
    </cdr:to>
    <cdr:sp macro="" textlink="">
      <cdr:nvSpPr>
        <cdr:cNvPr id="2" name="Rectangle 1">
          <a:extLst xmlns:a="http://schemas.openxmlformats.org/drawingml/2006/main">
            <a:ext uri="{FF2B5EF4-FFF2-40B4-BE49-F238E27FC236}">
              <a16:creationId xmlns:a16="http://schemas.microsoft.com/office/drawing/2014/main" id="{84FE17EA-7561-4631-8787-999061E1242B}"/>
            </a:ext>
          </a:extLst>
        </cdr:cNvPr>
        <cdr:cNvSpPr/>
      </cdr:nvSpPr>
      <cdr:spPr>
        <a:xfrm xmlns:a="http://schemas.openxmlformats.org/drawingml/2006/main">
          <a:off x="12179653" y="1552222"/>
          <a:ext cx="1472847" cy="934861"/>
        </a:xfrm>
        <a:prstGeom xmlns:a="http://schemas.openxmlformats.org/drawingml/2006/main" prst="rect">
          <a:avLst/>
        </a:prstGeom>
        <a:ln xmlns:a="http://schemas.openxmlformats.org/drawingml/2006/main"/>
      </cdr:spPr>
      <cdr:style>
        <a:lnRef xmlns:a="http://schemas.openxmlformats.org/drawingml/2006/main" idx="2">
          <a:schemeClr val="dk1"/>
        </a:lnRef>
        <a:fillRef xmlns:a="http://schemas.openxmlformats.org/drawingml/2006/main" idx="1">
          <a:schemeClr val="lt1"/>
        </a:fillRef>
        <a:effectRef xmlns:a="http://schemas.openxmlformats.org/drawingml/2006/main" idx="0">
          <a:schemeClr val="dk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eaLnBrk="1" fontAlgn="auto" latinLnBrk="0" hangingPunct="1"/>
          <a:r>
            <a:rPr lang="en-US" sz="1100" b="1">
              <a:solidFill>
                <a:sysClr val="windowText" lastClr="000000"/>
              </a:solidFill>
              <a:effectLst/>
              <a:latin typeface="+mn-lt"/>
              <a:ea typeface="+mn-ea"/>
              <a:cs typeface="+mn-cs"/>
            </a:rPr>
            <a:t>IPSC</a:t>
          </a:r>
          <a:r>
            <a:rPr lang="en-US" sz="1100" b="1" baseline="0">
              <a:solidFill>
                <a:sysClr val="windowText" lastClr="000000"/>
              </a:solidFill>
              <a:effectLst/>
              <a:latin typeface="+mn-lt"/>
              <a:ea typeface="+mn-ea"/>
              <a:cs typeface="+mn-cs"/>
            </a:rPr>
            <a:t> growth Plan of ca. 33kpopd</a:t>
          </a:r>
          <a:endParaRPr lang="en-US">
            <a:solidFill>
              <a:sysClr val="windowText" lastClr="000000"/>
            </a:solidFill>
            <a:effectLst/>
          </a:endParaRPr>
        </a:p>
        <a:p xmlns:a="http://schemas.openxmlformats.org/drawingml/2006/main">
          <a:r>
            <a:rPr lang="en-US" sz="1100" b="1">
              <a:solidFill>
                <a:sysClr val="windowText" lastClr="000000"/>
              </a:solidFill>
              <a:effectLst/>
              <a:latin typeface="+mn-lt"/>
              <a:ea typeface="+mn-ea"/>
              <a:cs typeface="+mn-cs"/>
            </a:rPr>
            <a:t> </a:t>
          </a:r>
          <a:endParaRPr lang="en-US">
            <a:solidFill>
              <a:sysClr val="windowText" lastClr="000000"/>
            </a:solidFill>
            <a:effectLst/>
          </a:endParaRPr>
        </a:p>
        <a:p xmlns:a="http://schemas.openxmlformats.org/drawingml/2006/main">
          <a:r>
            <a:rPr lang="en-US" sz="1100" b="1">
              <a:solidFill>
                <a:sysClr val="windowText" lastClr="000000"/>
              </a:solidFill>
              <a:effectLst/>
              <a:latin typeface="+mn-lt"/>
              <a:ea typeface="+mn-ea"/>
              <a:cs typeface="+mn-cs"/>
            </a:rPr>
            <a:t>(WITH  57</a:t>
          </a:r>
          <a:r>
            <a:rPr lang="en-US" sz="1100" b="1" baseline="0">
              <a:solidFill>
                <a:sysClr val="windowText" lastClr="000000"/>
              </a:solidFill>
              <a:effectLst/>
              <a:latin typeface="+mn-lt"/>
              <a:ea typeface="+mn-ea"/>
              <a:cs typeface="+mn-cs"/>
            </a:rPr>
            <a:t> STRINGS)</a:t>
          </a:r>
          <a:endParaRPr lang="en-US">
            <a:solidFill>
              <a:sysClr val="windowText" lastClr="000000"/>
            </a:solidFill>
            <a:effectLs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15/01/2018</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15/01/2018</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07992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40059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6</a:t>
            </a:fld>
            <a:endParaRPr lang="en-GB" dirty="0"/>
          </a:p>
        </p:txBody>
      </p:sp>
    </p:spTree>
    <p:extLst>
      <p:ext uri="{BB962C8B-B14F-4D97-AF65-F5344CB8AC3E}">
        <p14:creationId xmlns:p14="http://schemas.microsoft.com/office/powerpoint/2010/main" val="274698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7</a:t>
            </a:fld>
            <a:endParaRPr lang="en-GB" dirty="0"/>
          </a:p>
        </p:txBody>
      </p:sp>
    </p:spTree>
    <p:extLst>
      <p:ext uri="{BB962C8B-B14F-4D97-AF65-F5344CB8AC3E}">
        <p14:creationId xmlns:p14="http://schemas.microsoft.com/office/powerpoint/2010/main" val="3461381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8</a:t>
            </a:fld>
            <a:endParaRPr lang="en-GB" dirty="0"/>
          </a:p>
        </p:txBody>
      </p:sp>
    </p:spTree>
    <p:extLst>
      <p:ext uri="{BB962C8B-B14F-4D97-AF65-F5344CB8AC3E}">
        <p14:creationId xmlns:p14="http://schemas.microsoft.com/office/powerpoint/2010/main" val="350530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9</a:t>
            </a:fld>
            <a:endParaRPr lang="en-GB" dirty="0"/>
          </a:p>
        </p:txBody>
      </p:sp>
    </p:spTree>
    <p:extLst>
      <p:ext uri="{BB962C8B-B14F-4D97-AF65-F5344CB8AC3E}">
        <p14:creationId xmlns:p14="http://schemas.microsoft.com/office/powerpoint/2010/main" val="252221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10</a:t>
            </a:fld>
            <a:endParaRPr lang="en-GB" dirty="0"/>
          </a:p>
        </p:txBody>
      </p:sp>
    </p:spTree>
    <p:extLst>
      <p:ext uri="{BB962C8B-B14F-4D97-AF65-F5344CB8AC3E}">
        <p14:creationId xmlns:p14="http://schemas.microsoft.com/office/powerpoint/2010/main" val="2554545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jpeg"/><Relationship Id="rId5" Type="http://schemas.openxmlformats.org/officeDocument/2006/relationships/image" Target="../media/image16.jp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1779490" y="873859"/>
            <a:ext cx="9899747" cy="1075348"/>
          </a:xfrm>
        </p:spPr>
        <p:txBody>
          <a:bodyPr/>
          <a:lstStyle/>
          <a:p>
            <a:r>
              <a:rPr lang="en-US" dirty="0"/>
              <a:t>2018 IMO RIVER STRATEGIC PLANNING WORKSHOP</a:t>
            </a:r>
            <a:br>
              <a:rPr lang="en-US" dirty="0"/>
            </a:br>
            <a:r>
              <a:rPr lang="en-US" sz="2000" b="1" dirty="0">
                <a:latin typeface="+mn-lt"/>
              </a:rPr>
              <a:t>Report out</a:t>
            </a:r>
            <a:endParaRPr lang="en-GB" sz="2000" b="1" dirty="0">
              <a:latin typeface="+mn-lt"/>
            </a:endParaRPr>
          </a:p>
        </p:txBody>
      </p:sp>
      <p:sp>
        <p:nvSpPr>
          <p:cNvPr id="4" name="Slide Number Placeholder 3"/>
          <p:cNvSpPr>
            <a:spLocks noGrp="1"/>
          </p:cNvSpPr>
          <p:nvPr>
            <p:ph type="sldNum" sz="quarter" idx="4"/>
          </p:nvPr>
        </p:nvSpPr>
        <p:spPr/>
        <p:txBody>
          <a:bodyPr/>
          <a:lstStyle/>
          <a:p>
            <a:fld id="{D32BAE6A-B452-4007-8177-56DD051636F9}" type="slidenum">
              <a:rPr lang="en-GB" smtClean="0"/>
              <a:pPr/>
              <a:t>1</a:t>
            </a:fld>
            <a:endParaRPr lang="en-GB" dirty="0"/>
          </a:p>
        </p:txBody>
      </p:sp>
      <p:pic>
        <p:nvPicPr>
          <p:cNvPr id="3" name="Picture 2">
            <a:extLst>
              <a:ext uri="{FF2B5EF4-FFF2-40B4-BE49-F238E27FC236}">
                <a16:creationId xmlns:a16="http://schemas.microsoft.com/office/drawing/2014/main" id="{DA32BEB0-35C2-4B14-A26C-C52FB7AB4C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223" y="2283728"/>
            <a:ext cx="5326966" cy="3995225"/>
          </a:xfrm>
          <a:prstGeom prst="rect">
            <a:avLst/>
          </a:prstGeom>
          <a:ln w="19050">
            <a:solidFill>
              <a:schemeClr val="tx1"/>
            </a:solidFill>
          </a:ln>
        </p:spPr>
      </p:pic>
    </p:spTree>
    <p:extLst>
      <p:ext uri="{BB962C8B-B14F-4D97-AF65-F5344CB8AC3E}">
        <p14:creationId xmlns:p14="http://schemas.microsoft.com/office/powerpoint/2010/main" val="39137063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93" y="-100126"/>
            <a:ext cx="11171238" cy="751631"/>
          </a:xfrm>
        </p:spPr>
        <p:txBody>
          <a:bodyPr anchor="ctr"/>
          <a:lstStyle/>
          <a:p>
            <a:r>
              <a:rPr lang="en-GB" dirty="0"/>
              <a:t>COST OPTIMISATION SYNDICATE REPORT OUT</a:t>
            </a:r>
          </a:p>
        </p:txBody>
      </p:sp>
      <p:sp>
        <p:nvSpPr>
          <p:cNvPr id="5" name="Date Placeholder 4"/>
          <p:cNvSpPr>
            <a:spLocks noGrp="1"/>
          </p:cNvSpPr>
          <p:nvPr>
            <p:ph type="dt" sz="half" idx="2"/>
          </p:nvPr>
        </p:nvSpPr>
        <p:spPr/>
        <p:txBody>
          <a:bodyPr/>
          <a:lstStyle/>
          <a:p>
            <a:pPr>
              <a:defRPr/>
            </a:pPr>
            <a:r>
              <a:rPr lang="en-GB" noProof="1"/>
              <a:t>January 2018</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10</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graphicFrame>
        <p:nvGraphicFramePr>
          <p:cNvPr id="9" name="Table 8">
            <a:extLst>
              <a:ext uri="{FF2B5EF4-FFF2-40B4-BE49-F238E27FC236}">
                <a16:creationId xmlns:a16="http://schemas.microsoft.com/office/drawing/2014/main" id="{34BAB88D-3FF3-4E65-8280-481CFF471766}"/>
              </a:ext>
            </a:extLst>
          </p:cNvPr>
          <p:cNvGraphicFramePr>
            <a:graphicFrameLocks noGrp="1"/>
          </p:cNvGraphicFramePr>
          <p:nvPr>
            <p:extLst>
              <p:ext uri="{D42A27DB-BD31-4B8C-83A1-F6EECF244321}">
                <p14:modId xmlns:p14="http://schemas.microsoft.com/office/powerpoint/2010/main" val="455089200"/>
              </p:ext>
            </p:extLst>
          </p:nvPr>
        </p:nvGraphicFramePr>
        <p:xfrm>
          <a:off x="465816" y="519850"/>
          <a:ext cx="11257791" cy="6081003"/>
        </p:xfrm>
        <a:graphic>
          <a:graphicData uri="http://schemas.openxmlformats.org/drawingml/2006/table">
            <a:tbl>
              <a:tblPr/>
              <a:tblGrid>
                <a:gridCol w="257388">
                  <a:extLst>
                    <a:ext uri="{9D8B030D-6E8A-4147-A177-3AD203B41FA5}">
                      <a16:colId xmlns:a16="http://schemas.microsoft.com/office/drawing/2014/main" val="1831025441"/>
                    </a:ext>
                  </a:extLst>
                </a:gridCol>
                <a:gridCol w="2003114">
                  <a:extLst>
                    <a:ext uri="{9D8B030D-6E8A-4147-A177-3AD203B41FA5}">
                      <a16:colId xmlns:a16="http://schemas.microsoft.com/office/drawing/2014/main" val="1549886720"/>
                    </a:ext>
                  </a:extLst>
                </a:gridCol>
                <a:gridCol w="902369">
                  <a:extLst>
                    <a:ext uri="{9D8B030D-6E8A-4147-A177-3AD203B41FA5}">
                      <a16:colId xmlns:a16="http://schemas.microsoft.com/office/drawing/2014/main" val="2679351571"/>
                    </a:ext>
                  </a:extLst>
                </a:gridCol>
                <a:gridCol w="2069431">
                  <a:extLst>
                    <a:ext uri="{9D8B030D-6E8A-4147-A177-3AD203B41FA5}">
                      <a16:colId xmlns:a16="http://schemas.microsoft.com/office/drawing/2014/main" val="3791877874"/>
                    </a:ext>
                  </a:extLst>
                </a:gridCol>
                <a:gridCol w="517358">
                  <a:extLst>
                    <a:ext uri="{9D8B030D-6E8A-4147-A177-3AD203B41FA5}">
                      <a16:colId xmlns:a16="http://schemas.microsoft.com/office/drawing/2014/main" val="2506460384"/>
                    </a:ext>
                  </a:extLst>
                </a:gridCol>
                <a:gridCol w="4243995">
                  <a:extLst>
                    <a:ext uri="{9D8B030D-6E8A-4147-A177-3AD203B41FA5}">
                      <a16:colId xmlns:a16="http://schemas.microsoft.com/office/drawing/2014/main" val="1324192013"/>
                    </a:ext>
                  </a:extLst>
                </a:gridCol>
                <a:gridCol w="1264136">
                  <a:extLst>
                    <a:ext uri="{9D8B030D-6E8A-4147-A177-3AD203B41FA5}">
                      <a16:colId xmlns:a16="http://schemas.microsoft.com/office/drawing/2014/main" val="1503919359"/>
                    </a:ext>
                  </a:extLst>
                </a:gridCol>
              </a:tblGrid>
              <a:tr h="0">
                <a:tc>
                  <a:txBody>
                    <a:bodyPr/>
                    <a:lstStyle/>
                    <a:p>
                      <a:pPr algn="l" fontAlgn="b"/>
                      <a:r>
                        <a:rPr lang="en-GB" sz="900" b="0" i="0" u="none" strike="noStrike" dirty="0">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Reward –Oil (Kboepd)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GB" sz="900" b="1" i="0" u="none" strike="noStrike" dirty="0">
                          <a:solidFill>
                            <a:srgbClr val="000000"/>
                          </a:solidFill>
                          <a:effectLst/>
                          <a:latin typeface="+mn-lt"/>
                        </a:rPr>
                        <a:t>Cost $</a:t>
                      </a:r>
                    </a:p>
                    <a:p>
                      <a:pPr algn="ctr" fontAlgn="ctr"/>
                      <a:endParaRPr lang="en-GB" sz="900" b="1"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805127">
                <a:tc>
                  <a:txBody>
                    <a:bodyPr/>
                    <a:lstStyle/>
                    <a:p>
                      <a:pPr marL="0" lvl="0" indent="0" algn="ctr" fontAlgn="ctr">
                        <a:buFontTx/>
                        <a:buNone/>
                      </a:pPr>
                      <a:r>
                        <a:rPr lang="en-GB" sz="900" b="0" i="0" u="none" strike="noStrike" dirty="0">
                          <a:solidFill>
                            <a:srgbClr val="000000"/>
                          </a:solidFill>
                          <a:effectLst/>
                          <a:latin typeface="+mn-lt"/>
                        </a:rPr>
                        <a:t>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dirty="0">
                          <a:solidFill>
                            <a:srgbClr val="000000"/>
                          </a:solidFill>
                          <a:effectLst/>
                          <a:latin typeface="+mn-lt"/>
                        </a:rPr>
                        <a:t>Optimized value from services, contracts &amp; personnel</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a:solidFill>
                            <a:srgbClr val="000000"/>
                          </a:solidFill>
                          <a:effectLst/>
                          <a:latin typeface="+mn-lt"/>
                        </a:rPr>
                        <a:t>*Manpower challenges</a:t>
                      </a:r>
                    </a:p>
                    <a:p>
                      <a:pPr algn="l" fontAlgn="ctr"/>
                      <a:r>
                        <a:rPr lang="en-GB" sz="900" b="0" i="0" u="none" strike="noStrike">
                          <a:solidFill>
                            <a:srgbClr val="000000"/>
                          </a:solidFill>
                          <a:effectLst/>
                          <a:latin typeface="+mn-lt"/>
                        </a:rPr>
                        <a:t>*Biggest cost area requiring asset to ensure it derives more value for cost incurred</a:t>
                      </a:r>
                    </a:p>
                    <a:p>
                      <a:pPr algn="l" fontAlgn="ctr"/>
                      <a:r>
                        <a:rPr lang="en-GB" sz="900" b="0" i="0" u="none" strike="noStrike">
                          <a:solidFill>
                            <a:srgbClr val="000000"/>
                          </a:solidFill>
                          <a:effectLst/>
                          <a:latin typeface="+mn-lt"/>
                        </a:rPr>
                        <a:t>*Re-allocation of common costs</a:t>
                      </a:r>
                      <a:endParaRPr lang="en-GB"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1)Explore opportunities of optimizing Wellhead surveillance contracts and Personnel support contracts (E.g.. giving station attendants more responsibilities in supporting manpower such as ad-hoc maintenance and operations within their contracts)</a:t>
                      </a:r>
                    </a:p>
                    <a:p>
                      <a:pPr algn="l" fontAlgn="ctr"/>
                      <a:r>
                        <a:rPr lang="en-GB" sz="900" b="0" i="0" u="none" strike="noStrike" dirty="0">
                          <a:solidFill>
                            <a:srgbClr val="000000"/>
                          </a:solidFill>
                          <a:effectLst/>
                          <a:latin typeface="+mn-lt"/>
                        </a:rPr>
                        <a:t>2)Revise scope and frequency of service contracts to Optimize cost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PUM</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79212996"/>
                  </a:ext>
                </a:extLst>
              </a:tr>
              <a:tr h="402563">
                <a:tc>
                  <a:txBody>
                    <a:bodyPr/>
                    <a:lstStyle/>
                    <a:p>
                      <a:pPr marL="0" lvl="0" indent="0" algn="ctr" fontAlgn="ctr">
                        <a:buFontTx/>
                        <a:buNone/>
                      </a:pPr>
                      <a:r>
                        <a:rPr lang="en-GB" sz="900" b="0" i="0" u="none" strike="noStrike" dirty="0">
                          <a:solidFill>
                            <a:srgbClr val="000000"/>
                          </a:solidFill>
                          <a:effectLst/>
                          <a:latin typeface="+mn-lt"/>
                        </a:rPr>
                        <a:t>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Reduce spend on 3rd party PMs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*High costs associated with flowline inspection, facility painting and other condition monitoring activities</a:t>
                      </a:r>
                    </a:p>
                    <a:p>
                      <a:pPr algn="l" fontAlgn="ctr"/>
                      <a:r>
                        <a:rPr lang="en-GB" sz="900" b="0" i="0" u="none" strike="noStrike" dirty="0">
                          <a:solidFill>
                            <a:srgbClr val="000000"/>
                          </a:solidFill>
                          <a:effectLst/>
                          <a:latin typeface="+mn-lt"/>
                        </a:rPr>
                        <a:t>*Multiple similar/related 3rd party maintenance activities carried out by different teams(e.g. FIMS and Maintenance Execution)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216,028</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1)Challenge and scrutinize all costs for maintenance related activities</a:t>
                      </a:r>
                    </a:p>
                    <a:p>
                      <a:pPr algn="l" fontAlgn="ctr"/>
                      <a:r>
                        <a:rPr lang="en-GB" sz="900" b="0" i="0" u="none" strike="noStrike" dirty="0">
                          <a:solidFill>
                            <a:srgbClr val="000000"/>
                          </a:solidFill>
                          <a:effectLst/>
                          <a:latin typeface="+mn-lt"/>
                        </a:rPr>
                        <a:t>as well as critique cost along with finance team, prior to it hitting our books</a:t>
                      </a:r>
                    </a:p>
                    <a:p>
                      <a:pPr algn="l" fontAlgn="ctr"/>
                      <a:r>
                        <a:rPr lang="en-GB" sz="900" b="0" i="0" u="none" strike="noStrike" dirty="0">
                          <a:solidFill>
                            <a:srgbClr val="000000"/>
                          </a:solidFill>
                          <a:effectLst/>
                          <a:latin typeface="+mn-lt"/>
                        </a:rPr>
                        <a:t>2) Explore and engage TAs on use of RBI and on-spot repairs for maintenance of flowline inspections, UT and facility painting/corrosion assessments (C&amp;I team and Asset)</a:t>
                      </a:r>
                    </a:p>
                    <a:p>
                      <a:pPr algn="l" fontAlgn="ctr"/>
                      <a:r>
                        <a:rPr lang="en-GB" sz="900" b="0" i="0" u="none" strike="noStrike" dirty="0">
                          <a:solidFill>
                            <a:srgbClr val="000000"/>
                          </a:solidFill>
                          <a:effectLst/>
                          <a:latin typeface="+mn-lt"/>
                        </a:rPr>
                        <a:t>3) Discuss integration of the execution of some 3rd party activities to optimize cost e.g. flowline and facility piping in plot/on plot piping done by FIMs and maintenance execution etc</a:t>
                      </a:r>
                    </a:p>
                    <a:p>
                      <a:pPr algn="l" fontAlgn="ctr"/>
                      <a:r>
                        <a:rPr lang="en-GB" sz="900" b="0" i="0" u="none" strike="noStrike" dirty="0">
                          <a:solidFill>
                            <a:srgbClr val="000000"/>
                          </a:solidFill>
                          <a:effectLst/>
                          <a:latin typeface="+mn-lt"/>
                        </a:rPr>
                        <a:t>4)Articulate resources required to take on more DIY activities by asset personnel. Specifically monthly Meter proving activity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 PUM/ Cost focal point</a:t>
                      </a:r>
                    </a:p>
                    <a:p>
                      <a:pPr algn="l" fontAlgn="ctr"/>
                      <a:r>
                        <a:rPr lang="en-GB" sz="900" b="0" i="0" u="none" strike="noStrike" dirty="0">
                          <a:solidFill>
                            <a:srgbClr val="000000"/>
                          </a:solidFill>
                          <a:effectLst/>
                          <a:latin typeface="+mn-lt"/>
                        </a:rPr>
                        <a:t>2,3 &amp; 4)MTL</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671810487"/>
                  </a:ext>
                </a:extLst>
              </a:tr>
              <a:tr h="602853">
                <a:tc>
                  <a:txBody>
                    <a:bodyPr/>
                    <a:lstStyle/>
                    <a:p>
                      <a:pPr marL="0" lvl="0" indent="0" algn="ctr" fontAlgn="ctr">
                        <a:buFontTx/>
                        <a:buNone/>
                      </a:pPr>
                      <a:r>
                        <a:rPr lang="en-GB" sz="900" b="0" i="0" u="none" strike="noStrike" dirty="0">
                          <a:solidFill>
                            <a:srgbClr val="000000"/>
                          </a:solidFill>
                          <a:effectLst/>
                          <a:latin typeface="+mn-lt"/>
                        </a:rPr>
                        <a:t>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Re-routing projects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*Project still on-going, gains from re-routing not yet derived and affecting our OP'17 plan</a:t>
                      </a:r>
                    </a:p>
                  </a:txBody>
                  <a:tcPr marL="5368" marR="5368" marT="5368"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162,294</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Obtain new schedule for  Imo 2 and 3 facility re-routing and expedite completion of project. To enable realization of maintenance/logistic/operations cost from running the facilities.</a:t>
                      </a:r>
                    </a:p>
                    <a:p>
                      <a:pPr algn="l" fontAlgn="ctr"/>
                      <a:endParaRPr lang="en-GB" sz="900" b="0" i="0" u="none" strike="noStrike" dirty="0">
                        <a:solidFill>
                          <a:srgbClr val="000000"/>
                        </a:solidFill>
                        <a:effectLst/>
                        <a:latin typeface="+mn-lt"/>
                      </a:endParaRPr>
                    </a:p>
                  </a:txBody>
                  <a:tcPr marL="5368" marR="5368" marT="5368"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fr-FR" sz="900" b="0" i="0" u="none" strike="noStrike" dirty="0">
                          <a:solidFill>
                            <a:srgbClr val="000000"/>
                          </a:solidFill>
                          <a:effectLst/>
                          <a:latin typeface="+mn-lt"/>
                        </a:rPr>
                        <a:t>PUM</a:t>
                      </a:r>
                    </a:p>
                    <a:p>
                      <a:pPr algn="l" fontAlgn="ctr"/>
                      <a:r>
                        <a:rPr lang="fr-FR" sz="900" b="0" i="0" u="none" strike="noStrike" dirty="0">
                          <a:solidFill>
                            <a:srgbClr val="000000"/>
                          </a:solidFill>
                          <a:effectLst/>
                          <a:latin typeface="+mn-lt"/>
                        </a:rPr>
                        <a:t>Asset Engineering</a:t>
                      </a:r>
                      <a:br>
                        <a:rPr lang="fr-FR" sz="900" b="0" i="0" u="none" strike="noStrike" dirty="0">
                          <a:solidFill>
                            <a:srgbClr val="000000"/>
                          </a:solidFill>
                          <a:effectLst/>
                          <a:latin typeface="+mn-lt"/>
                        </a:rPr>
                      </a:br>
                      <a:endParaRPr lang="fr-FR"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86762675"/>
                  </a:ext>
                </a:extLst>
              </a:tr>
              <a:tr h="402563">
                <a:tc>
                  <a:txBody>
                    <a:bodyPr/>
                    <a:lstStyle/>
                    <a:p>
                      <a:pPr marL="0" lvl="0" indent="0" algn="ctr" fontAlgn="ctr">
                        <a:buFontTx/>
                        <a:buNone/>
                      </a:pPr>
                      <a:r>
                        <a:rPr lang="en-GB" sz="900" b="0" i="0" u="none" strike="noStrike" dirty="0">
                          <a:solidFill>
                            <a:srgbClr val="000000"/>
                          </a:solidFill>
                          <a:effectLst/>
                          <a:latin typeface="+mn-lt"/>
                        </a:rPr>
                        <a:t>4</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Equipment repairs optimization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*High cost from corrective maintenance activities</a:t>
                      </a:r>
                    </a:p>
                    <a:p>
                      <a:pPr algn="l" fontAlgn="ctr"/>
                      <a:r>
                        <a:rPr lang="en-GB" sz="900" b="0" i="0" u="none" strike="noStrike" dirty="0">
                          <a:solidFill>
                            <a:srgbClr val="000000"/>
                          </a:solidFill>
                          <a:effectLst/>
                          <a:latin typeface="+mn-lt"/>
                        </a:rPr>
                        <a:t>*Shortage of manpower for executing maintenance activities</a:t>
                      </a:r>
                    </a:p>
                    <a:p>
                      <a:pPr algn="l" fontAlgn="ctr"/>
                      <a:r>
                        <a:rPr lang="en-GB" sz="900" b="0" i="0" u="none" strike="noStrike" dirty="0">
                          <a:solidFill>
                            <a:srgbClr val="000000"/>
                          </a:solidFill>
                          <a:effectLst/>
                          <a:latin typeface="+mn-lt"/>
                        </a:rPr>
                        <a:t>*Long lead time for equipment repairs and return </a:t>
                      </a:r>
                    </a:p>
                    <a:p>
                      <a:pPr algn="l" fontAlgn="ctr"/>
                      <a:r>
                        <a:rPr lang="en-GB" sz="900" b="0" i="0" u="none" strike="noStrike" dirty="0">
                          <a:solidFill>
                            <a:srgbClr val="000000"/>
                          </a:solidFill>
                          <a:effectLst/>
                          <a:latin typeface="+mn-lt"/>
                        </a:rPr>
                        <a:t>*unavailability of spares and obsolescence of equipment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338,273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 Improve relationship with maintenance execution. Determine and agree list of maintenance activities requiring support where maintenance execution can help execute at zero to very little cost</a:t>
                      </a:r>
                    </a:p>
                    <a:p>
                      <a:pPr algn="l" fontAlgn="ctr"/>
                      <a:r>
                        <a:rPr lang="en-GB" sz="900" b="0" i="0" u="none" strike="noStrike" dirty="0">
                          <a:solidFill>
                            <a:srgbClr val="000000"/>
                          </a:solidFill>
                          <a:effectLst/>
                          <a:latin typeface="+mn-lt"/>
                        </a:rPr>
                        <a:t>2)Optimise scheduling of 3rd party activities  to minimize impact on costs and facility availability. Get list of all 3rd party maintenance activities for the year and create plan to minimize downtime of the facility</a:t>
                      </a:r>
                    </a:p>
                    <a:p>
                      <a:pPr algn="l" fontAlgn="ctr"/>
                      <a:r>
                        <a:rPr lang="en-GB" sz="900" b="0" i="0" u="none" strike="noStrike" dirty="0">
                          <a:solidFill>
                            <a:srgbClr val="000000"/>
                          </a:solidFill>
                          <a:effectLst/>
                          <a:latin typeface="+mn-lt"/>
                        </a:rPr>
                        <a:t>3)Improve turnaround time for repair of production critical equipment such as generators, electric motors etc. By having a single focal point to expedite and follow -up on repairs at the workshop (MTL and Maintenance Execution)</a:t>
                      </a:r>
                    </a:p>
                    <a:p>
                      <a:pPr algn="l" fontAlgn="ctr"/>
                      <a:r>
                        <a:rPr lang="en-GB" sz="900" b="0" i="0" u="none" strike="noStrike" dirty="0">
                          <a:solidFill>
                            <a:srgbClr val="000000"/>
                          </a:solidFill>
                          <a:effectLst/>
                          <a:latin typeface="+mn-lt"/>
                        </a:rPr>
                        <a:t>4)Institute structure around critical spares and obsolescence management. (Develop a list of items/critical spares with the average market price to serve as a basis for cost challenges - Cost estimation team in-house)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1,2,3)MTL &amp; Maintenance Execution</a:t>
                      </a:r>
                    </a:p>
                    <a:p>
                      <a:pPr algn="l" fontAlgn="ctr"/>
                      <a:r>
                        <a:rPr lang="en-GB" sz="900" b="0" i="0" u="none" strike="noStrike" dirty="0">
                          <a:solidFill>
                            <a:srgbClr val="000000"/>
                          </a:solidFill>
                          <a:effectLst/>
                          <a:latin typeface="+mn-lt"/>
                        </a:rPr>
                        <a:t>4)MTL/Cost focal point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10378665"/>
                  </a:ext>
                </a:extLst>
              </a:tr>
              <a:tr h="536751">
                <a:tc>
                  <a:txBody>
                    <a:bodyPr/>
                    <a:lstStyle/>
                    <a:p>
                      <a:pPr marL="0" lvl="0" indent="0" algn="ctr" fontAlgn="ctr">
                        <a:buFontTx/>
                        <a:buNone/>
                      </a:pPr>
                      <a:r>
                        <a:rPr lang="en-GB" sz="900" b="0" i="0" u="none" strike="noStrike" dirty="0">
                          <a:solidFill>
                            <a:srgbClr val="000000"/>
                          </a:solidFill>
                          <a:effectLst/>
                          <a:latin typeface="+mn-lt"/>
                        </a:rPr>
                        <a:t>5</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Lubricants, chemicals &amp; diesel</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*High rate of lubricant &amp; chemical usage</a:t>
                      </a:r>
                    </a:p>
                    <a:p>
                      <a:pPr algn="l" fontAlgn="ctr"/>
                      <a:r>
                        <a:rPr lang="en-GB" sz="900" b="0" i="0" u="none" strike="noStrike" dirty="0">
                          <a:solidFill>
                            <a:srgbClr val="000000"/>
                          </a:solidFill>
                          <a:effectLst/>
                          <a:latin typeface="+mn-lt"/>
                        </a:rPr>
                        <a:t>*High diesel consumption rate and associated cost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126,899</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1)Draw up and implement AGG availability and gas utilization Improvement plan(To ensure reduction in usage of diesel)</a:t>
                      </a:r>
                    </a:p>
                    <a:p>
                      <a:pPr algn="l" fontAlgn="ctr"/>
                      <a:r>
                        <a:rPr lang="en-GB" sz="900" b="0" i="0" u="none" strike="noStrike" dirty="0">
                          <a:solidFill>
                            <a:srgbClr val="000000"/>
                          </a:solidFill>
                          <a:effectLst/>
                          <a:latin typeface="+mn-lt"/>
                        </a:rPr>
                        <a:t>2)Set-up monitoring program for diesel and chemical consumption(e.g. Standing Instructions for issuing etc)</a:t>
                      </a:r>
                    </a:p>
                    <a:p>
                      <a:pPr algn="l" fontAlgn="ctr"/>
                      <a:r>
                        <a:rPr lang="en-GB" sz="900" b="0" i="0" u="none" strike="noStrike" dirty="0">
                          <a:solidFill>
                            <a:srgbClr val="000000"/>
                          </a:solidFill>
                          <a:effectLst/>
                          <a:latin typeface="+mn-lt"/>
                        </a:rPr>
                        <a:t>3)Institute process check around use of lubricants, chemicals etc. </a:t>
                      </a:r>
                      <a:r>
                        <a:rPr lang="en-US" sz="900" b="0" i="0" u="none" strike="noStrike" dirty="0">
                          <a:solidFill>
                            <a:srgbClr val="000000"/>
                          </a:solidFill>
                          <a:effectLst/>
                          <a:latin typeface="+mn-lt"/>
                        </a:rPr>
                        <a:t>Daily consumption stock reports and chemical management sheet.</a:t>
                      </a:r>
                      <a:endParaRPr lang="en-GB"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1)MTL</a:t>
                      </a:r>
                    </a:p>
                    <a:p>
                      <a:pPr algn="l" fontAlgn="ctr"/>
                      <a:r>
                        <a:rPr lang="en-GB" sz="900" b="0" i="0" u="none" strike="noStrike" dirty="0">
                          <a:solidFill>
                            <a:srgbClr val="000000"/>
                          </a:solidFill>
                          <a:effectLst/>
                          <a:latin typeface="+mn-lt"/>
                        </a:rPr>
                        <a:t>2) Scheduler </a:t>
                      </a:r>
                    </a:p>
                    <a:p>
                      <a:pPr algn="l" fontAlgn="ctr"/>
                      <a:r>
                        <a:rPr lang="en-GB" sz="900" b="0" i="0" u="none" strike="noStrike" dirty="0">
                          <a:solidFill>
                            <a:srgbClr val="000000"/>
                          </a:solidFill>
                          <a:effectLst/>
                          <a:latin typeface="+mn-lt"/>
                        </a:rPr>
                        <a:t>3)PUM</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087416085"/>
                  </a:ext>
                </a:extLst>
              </a:tr>
              <a:tr h="536751">
                <a:tc>
                  <a:txBody>
                    <a:bodyPr/>
                    <a:lstStyle/>
                    <a:p>
                      <a:pPr marL="0" lvl="0" indent="0" algn="ctr" fontAlgn="ctr">
                        <a:buFontTx/>
                        <a:buNone/>
                      </a:pPr>
                      <a:r>
                        <a:rPr lang="en-GB" sz="900" b="0" i="0" u="none" strike="noStrike" dirty="0">
                          <a:solidFill>
                            <a:srgbClr val="000000"/>
                          </a:solidFill>
                          <a:effectLst/>
                          <a:latin typeface="+mn-lt"/>
                        </a:rPr>
                        <a:t>6</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Catering</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 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*High catering costs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45,686</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Increase scrutiny around ensuring charge-backs done are effected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Cost focal point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730768965"/>
                  </a:ext>
                </a:extLst>
              </a:tr>
            </a:tbl>
          </a:graphicData>
        </a:graphic>
      </p:graphicFrame>
    </p:spTree>
    <p:extLst>
      <p:ext uri="{BB962C8B-B14F-4D97-AF65-F5344CB8AC3E}">
        <p14:creationId xmlns:p14="http://schemas.microsoft.com/office/powerpoint/2010/main" val="38415360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27A7-3096-45A7-A4D8-10A0475D48DC}"/>
              </a:ext>
            </a:extLst>
          </p:cNvPr>
          <p:cNvSpPr>
            <a:spLocks noGrp="1"/>
          </p:cNvSpPr>
          <p:nvPr>
            <p:ph type="title"/>
          </p:nvPr>
        </p:nvSpPr>
        <p:spPr>
          <a:xfrm>
            <a:off x="393894" y="130347"/>
            <a:ext cx="5739620" cy="509331"/>
          </a:xfrm>
        </p:spPr>
        <p:txBody>
          <a:bodyPr/>
          <a:lstStyle/>
          <a:p>
            <a:pPr algn="ctr"/>
            <a:r>
              <a:rPr lang="en-US" dirty="0"/>
              <a:t>IMO PU PUM MFE PLAN FOR 2018 </a:t>
            </a:r>
          </a:p>
        </p:txBody>
      </p:sp>
      <p:sp>
        <p:nvSpPr>
          <p:cNvPr id="4" name="Slide Number Placeholder 3">
            <a:extLst>
              <a:ext uri="{FF2B5EF4-FFF2-40B4-BE49-F238E27FC236}">
                <a16:creationId xmlns:a16="http://schemas.microsoft.com/office/drawing/2014/main" id="{C2DCE04F-C264-4869-978C-9F6D0A1AF2B2}"/>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graphicFrame>
        <p:nvGraphicFramePr>
          <p:cNvPr id="5" name="Table 4">
            <a:extLst>
              <a:ext uri="{FF2B5EF4-FFF2-40B4-BE49-F238E27FC236}">
                <a16:creationId xmlns:a16="http://schemas.microsoft.com/office/drawing/2014/main" id="{2F61EE9C-2B1F-4DB3-8AF1-D94B32851C45}"/>
              </a:ext>
            </a:extLst>
          </p:cNvPr>
          <p:cNvGraphicFramePr>
            <a:graphicFrameLocks noGrp="1"/>
          </p:cNvGraphicFramePr>
          <p:nvPr>
            <p:extLst/>
          </p:nvPr>
        </p:nvGraphicFramePr>
        <p:xfrm>
          <a:off x="694592" y="1222132"/>
          <a:ext cx="10295794" cy="4850845"/>
        </p:xfrm>
        <a:graphic>
          <a:graphicData uri="http://schemas.openxmlformats.org/drawingml/2006/table">
            <a:tbl>
              <a:tblPr>
                <a:tableStyleId>{5C22544A-7EE6-4342-B048-85BDC9FD1C3A}</a:tableStyleId>
              </a:tblPr>
              <a:tblGrid>
                <a:gridCol w="1290491">
                  <a:extLst>
                    <a:ext uri="{9D8B030D-6E8A-4147-A177-3AD203B41FA5}">
                      <a16:colId xmlns:a16="http://schemas.microsoft.com/office/drawing/2014/main" val="2853594858"/>
                    </a:ext>
                  </a:extLst>
                </a:gridCol>
                <a:gridCol w="1338735">
                  <a:extLst>
                    <a:ext uri="{9D8B030D-6E8A-4147-A177-3AD203B41FA5}">
                      <a16:colId xmlns:a16="http://schemas.microsoft.com/office/drawing/2014/main" val="3280659169"/>
                    </a:ext>
                  </a:extLst>
                </a:gridCol>
                <a:gridCol w="1173905">
                  <a:extLst>
                    <a:ext uri="{9D8B030D-6E8A-4147-A177-3AD203B41FA5}">
                      <a16:colId xmlns:a16="http://schemas.microsoft.com/office/drawing/2014/main" val="2198317992"/>
                    </a:ext>
                  </a:extLst>
                </a:gridCol>
                <a:gridCol w="1242251">
                  <a:extLst>
                    <a:ext uri="{9D8B030D-6E8A-4147-A177-3AD203B41FA5}">
                      <a16:colId xmlns:a16="http://schemas.microsoft.com/office/drawing/2014/main" val="1446929043"/>
                    </a:ext>
                  </a:extLst>
                </a:gridCol>
                <a:gridCol w="1125663">
                  <a:extLst>
                    <a:ext uri="{9D8B030D-6E8A-4147-A177-3AD203B41FA5}">
                      <a16:colId xmlns:a16="http://schemas.microsoft.com/office/drawing/2014/main" val="728335619"/>
                    </a:ext>
                  </a:extLst>
                </a:gridCol>
                <a:gridCol w="1097521">
                  <a:extLst>
                    <a:ext uri="{9D8B030D-6E8A-4147-A177-3AD203B41FA5}">
                      <a16:colId xmlns:a16="http://schemas.microsoft.com/office/drawing/2014/main" val="410405421"/>
                    </a:ext>
                  </a:extLst>
                </a:gridCol>
                <a:gridCol w="1495523">
                  <a:extLst>
                    <a:ext uri="{9D8B030D-6E8A-4147-A177-3AD203B41FA5}">
                      <a16:colId xmlns:a16="http://schemas.microsoft.com/office/drawing/2014/main" val="1183975524"/>
                    </a:ext>
                  </a:extLst>
                </a:gridCol>
                <a:gridCol w="1531705">
                  <a:extLst>
                    <a:ext uri="{9D8B030D-6E8A-4147-A177-3AD203B41FA5}">
                      <a16:colId xmlns:a16="http://schemas.microsoft.com/office/drawing/2014/main" val="3070111758"/>
                    </a:ext>
                  </a:extLst>
                </a:gridCol>
              </a:tblGrid>
              <a:tr h="1020089">
                <a:tc>
                  <a:txBody>
                    <a:bodyPr/>
                    <a:lstStyle/>
                    <a:p>
                      <a:pPr algn="l" fontAlgn="t"/>
                      <a:r>
                        <a:rPr lang="en-US" sz="1100" u="none" strike="noStrike" dirty="0">
                          <a:effectLst/>
                        </a:rPr>
                        <a:t>MONTH</a:t>
                      </a:r>
                      <a:endParaRPr lang="en-US" sz="1100" b="1" i="0" u="none" strike="noStrike" dirty="0">
                        <a:solidFill>
                          <a:srgbClr val="000000"/>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IMOR 1</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tc>
                  <a:txBody>
                    <a:bodyPr/>
                    <a:lstStyle/>
                    <a:p>
                      <a:pPr algn="l" fontAlgn="ctr"/>
                      <a:r>
                        <a:rPr lang="en-US" sz="1100" u="none" strike="noStrike" dirty="0">
                          <a:effectLst/>
                        </a:rPr>
                        <a:t>NKALI</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tc>
                  <a:txBody>
                    <a:bodyPr/>
                    <a:lstStyle/>
                    <a:p>
                      <a:pPr algn="l" fontAlgn="ctr"/>
                      <a:r>
                        <a:rPr lang="en-US" sz="1100" u="none" strike="noStrike" dirty="0">
                          <a:effectLst/>
                        </a:rPr>
                        <a:t>IMOR 2</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tc>
                  <a:txBody>
                    <a:bodyPr/>
                    <a:lstStyle/>
                    <a:p>
                      <a:pPr algn="l" fontAlgn="ctr"/>
                      <a:r>
                        <a:rPr lang="en-US" sz="1100" u="none" strike="noStrike" dirty="0">
                          <a:effectLst/>
                        </a:rPr>
                        <a:t>IMOR 3</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tc>
                  <a:txBody>
                    <a:bodyPr/>
                    <a:lstStyle/>
                    <a:p>
                      <a:pPr algn="l" fontAlgn="ctr"/>
                      <a:r>
                        <a:rPr lang="en-US" sz="1100" u="none" strike="noStrike" dirty="0">
                          <a:effectLst/>
                        </a:rPr>
                        <a:t>IMOR  AGG</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tc>
                  <a:txBody>
                    <a:bodyPr/>
                    <a:lstStyle/>
                    <a:p>
                      <a:pPr algn="l" fontAlgn="ctr"/>
                      <a:r>
                        <a:rPr lang="en-US" sz="1100" u="none" strike="noStrike" dirty="0">
                          <a:effectLst/>
                        </a:rPr>
                        <a:t>IMOR FLB</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tc>
                  <a:txBody>
                    <a:bodyPr/>
                    <a:lstStyle/>
                    <a:p>
                      <a:pPr algn="l" fontAlgn="ctr"/>
                      <a:r>
                        <a:rPr lang="en-US" sz="1100" u="none" strike="noStrike" dirty="0">
                          <a:effectLst/>
                        </a:rPr>
                        <a:t>ISIMIRI</a:t>
                      </a:r>
                      <a:endParaRPr lang="en-US" sz="11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BFD8"/>
                    </a:solidFill>
                  </a:tcPr>
                </a:tc>
                <a:extLst>
                  <a:ext uri="{0D108BD9-81ED-4DB2-BD59-A6C34878D82A}">
                    <a16:rowId xmlns:a16="http://schemas.microsoft.com/office/drawing/2014/main" val="2577289144"/>
                  </a:ext>
                </a:extLst>
              </a:tr>
              <a:tr h="303856">
                <a:tc>
                  <a:txBody>
                    <a:bodyPr/>
                    <a:lstStyle/>
                    <a:p>
                      <a:pPr algn="l" fontAlgn="b"/>
                      <a:r>
                        <a:rPr lang="en-US" sz="1100" u="none" strike="noStrike" dirty="0">
                          <a:effectLst/>
                        </a:rPr>
                        <a:t>JANUARY</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ctr" fontAlgn="b"/>
                      <a:r>
                        <a:rPr lang="en-US" sz="1100" u="none" strike="noStrike" dirty="0">
                          <a:effectLst/>
                        </a:rPr>
                        <a:t> WK 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8290188"/>
                  </a:ext>
                </a:extLst>
              </a:tr>
              <a:tr h="336412">
                <a:tc>
                  <a:txBody>
                    <a:bodyPr/>
                    <a:lstStyle/>
                    <a:p>
                      <a:pPr algn="l" fontAlgn="b"/>
                      <a:r>
                        <a:rPr lang="en-US" sz="1100" u="none" strike="noStrike" dirty="0">
                          <a:effectLst/>
                        </a:rPr>
                        <a:t>FEBRUARY</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432635"/>
                  </a:ext>
                </a:extLst>
              </a:tr>
              <a:tr h="314708">
                <a:tc>
                  <a:txBody>
                    <a:bodyPr/>
                    <a:lstStyle/>
                    <a:p>
                      <a:pPr algn="l" fontAlgn="b"/>
                      <a:r>
                        <a:rPr lang="en-US" sz="1100" u="none" strike="noStrike" dirty="0">
                          <a:effectLst/>
                        </a:rPr>
                        <a:t>MARCH</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928849"/>
                  </a:ext>
                </a:extLst>
              </a:tr>
              <a:tr h="336412">
                <a:tc>
                  <a:txBody>
                    <a:bodyPr/>
                    <a:lstStyle/>
                    <a:p>
                      <a:pPr algn="l" fontAlgn="b"/>
                      <a:r>
                        <a:rPr lang="en-US" sz="1100" u="none" strike="noStrike" dirty="0">
                          <a:effectLst/>
                        </a:rPr>
                        <a:t>APRIL</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9745682"/>
                  </a:ext>
                </a:extLst>
              </a:tr>
              <a:tr h="325560">
                <a:tc>
                  <a:txBody>
                    <a:bodyPr/>
                    <a:lstStyle/>
                    <a:p>
                      <a:pPr algn="l" fontAlgn="b"/>
                      <a:r>
                        <a:rPr lang="en-US" sz="1100" u="none" strike="noStrike" dirty="0">
                          <a:effectLst/>
                        </a:rPr>
                        <a:t>MAY</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410004"/>
                  </a:ext>
                </a:extLst>
              </a:tr>
              <a:tr h="271300">
                <a:tc>
                  <a:txBody>
                    <a:bodyPr/>
                    <a:lstStyle/>
                    <a:p>
                      <a:pPr algn="l" fontAlgn="b"/>
                      <a:r>
                        <a:rPr lang="en-US" sz="1100" u="none" strike="noStrike" dirty="0">
                          <a:effectLst/>
                        </a:rPr>
                        <a:t>JUNE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104033"/>
                  </a:ext>
                </a:extLst>
              </a:tr>
              <a:tr h="347264">
                <a:tc>
                  <a:txBody>
                    <a:bodyPr/>
                    <a:lstStyle/>
                    <a:p>
                      <a:pPr algn="l" fontAlgn="b"/>
                      <a:r>
                        <a:rPr lang="en-US" sz="1100" u="none" strike="noStrike" dirty="0">
                          <a:effectLst/>
                        </a:rPr>
                        <a:t>JULY</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66538703"/>
                  </a:ext>
                </a:extLst>
              </a:tr>
              <a:tr h="303856">
                <a:tc>
                  <a:txBody>
                    <a:bodyPr/>
                    <a:lstStyle/>
                    <a:p>
                      <a:pPr algn="l" fontAlgn="b"/>
                      <a:r>
                        <a:rPr lang="en-US" sz="1100" u="none" strike="noStrike" dirty="0">
                          <a:effectLst/>
                        </a:rPr>
                        <a:t>AUGUST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dirty="0">
                          <a:effectLst/>
                        </a:rPr>
                        <a:t>WK 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679789"/>
                  </a:ext>
                </a:extLst>
              </a:tr>
              <a:tr h="325560">
                <a:tc>
                  <a:txBody>
                    <a:bodyPr/>
                    <a:lstStyle/>
                    <a:p>
                      <a:pPr algn="l" fontAlgn="b"/>
                      <a:r>
                        <a:rPr lang="en-US" sz="1100" u="none" strike="noStrike" dirty="0">
                          <a:effectLst/>
                        </a:rPr>
                        <a:t>SEPTEMBER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445939"/>
                  </a:ext>
                </a:extLst>
              </a:tr>
              <a:tr h="368968">
                <a:tc>
                  <a:txBody>
                    <a:bodyPr/>
                    <a:lstStyle/>
                    <a:p>
                      <a:pPr algn="l" fontAlgn="b"/>
                      <a:r>
                        <a:rPr lang="en-US" sz="1100" u="none" strike="noStrike" dirty="0">
                          <a:effectLst/>
                        </a:rPr>
                        <a:t>OCTOBER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541878002"/>
                  </a:ext>
                </a:extLst>
              </a:tr>
              <a:tr h="293004">
                <a:tc>
                  <a:txBody>
                    <a:bodyPr/>
                    <a:lstStyle/>
                    <a:p>
                      <a:pPr algn="l" fontAlgn="b"/>
                      <a:r>
                        <a:rPr lang="en-US" sz="1100" u="none" strike="noStrike" dirty="0">
                          <a:effectLst/>
                        </a:rPr>
                        <a:t>NOVEMBER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88429"/>
                  </a:ext>
                </a:extLst>
              </a:tr>
              <a:tr h="303856">
                <a:tc>
                  <a:txBody>
                    <a:bodyPr/>
                    <a:lstStyle/>
                    <a:p>
                      <a:pPr algn="l" fontAlgn="b"/>
                      <a:r>
                        <a:rPr lang="en-US" sz="1100" u="none" strike="noStrike" dirty="0">
                          <a:effectLst/>
                        </a:rPr>
                        <a:t>DECEMBER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66F"/>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WK 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2612342"/>
                  </a:ext>
                </a:extLst>
              </a:tr>
            </a:tbl>
          </a:graphicData>
        </a:graphic>
      </p:graphicFrame>
    </p:spTree>
    <p:extLst>
      <p:ext uri="{BB962C8B-B14F-4D97-AF65-F5344CB8AC3E}">
        <p14:creationId xmlns:p14="http://schemas.microsoft.com/office/powerpoint/2010/main" val="10371114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0F94B-30C1-43A2-BAE3-AC3E9A7D300F}"/>
              </a:ext>
            </a:extLst>
          </p:cNvPr>
          <p:cNvSpPr>
            <a:spLocks noGrp="1"/>
          </p:cNvSpPr>
          <p:nvPr>
            <p:ph type="title"/>
          </p:nvPr>
        </p:nvSpPr>
        <p:spPr>
          <a:xfrm>
            <a:off x="-112541" y="112545"/>
            <a:ext cx="6825884" cy="659422"/>
          </a:xfrm>
        </p:spPr>
        <p:txBody>
          <a:bodyPr/>
          <a:lstStyle/>
          <a:p>
            <a:pPr algn="ctr"/>
            <a:r>
              <a:rPr lang="en-US" dirty="0"/>
              <a:t>IMO PU PUM DRILL PLAN FOR 2018 </a:t>
            </a:r>
          </a:p>
        </p:txBody>
      </p:sp>
      <p:sp>
        <p:nvSpPr>
          <p:cNvPr id="3" name="Slide Number Placeholder 2">
            <a:extLst>
              <a:ext uri="{FF2B5EF4-FFF2-40B4-BE49-F238E27FC236}">
                <a16:creationId xmlns:a16="http://schemas.microsoft.com/office/drawing/2014/main" id="{3C4FC2B3-2021-4231-8E24-1D7E61747C66}"/>
              </a:ext>
            </a:extLst>
          </p:cNvPr>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graphicFrame>
        <p:nvGraphicFramePr>
          <p:cNvPr id="4" name="Table 3">
            <a:extLst>
              <a:ext uri="{FF2B5EF4-FFF2-40B4-BE49-F238E27FC236}">
                <a16:creationId xmlns:a16="http://schemas.microsoft.com/office/drawing/2014/main" id="{F5D0570D-186B-4409-965D-9772056A495A}"/>
              </a:ext>
            </a:extLst>
          </p:cNvPr>
          <p:cNvGraphicFramePr>
            <a:graphicFrameLocks noGrp="1"/>
          </p:cNvGraphicFramePr>
          <p:nvPr>
            <p:extLst/>
          </p:nvPr>
        </p:nvGraphicFramePr>
        <p:xfrm>
          <a:off x="1072661" y="905608"/>
          <a:ext cx="9513276" cy="4998579"/>
        </p:xfrm>
        <a:graphic>
          <a:graphicData uri="http://schemas.openxmlformats.org/drawingml/2006/table">
            <a:tbl>
              <a:tblPr firstRow="1" firstCol="1" bandRow="1">
                <a:tableStyleId>{5C22544A-7EE6-4342-B048-85BDC9FD1C3A}</a:tableStyleId>
              </a:tblPr>
              <a:tblGrid>
                <a:gridCol w="709064">
                  <a:extLst>
                    <a:ext uri="{9D8B030D-6E8A-4147-A177-3AD203B41FA5}">
                      <a16:colId xmlns:a16="http://schemas.microsoft.com/office/drawing/2014/main" val="4283644366"/>
                    </a:ext>
                  </a:extLst>
                </a:gridCol>
                <a:gridCol w="827241">
                  <a:extLst>
                    <a:ext uri="{9D8B030D-6E8A-4147-A177-3AD203B41FA5}">
                      <a16:colId xmlns:a16="http://schemas.microsoft.com/office/drawing/2014/main" val="2499512258"/>
                    </a:ext>
                  </a:extLst>
                </a:gridCol>
                <a:gridCol w="827241">
                  <a:extLst>
                    <a:ext uri="{9D8B030D-6E8A-4147-A177-3AD203B41FA5}">
                      <a16:colId xmlns:a16="http://schemas.microsoft.com/office/drawing/2014/main" val="4123961398"/>
                    </a:ext>
                  </a:extLst>
                </a:gridCol>
                <a:gridCol w="695934">
                  <a:extLst>
                    <a:ext uri="{9D8B030D-6E8A-4147-A177-3AD203B41FA5}">
                      <a16:colId xmlns:a16="http://schemas.microsoft.com/office/drawing/2014/main" val="3182859212"/>
                    </a:ext>
                  </a:extLst>
                </a:gridCol>
                <a:gridCol w="722194">
                  <a:extLst>
                    <a:ext uri="{9D8B030D-6E8A-4147-A177-3AD203B41FA5}">
                      <a16:colId xmlns:a16="http://schemas.microsoft.com/office/drawing/2014/main" val="252355300"/>
                    </a:ext>
                  </a:extLst>
                </a:gridCol>
                <a:gridCol w="768153">
                  <a:extLst>
                    <a:ext uri="{9D8B030D-6E8A-4147-A177-3AD203B41FA5}">
                      <a16:colId xmlns:a16="http://schemas.microsoft.com/office/drawing/2014/main" val="266166988"/>
                    </a:ext>
                  </a:extLst>
                </a:gridCol>
                <a:gridCol w="682146">
                  <a:extLst>
                    <a:ext uri="{9D8B030D-6E8A-4147-A177-3AD203B41FA5}">
                      <a16:colId xmlns:a16="http://schemas.microsoft.com/office/drawing/2014/main" val="2323574514"/>
                    </a:ext>
                  </a:extLst>
                </a:gridCol>
                <a:gridCol w="735982">
                  <a:extLst>
                    <a:ext uri="{9D8B030D-6E8A-4147-A177-3AD203B41FA5}">
                      <a16:colId xmlns:a16="http://schemas.microsoft.com/office/drawing/2014/main" val="384726185"/>
                    </a:ext>
                  </a:extLst>
                </a:gridCol>
                <a:gridCol w="768153">
                  <a:extLst>
                    <a:ext uri="{9D8B030D-6E8A-4147-A177-3AD203B41FA5}">
                      <a16:colId xmlns:a16="http://schemas.microsoft.com/office/drawing/2014/main" val="4101754906"/>
                    </a:ext>
                  </a:extLst>
                </a:gridCol>
                <a:gridCol w="649975">
                  <a:extLst>
                    <a:ext uri="{9D8B030D-6E8A-4147-A177-3AD203B41FA5}">
                      <a16:colId xmlns:a16="http://schemas.microsoft.com/office/drawing/2014/main" val="1143632563"/>
                    </a:ext>
                  </a:extLst>
                </a:gridCol>
                <a:gridCol w="768153">
                  <a:extLst>
                    <a:ext uri="{9D8B030D-6E8A-4147-A177-3AD203B41FA5}">
                      <a16:colId xmlns:a16="http://schemas.microsoft.com/office/drawing/2014/main" val="1055224442"/>
                    </a:ext>
                  </a:extLst>
                </a:gridCol>
                <a:gridCol w="675580">
                  <a:extLst>
                    <a:ext uri="{9D8B030D-6E8A-4147-A177-3AD203B41FA5}">
                      <a16:colId xmlns:a16="http://schemas.microsoft.com/office/drawing/2014/main" val="205053528"/>
                    </a:ext>
                  </a:extLst>
                </a:gridCol>
                <a:gridCol w="683460">
                  <a:extLst>
                    <a:ext uri="{9D8B030D-6E8A-4147-A177-3AD203B41FA5}">
                      <a16:colId xmlns:a16="http://schemas.microsoft.com/office/drawing/2014/main" val="407509825"/>
                    </a:ext>
                  </a:extLst>
                </a:gridCol>
              </a:tblGrid>
              <a:tr h="0">
                <a:tc gridSpan="13">
                  <a:txBody>
                    <a:bodyPr/>
                    <a:lstStyle/>
                    <a:p>
                      <a:pPr marL="0" marR="0" indent="182880" algn="ctr">
                        <a:lnSpc>
                          <a:spcPct val="115000"/>
                        </a:lnSpc>
                        <a:spcBef>
                          <a:spcPts val="0"/>
                        </a:spcBef>
                        <a:spcAft>
                          <a:spcPts val="0"/>
                        </a:spcAft>
                      </a:pPr>
                      <a:r>
                        <a:rPr lang="en-US" sz="1200" dirty="0">
                          <a:effectLst/>
                        </a:rPr>
                        <a:t> </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E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1964843"/>
                  </a:ext>
                </a:extLst>
              </a:tr>
              <a:tr h="210033">
                <a:tc gridSpan="13">
                  <a:txBody>
                    <a:bodyPr/>
                    <a:lstStyle/>
                    <a:p>
                      <a:pPr marL="0" marR="0" indent="182880" algn="ctr">
                        <a:lnSpc>
                          <a:spcPct val="115000"/>
                        </a:lnSpc>
                        <a:spcBef>
                          <a:spcPts val="0"/>
                        </a:spcBef>
                        <a:spcAft>
                          <a:spcPts val="0"/>
                        </a:spcAft>
                      </a:pPr>
                      <a:r>
                        <a:rPr lang="en-US" sz="1200" dirty="0">
                          <a:effectLst/>
                        </a:rPr>
                        <a:t>IMO RIVER PU EMERGENCY RESPONSE DRILL PLAN FOR 2018</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E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8475893"/>
                  </a:ext>
                </a:extLst>
              </a:tr>
              <a:tr h="481055">
                <a:tc>
                  <a:txBody>
                    <a:bodyPr/>
                    <a:lstStyle/>
                    <a:p>
                      <a:pPr marL="0" marR="0" indent="182880">
                        <a:lnSpc>
                          <a:spcPct val="115000"/>
                        </a:lnSpc>
                        <a:spcBef>
                          <a:spcPts val="0"/>
                        </a:spcBef>
                        <a:spcAft>
                          <a:spcPts val="0"/>
                        </a:spcAft>
                      </a:pPr>
                      <a:r>
                        <a:rPr lang="en-US" sz="900">
                          <a:effectLst/>
                        </a:rPr>
                        <a:t>FACILITY</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182880">
                        <a:lnSpc>
                          <a:spcPct val="115000"/>
                        </a:lnSpc>
                        <a:spcBef>
                          <a:spcPts val="0"/>
                        </a:spcBef>
                        <a:spcAft>
                          <a:spcPts val="0"/>
                        </a:spcAft>
                      </a:pPr>
                      <a:r>
                        <a:rPr lang="en-US" sz="900" dirty="0">
                          <a:effectLst/>
                        </a:rPr>
                        <a:t>JAN</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dirty="0">
                          <a:effectLst/>
                        </a:rPr>
                        <a:t>FEB</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dirty="0">
                          <a:effectLst/>
                        </a:rPr>
                        <a:t>MAR</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dirty="0">
                          <a:effectLst/>
                        </a:rPr>
                        <a:t>APR</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dirty="0">
                          <a:effectLst/>
                        </a:rPr>
                        <a:t>MAY</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dirty="0">
                          <a:effectLst/>
                        </a:rPr>
                        <a:t>JUN</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dirty="0">
                          <a:effectLst/>
                        </a:rPr>
                        <a:t>JUL</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a:effectLst/>
                        </a:rPr>
                        <a:t>AUG</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a:effectLst/>
                        </a:rPr>
                        <a:t>SEPT</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a:effectLst/>
                        </a:rPr>
                        <a:t>OCT</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a:effectLst/>
                        </a:rPr>
                        <a:t>NOV</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nSpc>
                          <a:spcPct val="115000"/>
                        </a:lnSpc>
                        <a:spcBef>
                          <a:spcPts val="0"/>
                        </a:spcBef>
                        <a:spcAft>
                          <a:spcPts val="0"/>
                        </a:spcAft>
                      </a:pPr>
                      <a:r>
                        <a:rPr lang="en-US" sz="900">
                          <a:effectLst/>
                        </a:rPr>
                        <a:t>DEC</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429143"/>
                  </a:ext>
                </a:extLst>
              </a:tr>
              <a:tr h="472575">
                <a:tc>
                  <a:txBody>
                    <a:bodyPr/>
                    <a:lstStyle/>
                    <a:p>
                      <a:pPr marL="0" marR="0" indent="182880" algn="ctr">
                        <a:lnSpc>
                          <a:spcPct val="115000"/>
                        </a:lnSpc>
                        <a:spcBef>
                          <a:spcPts val="0"/>
                        </a:spcBef>
                        <a:spcAft>
                          <a:spcPts val="0"/>
                        </a:spcAft>
                      </a:pPr>
                      <a:r>
                        <a:rPr lang="en-US" sz="900">
                          <a:effectLst/>
                        </a:rPr>
                        <a:t>IMOR FOC</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marL="0" marR="0" indent="182880" algn="ctr">
                        <a:lnSpc>
                          <a:spcPct val="115000"/>
                        </a:lnSpc>
                        <a:spcBef>
                          <a:spcPts val="0"/>
                        </a:spcBef>
                        <a:spcAft>
                          <a:spcPts val="0"/>
                        </a:spcAft>
                      </a:pPr>
                      <a:r>
                        <a:rPr lang="en-US" sz="900" dirty="0">
                          <a:effectLst/>
                        </a:rPr>
                        <a:t>Fire drill</a:t>
                      </a:r>
                      <a:br>
                        <a:rPr lang="en-US" sz="900" dirty="0">
                          <a:effectLst/>
                        </a:rPr>
                      </a:br>
                      <a:r>
                        <a:rPr lang="en-US" sz="900" dirty="0" err="1">
                          <a:effectLst/>
                        </a:rPr>
                        <a:t>Wk</a:t>
                      </a:r>
                      <a:r>
                        <a:rPr lang="en-US" sz="900" dirty="0">
                          <a:effectLst/>
                        </a:rPr>
                        <a:t> 1</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Security Drill</a:t>
                      </a:r>
                      <a:br>
                        <a:rPr lang="en-US" sz="900" dirty="0">
                          <a:effectLst/>
                        </a:rPr>
                      </a:br>
                      <a:r>
                        <a:rPr lang="en-US" sz="900" dirty="0" err="1">
                          <a:effectLst/>
                        </a:rPr>
                        <a:t>Wk</a:t>
                      </a:r>
                      <a:r>
                        <a:rPr lang="en-US" sz="900" dirty="0">
                          <a:effectLst/>
                        </a:rPr>
                        <a:t> 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Gas leak Drill </a:t>
                      </a:r>
                      <a:br>
                        <a:rPr lang="en-US" sz="900" dirty="0">
                          <a:effectLst/>
                        </a:rPr>
                      </a:br>
                      <a:r>
                        <a:rPr lang="en-US" sz="900" dirty="0">
                          <a:effectLst/>
                        </a:rPr>
                        <a:t>Wk4</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DB7"/>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758385"/>
                  </a:ext>
                </a:extLst>
              </a:tr>
              <a:tr h="787624">
                <a:tc>
                  <a:txBody>
                    <a:bodyPr/>
                    <a:lstStyle/>
                    <a:p>
                      <a:pPr marL="0" marR="0" indent="182880">
                        <a:lnSpc>
                          <a:spcPct val="115000"/>
                        </a:lnSpc>
                        <a:spcBef>
                          <a:spcPts val="0"/>
                        </a:spcBef>
                        <a:spcAft>
                          <a:spcPts val="0"/>
                        </a:spcAft>
                      </a:pPr>
                      <a:r>
                        <a:rPr lang="en-US" sz="900">
                          <a:effectLst/>
                        </a:rPr>
                        <a:t>IMOR 1</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Oil spill Drill</a:t>
                      </a:r>
                      <a:br>
                        <a:rPr lang="en-US" sz="900" dirty="0">
                          <a:effectLst/>
                        </a:rPr>
                      </a:br>
                      <a:r>
                        <a:rPr lang="en-US" sz="900" dirty="0">
                          <a:effectLst/>
                        </a:rPr>
                        <a:t>Wk4</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Chemical    Spill  Drill</a:t>
                      </a:r>
                      <a:br>
                        <a:rPr lang="en-US" sz="900" dirty="0">
                          <a:effectLst/>
                        </a:rPr>
                      </a:br>
                      <a:r>
                        <a:rPr lang="en-US" sz="900" dirty="0" err="1">
                          <a:effectLst/>
                        </a:rPr>
                        <a:t>Wk</a:t>
                      </a:r>
                      <a:r>
                        <a:rPr lang="en-US" sz="900" dirty="0">
                          <a:effectLst/>
                        </a:rPr>
                        <a:t> 2</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7897160"/>
                  </a:ext>
                </a:extLst>
              </a:tr>
              <a:tr h="472575">
                <a:tc>
                  <a:txBody>
                    <a:bodyPr/>
                    <a:lstStyle/>
                    <a:p>
                      <a:pPr marL="0" marR="0" indent="182880">
                        <a:lnSpc>
                          <a:spcPct val="115000"/>
                        </a:lnSpc>
                        <a:spcBef>
                          <a:spcPts val="0"/>
                        </a:spcBef>
                        <a:spcAft>
                          <a:spcPts val="0"/>
                        </a:spcAft>
                      </a:pPr>
                      <a:r>
                        <a:rPr lang="en-US" sz="900">
                          <a:effectLst/>
                        </a:rPr>
                        <a:t>IMOR 2</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Fire drill</a:t>
                      </a:r>
                      <a:br>
                        <a:rPr lang="en-US" sz="900" dirty="0">
                          <a:effectLst/>
                        </a:rPr>
                      </a:br>
                      <a:r>
                        <a:rPr lang="en-US" sz="900" dirty="0" err="1">
                          <a:effectLst/>
                        </a:rPr>
                        <a:t>Wk</a:t>
                      </a:r>
                      <a:r>
                        <a:rPr lang="en-US" sz="900" dirty="0">
                          <a:effectLst/>
                        </a:rPr>
                        <a:t> 1</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Fire drill</a:t>
                      </a:r>
                      <a:br>
                        <a:rPr lang="en-US" sz="900" dirty="0">
                          <a:effectLst/>
                        </a:rPr>
                      </a:br>
                      <a:r>
                        <a:rPr lang="en-US" sz="900" dirty="0" err="1">
                          <a:effectLst/>
                        </a:rPr>
                        <a:t>wk</a:t>
                      </a:r>
                      <a:r>
                        <a:rPr lang="en-US" sz="900" dirty="0">
                          <a:effectLst/>
                        </a:rPr>
                        <a:t> 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519805"/>
                  </a:ext>
                </a:extLst>
              </a:tr>
              <a:tr h="630099">
                <a:tc>
                  <a:txBody>
                    <a:bodyPr/>
                    <a:lstStyle/>
                    <a:p>
                      <a:pPr marL="0" marR="0" indent="182880">
                        <a:lnSpc>
                          <a:spcPct val="115000"/>
                        </a:lnSpc>
                        <a:spcBef>
                          <a:spcPts val="0"/>
                        </a:spcBef>
                        <a:spcAft>
                          <a:spcPts val="0"/>
                        </a:spcAft>
                      </a:pPr>
                      <a:r>
                        <a:rPr lang="en-US" sz="900">
                          <a:effectLst/>
                        </a:rPr>
                        <a:t>IMOR 3</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err="1">
                          <a:effectLst/>
                        </a:rPr>
                        <a:t>Medavac</a:t>
                      </a:r>
                      <a:br>
                        <a:rPr lang="en-US" sz="900" dirty="0">
                          <a:effectLst/>
                        </a:rPr>
                      </a:br>
                      <a:r>
                        <a:rPr lang="en-US" sz="900" dirty="0">
                          <a:effectLst/>
                        </a:rPr>
                        <a:t>Drill </a:t>
                      </a:r>
                      <a:br>
                        <a:rPr lang="en-US" sz="900" dirty="0">
                          <a:effectLst/>
                        </a:rPr>
                      </a:br>
                      <a:r>
                        <a:rPr lang="en-US" sz="900" dirty="0">
                          <a:effectLst/>
                        </a:rPr>
                        <a:t>wk1</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D1DE"/>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Oil spill Drill</a:t>
                      </a:r>
                      <a:br>
                        <a:rPr lang="en-US" sz="900" dirty="0">
                          <a:effectLst/>
                        </a:rPr>
                      </a:br>
                      <a:r>
                        <a:rPr lang="en-US" sz="900" dirty="0">
                          <a:effectLst/>
                        </a:rPr>
                        <a:t>Wk4</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008727"/>
                  </a:ext>
                </a:extLst>
              </a:tr>
              <a:tr h="630099">
                <a:tc>
                  <a:txBody>
                    <a:bodyPr/>
                    <a:lstStyle/>
                    <a:p>
                      <a:pPr marL="0" marR="0" indent="182880" algn="ctr">
                        <a:lnSpc>
                          <a:spcPct val="115000"/>
                        </a:lnSpc>
                        <a:spcBef>
                          <a:spcPts val="0"/>
                        </a:spcBef>
                        <a:spcAft>
                          <a:spcPts val="0"/>
                        </a:spcAft>
                      </a:pPr>
                      <a:r>
                        <a:rPr lang="en-US" sz="900">
                          <a:effectLst/>
                        </a:rPr>
                        <a:t>IMOR     AGG</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marL="0" marR="0" indent="182880" algn="ctr">
                        <a:lnSpc>
                          <a:spcPct val="115000"/>
                        </a:lnSpc>
                        <a:spcBef>
                          <a:spcPts val="0"/>
                        </a:spcBef>
                        <a:spcAft>
                          <a:spcPts val="0"/>
                        </a:spcAft>
                      </a:pPr>
                      <a:r>
                        <a:rPr lang="en-US" sz="900" dirty="0">
                          <a:effectLst/>
                        </a:rPr>
                        <a:t>Chemical Spill Drill</a:t>
                      </a:r>
                      <a:br>
                        <a:rPr lang="en-US" sz="900" dirty="0">
                          <a:effectLst/>
                        </a:rPr>
                      </a:br>
                      <a:r>
                        <a:rPr lang="en-US" sz="900" dirty="0" err="1">
                          <a:effectLst/>
                        </a:rPr>
                        <a:t>wk</a:t>
                      </a:r>
                      <a:r>
                        <a:rPr lang="en-US" sz="900" dirty="0">
                          <a:effectLst/>
                        </a:rPr>
                        <a:t> 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Gas leak Drill </a:t>
                      </a:r>
                      <a:br>
                        <a:rPr lang="en-US" sz="900" dirty="0">
                          <a:effectLst/>
                        </a:rPr>
                      </a:br>
                      <a:r>
                        <a:rPr lang="en-US" sz="900" dirty="0">
                          <a:effectLst/>
                        </a:rPr>
                        <a:t>Wk3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DB7"/>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2746963"/>
                  </a:ext>
                </a:extLst>
              </a:tr>
              <a:tr h="472575">
                <a:tc>
                  <a:txBody>
                    <a:bodyPr/>
                    <a:lstStyle/>
                    <a:p>
                      <a:pPr marL="0" marR="0" indent="182880">
                        <a:lnSpc>
                          <a:spcPct val="115000"/>
                        </a:lnSpc>
                        <a:spcBef>
                          <a:spcPts val="0"/>
                        </a:spcBef>
                        <a:spcAft>
                          <a:spcPts val="0"/>
                        </a:spcAft>
                      </a:pPr>
                      <a:r>
                        <a:rPr lang="en-US" sz="900">
                          <a:effectLst/>
                        </a:rPr>
                        <a:t>NKALI</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Fire Drill</a:t>
                      </a:r>
                      <a:br>
                        <a:rPr lang="en-US" sz="900" dirty="0">
                          <a:effectLst/>
                        </a:rPr>
                      </a:br>
                      <a:r>
                        <a:rPr lang="en-US" sz="900" dirty="0" err="1">
                          <a:effectLst/>
                        </a:rPr>
                        <a:t>wk</a:t>
                      </a:r>
                      <a:r>
                        <a:rPr lang="en-US" sz="900" dirty="0">
                          <a:effectLst/>
                        </a:rPr>
                        <a:t> 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Security Drill</a:t>
                      </a:r>
                      <a:br>
                        <a:rPr lang="en-US" sz="900" dirty="0">
                          <a:effectLst/>
                        </a:rPr>
                      </a:br>
                      <a:r>
                        <a:rPr lang="en-US" sz="900" dirty="0" err="1">
                          <a:effectLst/>
                        </a:rPr>
                        <a:t>Wk</a:t>
                      </a:r>
                      <a:r>
                        <a:rPr lang="en-US" sz="900" dirty="0">
                          <a:effectLst/>
                        </a:rPr>
                        <a:t> 2</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754154"/>
                  </a:ext>
                </a:extLst>
              </a:tr>
              <a:tr h="630099">
                <a:tc>
                  <a:txBody>
                    <a:bodyPr/>
                    <a:lstStyle/>
                    <a:p>
                      <a:pPr marL="0" marR="0" indent="182880">
                        <a:lnSpc>
                          <a:spcPct val="115000"/>
                        </a:lnSpc>
                        <a:spcBef>
                          <a:spcPts val="0"/>
                        </a:spcBef>
                        <a:spcAft>
                          <a:spcPts val="0"/>
                        </a:spcAft>
                      </a:pPr>
                      <a:r>
                        <a:rPr lang="en-US" sz="900">
                          <a:effectLst/>
                        </a:rPr>
                        <a:t>ISIMIRI</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R w="12700" cap="flat" cmpd="sng" algn="ctr">
                      <a:solidFill>
                        <a:schemeClr val="tx1"/>
                      </a:solidFill>
                      <a:prstDash val="solid"/>
                      <a:round/>
                      <a:headEnd type="none" w="med" len="med"/>
                      <a:tailEnd type="none" w="med" len="med"/>
                    </a:lnR>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Gas leak Drill </a:t>
                      </a:r>
                      <a:br>
                        <a:rPr lang="en-US" sz="900" dirty="0">
                          <a:effectLst/>
                        </a:rPr>
                      </a:br>
                      <a:r>
                        <a:rPr lang="en-US" sz="900" dirty="0">
                          <a:effectLst/>
                        </a:rPr>
                        <a:t>Wk4</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DB7"/>
                    </a:solidFill>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pPr>
                      <a:endParaRPr lang="en-US" sz="800">
                        <a:effectLst/>
                        <a:latin typeface="Calibri" panose="020F0502020204030204" pitchFamily="34" charset="0"/>
                        <a:cs typeface="Times New Roman" panose="02020603050405020304" pitchFamily="18" charset="0"/>
                      </a:endParaRPr>
                    </a:p>
                  </a:txBody>
                  <a:tcPr marL="51367" marR="5136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182880" algn="ctr">
                        <a:lnSpc>
                          <a:spcPct val="115000"/>
                        </a:lnSpc>
                        <a:spcBef>
                          <a:spcPts val="0"/>
                        </a:spcBef>
                        <a:spcAft>
                          <a:spcPts val="0"/>
                        </a:spcAft>
                      </a:pPr>
                      <a:r>
                        <a:rPr lang="en-US" sz="900" dirty="0">
                          <a:effectLst/>
                        </a:rPr>
                        <a:t>Medevac Drill</a:t>
                      </a:r>
                      <a:br>
                        <a:rPr lang="en-US" sz="900" dirty="0">
                          <a:effectLst/>
                        </a:rPr>
                      </a:br>
                      <a:r>
                        <a:rPr lang="en-US" sz="900" dirty="0" err="1">
                          <a:effectLst/>
                        </a:rPr>
                        <a:t>Wk</a:t>
                      </a:r>
                      <a:r>
                        <a:rPr lang="en-US" sz="900" dirty="0">
                          <a:effectLst/>
                        </a:rPr>
                        <a:t> 3</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D1DE"/>
                    </a:solidFill>
                  </a:tcPr>
                </a:tc>
                <a:tc>
                  <a:txBody>
                    <a:bodyPr/>
                    <a:lstStyle/>
                    <a:p>
                      <a:pPr>
                        <a:lnSpc>
                          <a:spcPct val="115000"/>
                        </a:lnSpc>
                      </a:pPr>
                      <a:endParaRPr lang="en-US" sz="800" dirty="0">
                        <a:effectLst/>
                        <a:latin typeface="Calibri" panose="020F0502020204030204" pitchFamily="34" charset="0"/>
                        <a:cs typeface="Times New Roman" panose="02020603050405020304" pitchFamily="18" charset="0"/>
                      </a:endParaRPr>
                    </a:p>
                  </a:txBody>
                  <a:tcPr marL="51367" marR="513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165767"/>
                  </a:ext>
                </a:extLst>
              </a:tr>
            </a:tbl>
          </a:graphicData>
        </a:graphic>
      </p:graphicFrame>
    </p:spTree>
    <p:extLst>
      <p:ext uri="{BB962C8B-B14F-4D97-AF65-F5344CB8AC3E}">
        <p14:creationId xmlns:p14="http://schemas.microsoft.com/office/powerpoint/2010/main" val="110848683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pPr>
              <a:defRPr/>
            </a:pPr>
            <a:r>
              <a:rPr lang="en-US" dirty="0"/>
              <a:t>Dec 2017</a:t>
            </a:r>
            <a:endParaRPr lang="en-GB"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13</a:t>
            </a:fld>
            <a:endParaRPr lang="en-GB" dirty="0"/>
          </a:p>
        </p:txBody>
      </p:sp>
      <p:sp>
        <p:nvSpPr>
          <p:cNvPr id="7" name="Rectangle 6"/>
          <p:cNvSpPr/>
          <p:nvPr/>
        </p:nvSpPr>
        <p:spPr>
          <a:xfrm>
            <a:off x="457200" y="76200"/>
            <a:ext cx="11298741" cy="461665"/>
          </a:xfrm>
          <a:prstGeom prst="rect">
            <a:avLst/>
          </a:prstGeom>
        </p:spPr>
        <p:txBody>
          <a:bodyPr wrap="square">
            <a:spAutoFit/>
          </a:bodyPr>
          <a:lstStyle/>
          <a:p>
            <a:endParaRPr lang="en-US" b="1" dirty="0">
              <a:solidFill>
                <a:srgbClr val="FF0000"/>
              </a:solidFill>
              <a:cs typeface="Times New Roman" panose="02020603050405020304" pitchFamily="18" charset="0"/>
            </a:endParaRPr>
          </a:p>
        </p:txBody>
      </p:sp>
      <p:sp>
        <p:nvSpPr>
          <p:cNvPr id="8" name="Title 1"/>
          <p:cNvSpPr>
            <a:spLocks noGrp="1"/>
          </p:cNvSpPr>
          <p:nvPr>
            <p:ph type="title"/>
          </p:nvPr>
        </p:nvSpPr>
        <p:spPr>
          <a:xfrm>
            <a:off x="350982" y="114244"/>
            <a:ext cx="11841018" cy="419156"/>
          </a:xfrm>
          <a:noFill/>
          <a:ln w="9525" algn="ctr">
            <a:noFill/>
            <a:miter lim="800000"/>
            <a:headEnd/>
            <a:tailEnd/>
          </a:ln>
        </p:spPr>
        <p:txBody>
          <a:bodyPr vert="horz" wrap="square" lIns="0" tIns="0" rIns="0" bIns="0" numCol="1" anchor="t" anchorCtr="0" compatLnSpc="1">
            <a:prstTxWarp prst="textNoShape">
              <a:avLst/>
            </a:prstTxWarp>
          </a:bodyPr>
          <a:lstStyle/>
          <a:p>
            <a:r>
              <a:rPr lang="en-GB" dirty="0"/>
              <a:t>WRFM ImoR PU 2018</a:t>
            </a:r>
          </a:p>
        </p:txBody>
      </p:sp>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565556"/>
            <a:ext cx="11374940" cy="549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762000" y="2514600"/>
            <a:ext cx="109177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 y="3200400"/>
            <a:ext cx="10917740" cy="0"/>
          </a:xfrm>
          <a:prstGeom prst="line">
            <a:avLst/>
          </a:prstGeom>
          <a:ln w="28575">
            <a:solidFill>
              <a:srgbClr val="339B6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bwMode="auto">
          <a:xfrm>
            <a:off x="1616026" y="2325125"/>
            <a:ext cx="2667000" cy="21544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400" dirty="0">
                <a:solidFill>
                  <a:srgbClr val="FF0000"/>
                </a:solidFill>
              </a:rPr>
              <a:t>2018 IPSC Target 18.922 kbopd</a:t>
            </a:r>
          </a:p>
        </p:txBody>
      </p:sp>
      <p:sp>
        <p:nvSpPr>
          <p:cNvPr id="12" name="TextBox 11"/>
          <p:cNvSpPr txBox="1"/>
          <p:nvPr/>
        </p:nvSpPr>
        <p:spPr bwMode="auto">
          <a:xfrm>
            <a:off x="1447800" y="3200400"/>
            <a:ext cx="2743200"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200" dirty="0">
                <a:solidFill>
                  <a:srgbClr val="008443"/>
                </a:solidFill>
              </a:rPr>
              <a:t>2018 Production Target 13.973 kbopd</a:t>
            </a:r>
          </a:p>
        </p:txBody>
      </p:sp>
      <p:cxnSp>
        <p:nvCxnSpPr>
          <p:cNvPr id="13" name="Straight Arrow Connector 12"/>
          <p:cNvCxnSpPr/>
          <p:nvPr/>
        </p:nvCxnSpPr>
        <p:spPr>
          <a:xfrm>
            <a:off x="1295400" y="2506504"/>
            <a:ext cx="0" cy="236696"/>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3962400" y="2558534"/>
            <a:ext cx="533400"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200" dirty="0"/>
              <a:t>35%</a:t>
            </a:r>
          </a:p>
        </p:txBody>
      </p:sp>
      <p:sp>
        <p:nvSpPr>
          <p:cNvPr id="19" name="TextBox 18"/>
          <p:cNvSpPr txBox="1"/>
          <p:nvPr/>
        </p:nvSpPr>
        <p:spPr bwMode="auto">
          <a:xfrm>
            <a:off x="4800600" y="3472934"/>
            <a:ext cx="533400"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200" dirty="0"/>
              <a:t>24%</a:t>
            </a:r>
          </a:p>
        </p:txBody>
      </p:sp>
      <p:sp>
        <p:nvSpPr>
          <p:cNvPr id="20" name="TextBox 19"/>
          <p:cNvSpPr txBox="1"/>
          <p:nvPr/>
        </p:nvSpPr>
        <p:spPr bwMode="auto">
          <a:xfrm>
            <a:off x="3276600" y="2827048"/>
            <a:ext cx="533400"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200" dirty="0"/>
              <a:t>3%</a:t>
            </a:r>
          </a:p>
        </p:txBody>
      </p:sp>
      <p:sp>
        <p:nvSpPr>
          <p:cNvPr id="21" name="TextBox 20"/>
          <p:cNvSpPr txBox="1"/>
          <p:nvPr/>
        </p:nvSpPr>
        <p:spPr bwMode="auto">
          <a:xfrm>
            <a:off x="1349326" y="2528947"/>
            <a:ext cx="1165274" cy="184666"/>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200" dirty="0">
                <a:solidFill>
                  <a:srgbClr val="FF0000"/>
                </a:solidFill>
              </a:rPr>
              <a:t>1.6 kbopd</a:t>
            </a:r>
          </a:p>
        </p:txBody>
      </p:sp>
    </p:spTree>
    <p:extLst>
      <p:ext uri="{BB962C8B-B14F-4D97-AF65-F5344CB8AC3E}">
        <p14:creationId xmlns:p14="http://schemas.microsoft.com/office/powerpoint/2010/main" val="30300271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pPr>
              <a:defRPr/>
            </a:pPr>
            <a:r>
              <a:rPr lang="en-US" dirty="0"/>
              <a:t>Dec 2017</a:t>
            </a:r>
            <a:endParaRPr lang="en-GB"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14</a:t>
            </a:fld>
            <a:endParaRPr lang="en-GB" dirty="0"/>
          </a:p>
        </p:txBody>
      </p:sp>
      <p:sp>
        <p:nvSpPr>
          <p:cNvPr id="7" name="Rectangle 6"/>
          <p:cNvSpPr/>
          <p:nvPr/>
        </p:nvSpPr>
        <p:spPr>
          <a:xfrm>
            <a:off x="457200" y="76200"/>
            <a:ext cx="11298741" cy="461665"/>
          </a:xfrm>
          <a:prstGeom prst="rect">
            <a:avLst/>
          </a:prstGeom>
        </p:spPr>
        <p:txBody>
          <a:bodyPr wrap="square">
            <a:spAutoFit/>
          </a:bodyPr>
          <a:lstStyle/>
          <a:p>
            <a:endParaRPr lang="en-US" b="1" dirty="0">
              <a:solidFill>
                <a:srgbClr val="FF0000"/>
              </a:solidFill>
              <a:cs typeface="Times New Roman" panose="02020603050405020304" pitchFamily="18" charset="0"/>
            </a:endParaRPr>
          </a:p>
        </p:txBody>
      </p:sp>
      <p:sp>
        <p:nvSpPr>
          <p:cNvPr id="8" name="Title 1"/>
          <p:cNvSpPr>
            <a:spLocks noGrp="1"/>
          </p:cNvSpPr>
          <p:nvPr>
            <p:ph type="title"/>
          </p:nvPr>
        </p:nvSpPr>
        <p:spPr>
          <a:xfrm>
            <a:off x="296838" y="114244"/>
            <a:ext cx="11682726" cy="419156"/>
          </a:xfrm>
          <a:noFill/>
          <a:ln w="9525" algn="ctr">
            <a:noFill/>
            <a:miter lim="800000"/>
            <a:headEnd/>
            <a:tailEnd/>
          </a:ln>
        </p:spPr>
        <p:txBody>
          <a:bodyPr vert="horz" wrap="square" lIns="0" tIns="0" rIns="0" bIns="0" numCol="1" anchor="t" anchorCtr="0" compatLnSpc="1">
            <a:prstTxWarp prst="textNoShape">
              <a:avLst/>
            </a:prstTxWarp>
          </a:bodyPr>
          <a:lstStyle/>
          <a:p>
            <a:r>
              <a:rPr lang="en-GB" dirty="0"/>
              <a:t>Dec 2017 Imor PU Deferment Vs IPSC Growth – by Process eqpt./ Owner</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725" y="1060450"/>
            <a:ext cx="922972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4979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pPr>
              <a:defRPr/>
            </a:pPr>
            <a:r>
              <a:rPr lang="en-US" dirty="0"/>
              <a:t>Dec 2017</a:t>
            </a:r>
            <a:endParaRPr lang="en-GB" dirty="0"/>
          </a:p>
        </p:txBody>
      </p:sp>
      <p:sp>
        <p:nvSpPr>
          <p:cNvPr id="4" name="Slide Number Placeholder 3"/>
          <p:cNvSpPr>
            <a:spLocks noGrp="1"/>
          </p:cNvSpPr>
          <p:nvPr>
            <p:ph type="sldNum" sz="quarter" idx="4"/>
          </p:nvPr>
        </p:nvSpPr>
        <p:spPr/>
        <p:txBody>
          <a:bodyPr/>
          <a:lstStyle/>
          <a:p>
            <a:fld id="{D32BAE6A-B452-4007-8177-56DD051636F9}" type="slidenum">
              <a:rPr lang="en-GB" smtClean="0"/>
              <a:pPr/>
              <a:t>15</a:t>
            </a:fld>
            <a:endParaRPr lang="en-GB" dirty="0"/>
          </a:p>
        </p:txBody>
      </p:sp>
      <p:sp>
        <p:nvSpPr>
          <p:cNvPr id="7" name="Rectangle 6"/>
          <p:cNvSpPr/>
          <p:nvPr/>
        </p:nvSpPr>
        <p:spPr>
          <a:xfrm>
            <a:off x="457200" y="76200"/>
            <a:ext cx="11298741" cy="461665"/>
          </a:xfrm>
          <a:prstGeom prst="rect">
            <a:avLst/>
          </a:prstGeom>
        </p:spPr>
        <p:txBody>
          <a:bodyPr wrap="square">
            <a:spAutoFit/>
          </a:bodyPr>
          <a:lstStyle/>
          <a:p>
            <a:endParaRPr lang="en-US" b="1" dirty="0">
              <a:solidFill>
                <a:srgbClr val="FF0000"/>
              </a:solidFill>
              <a:cs typeface="Times New Roman" panose="02020603050405020304" pitchFamily="18" charset="0"/>
            </a:endParaRPr>
          </a:p>
        </p:txBody>
      </p:sp>
      <p:sp>
        <p:nvSpPr>
          <p:cNvPr id="8" name="Title 1"/>
          <p:cNvSpPr>
            <a:spLocks noGrp="1"/>
          </p:cNvSpPr>
          <p:nvPr>
            <p:ph type="title"/>
          </p:nvPr>
        </p:nvSpPr>
        <p:spPr>
          <a:xfrm>
            <a:off x="296838" y="114244"/>
            <a:ext cx="11459103" cy="419156"/>
          </a:xfrm>
          <a:noFill/>
          <a:ln w="9525" algn="ctr">
            <a:noFill/>
            <a:miter lim="800000"/>
            <a:headEnd/>
            <a:tailEnd/>
          </a:ln>
        </p:spPr>
        <p:txBody>
          <a:bodyPr vert="horz" wrap="square" lIns="0" tIns="0" rIns="0" bIns="0" numCol="1" anchor="t" anchorCtr="0" compatLnSpc="1">
            <a:prstTxWarp prst="textNoShape">
              <a:avLst/>
            </a:prstTxWarp>
          </a:bodyPr>
          <a:lstStyle/>
          <a:p>
            <a:r>
              <a:rPr lang="en-GB" dirty="0"/>
              <a:t>2018 Imor PU Non-AF STOG Opportunities for IPSC</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1"/>
            <a:ext cx="116566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8152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C2B7E68-4493-442E-9E6C-5F5062EF999C}"/>
              </a:ext>
            </a:extLst>
          </p:cNvPr>
          <p:cNvSpPr>
            <a:spLocks noGrp="1"/>
          </p:cNvSpPr>
          <p:nvPr>
            <p:ph type="title"/>
          </p:nvPr>
        </p:nvSpPr>
        <p:spPr/>
        <p:txBody>
          <a:bodyPr/>
          <a:lstStyle/>
          <a:p>
            <a:r>
              <a:rPr lang="en-GB" dirty="0"/>
              <a:t>IPSC GROWTH PLAN AND ENABLERS</a:t>
            </a:r>
          </a:p>
        </p:txBody>
      </p:sp>
      <p:sp>
        <p:nvSpPr>
          <p:cNvPr id="6" name="Slide Number Placeholder 5">
            <a:extLst>
              <a:ext uri="{FF2B5EF4-FFF2-40B4-BE49-F238E27FC236}">
                <a16:creationId xmlns:a16="http://schemas.microsoft.com/office/drawing/2014/main" id="{D5E97F77-4B9C-4B60-A903-C65F6FC8EC76}"/>
              </a:ext>
            </a:extLst>
          </p:cNvPr>
          <p:cNvSpPr>
            <a:spLocks noGrp="1"/>
          </p:cNvSpPr>
          <p:nvPr>
            <p:ph type="sldNum" sz="quarter" idx="4"/>
          </p:nvPr>
        </p:nvSpPr>
        <p:spPr/>
        <p:txBody>
          <a:bodyPr/>
          <a:lstStyle/>
          <a:p>
            <a:fld id="{D32BAE6A-B452-4007-8177-56DD051636F9}" type="slidenum">
              <a:rPr lang="en-GB" noProof="1" smtClean="0"/>
              <a:pPr/>
              <a:t>16</a:t>
            </a:fld>
            <a:endParaRPr lang="en-GB" noProof="1"/>
          </a:p>
        </p:txBody>
      </p:sp>
      <p:sp>
        <p:nvSpPr>
          <p:cNvPr id="9" name="Footer Placeholder 8">
            <a:extLst>
              <a:ext uri="{FF2B5EF4-FFF2-40B4-BE49-F238E27FC236}">
                <a16:creationId xmlns:a16="http://schemas.microsoft.com/office/drawing/2014/main" id="{E4029DDE-62A9-4F0D-9882-F902C437B19E}"/>
              </a:ext>
            </a:extLst>
          </p:cNvPr>
          <p:cNvSpPr>
            <a:spLocks noGrp="1"/>
          </p:cNvSpPr>
          <p:nvPr>
            <p:ph type="ftr" sz="quarter" idx="3"/>
          </p:nvPr>
        </p:nvSpPr>
        <p:spPr/>
        <p:txBody>
          <a:bodyPr/>
          <a:lstStyle/>
          <a:p>
            <a:pPr>
              <a:defRPr/>
            </a:pPr>
            <a:r>
              <a:rPr lang="en-GB" noProof="1"/>
              <a:t> </a:t>
            </a:r>
          </a:p>
        </p:txBody>
      </p:sp>
      <p:sp>
        <p:nvSpPr>
          <p:cNvPr id="8" name="Date Placeholder 7">
            <a:extLst>
              <a:ext uri="{FF2B5EF4-FFF2-40B4-BE49-F238E27FC236}">
                <a16:creationId xmlns:a16="http://schemas.microsoft.com/office/drawing/2014/main" id="{24B76509-685B-4AA6-B354-9B5FC6327D78}"/>
              </a:ext>
            </a:extLst>
          </p:cNvPr>
          <p:cNvSpPr>
            <a:spLocks noGrp="1"/>
          </p:cNvSpPr>
          <p:nvPr>
            <p:ph type="dt" sz="half" idx="2"/>
          </p:nvPr>
        </p:nvSpPr>
        <p:spPr/>
        <p:txBody>
          <a:bodyPr/>
          <a:lstStyle/>
          <a:p>
            <a:pPr>
              <a:defRPr/>
            </a:pPr>
            <a:r>
              <a:rPr lang="en-GB" noProof="1"/>
              <a:t>January 2018</a:t>
            </a:r>
          </a:p>
        </p:txBody>
      </p:sp>
      <p:sp>
        <p:nvSpPr>
          <p:cNvPr id="11" name="TextBox 10">
            <a:extLst>
              <a:ext uri="{FF2B5EF4-FFF2-40B4-BE49-F238E27FC236}">
                <a16:creationId xmlns:a16="http://schemas.microsoft.com/office/drawing/2014/main" id="{E4252056-9A38-4A04-B300-3E1E9D05FEE2}"/>
              </a:ext>
            </a:extLst>
          </p:cNvPr>
          <p:cNvSpPr txBox="1"/>
          <p:nvPr/>
        </p:nvSpPr>
        <p:spPr bwMode="auto">
          <a:xfrm>
            <a:off x="7778932" y="6206452"/>
            <a:ext cx="4413068" cy="203967"/>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050" dirty="0"/>
              <a:t>Source: ImoR PU strategy workshop, Wells potential BI rates and WRFM 2018</a:t>
            </a:r>
          </a:p>
        </p:txBody>
      </p:sp>
      <p:graphicFrame>
        <p:nvGraphicFramePr>
          <p:cNvPr id="14" name="Chart 13">
            <a:extLst>
              <a:ext uri="{FF2B5EF4-FFF2-40B4-BE49-F238E27FC236}">
                <a16:creationId xmlns:a16="http://schemas.microsoft.com/office/drawing/2014/main" id="{00000000-0008-0000-0500-000002000000}"/>
              </a:ext>
            </a:extLst>
          </p:cNvPr>
          <p:cNvGraphicFramePr>
            <a:graphicFrameLocks noGrp="1"/>
          </p:cNvGraphicFramePr>
          <p:nvPr>
            <p:extLst/>
          </p:nvPr>
        </p:nvGraphicFramePr>
        <p:xfrm>
          <a:off x="771438" y="1089037"/>
          <a:ext cx="9618905" cy="6567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70298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FCC5-8EA3-452F-9A3D-651FF9D15B58}"/>
              </a:ext>
            </a:extLst>
          </p:cNvPr>
          <p:cNvSpPr>
            <a:spLocks noGrp="1"/>
          </p:cNvSpPr>
          <p:nvPr>
            <p:ph type="title"/>
          </p:nvPr>
        </p:nvSpPr>
        <p:spPr/>
        <p:txBody>
          <a:bodyPr/>
          <a:lstStyle/>
          <a:p>
            <a:r>
              <a:rPr lang="en-GB" dirty="0"/>
              <a:t>WORKBOOK INSERT</a:t>
            </a:r>
          </a:p>
        </p:txBody>
      </p:sp>
      <p:sp>
        <p:nvSpPr>
          <p:cNvPr id="3" name="Slide Number Placeholder 2">
            <a:extLst>
              <a:ext uri="{FF2B5EF4-FFF2-40B4-BE49-F238E27FC236}">
                <a16:creationId xmlns:a16="http://schemas.microsoft.com/office/drawing/2014/main" id="{4024CC9B-A551-45D8-B989-2DE163DC4D4A}"/>
              </a:ext>
            </a:extLst>
          </p:cNvPr>
          <p:cNvSpPr>
            <a:spLocks noGrp="1"/>
          </p:cNvSpPr>
          <p:nvPr>
            <p:ph type="sldNum" sz="quarter" idx="4"/>
          </p:nvPr>
        </p:nvSpPr>
        <p:spPr/>
        <p:txBody>
          <a:bodyPr/>
          <a:lstStyle/>
          <a:p>
            <a:fld id="{D32BAE6A-B452-4007-8177-56DD051636F9}" type="slidenum">
              <a:rPr lang="en-GB" noProof="1" smtClean="0"/>
              <a:pPr/>
              <a:t>17</a:t>
            </a:fld>
            <a:endParaRPr lang="en-GB" noProof="1"/>
          </a:p>
        </p:txBody>
      </p:sp>
      <p:sp>
        <p:nvSpPr>
          <p:cNvPr id="4" name="Footer Placeholder 3">
            <a:extLst>
              <a:ext uri="{FF2B5EF4-FFF2-40B4-BE49-F238E27FC236}">
                <a16:creationId xmlns:a16="http://schemas.microsoft.com/office/drawing/2014/main" id="{EB44268D-D547-4851-B8C8-AE56E1A57C12}"/>
              </a:ext>
            </a:extLst>
          </p:cNvPr>
          <p:cNvSpPr>
            <a:spLocks noGrp="1"/>
          </p:cNvSpPr>
          <p:nvPr>
            <p:ph type="ftr" sz="quarter" idx="3"/>
          </p:nvPr>
        </p:nvSpPr>
        <p:spPr/>
        <p:txBody>
          <a:bodyPr/>
          <a:lstStyle/>
          <a:p>
            <a:pPr>
              <a:defRPr/>
            </a:pPr>
            <a:r>
              <a:rPr lang="en-GB" noProof="1"/>
              <a:t> </a:t>
            </a:r>
          </a:p>
        </p:txBody>
      </p:sp>
      <p:sp>
        <p:nvSpPr>
          <p:cNvPr id="5" name="Date Placeholder 4">
            <a:extLst>
              <a:ext uri="{FF2B5EF4-FFF2-40B4-BE49-F238E27FC236}">
                <a16:creationId xmlns:a16="http://schemas.microsoft.com/office/drawing/2014/main" id="{9E1EB965-9F5E-44AB-B225-32BD07362DB3}"/>
              </a:ext>
            </a:extLst>
          </p:cNvPr>
          <p:cNvSpPr>
            <a:spLocks noGrp="1"/>
          </p:cNvSpPr>
          <p:nvPr>
            <p:ph type="dt" sz="half" idx="2"/>
          </p:nvPr>
        </p:nvSpPr>
        <p:spPr/>
        <p:txBody>
          <a:bodyPr/>
          <a:lstStyle/>
          <a:p>
            <a:pPr>
              <a:defRPr/>
            </a:pPr>
            <a:r>
              <a:rPr lang="en-GB" noProof="1"/>
              <a:t>January 2018</a:t>
            </a:r>
          </a:p>
        </p:txBody>
      </p:sp>
      <p:graphicFrame>
        <p:nvGraphicFramePr>
          <p:cNvPr id="6" name="Object 5">
            <a:extLst>
              <a:ext uri="{FF2B5EF4-FFF2-40B4-BE49-F238E27FC236}">
                <a16:creationId xmlns:a16="http://schemas.microsoft.com/office/drawing/2014/main" id="{F1151F09-6DBB-493D-A0EB-BFA347CA322E}"/>
              </a:ext>
            </a:extLst>
          </p:cNvPr>
          <p:cNvGraphicFramePr>
            <a:graphicFrameLocks noChangeAspect="1"/>
          </p:cNvGraphicFramePr>
          <p:nvPr>
            <p:extLst/>
          </p:nvPr>
        </p:nvGraphicFramePr>
        <p:xfrm>
          <a:off x="2041237" y="2140353"/>
          <a:ext cx="4368799" cy="3853038"/>
        </p:xfrm>
        <a:graphic>
          <a:graphicData uri="http://schemas.openxmlformats.org/presentationml/2006/ole">
            <mc:AlternateContent xmlns:mc="http://schemas.openxmlformats.org/markup-compatibility/2006">
              <mc:Choice xmlns:v="urn:schemas-microsoft-com:vml" Requires="v">
                <p:oleObj spid="_x0000_s2059" name="Worksheet" showAsIcon="1" r:id="rId3" imgW="914400" imgH="806400" progId="Excel.Sheet.12">
                  <p:embed/>
                </p:oleObj>
              </mc:Choice>
              <mc:Fallback>
                <p:oleObj name="Worksheet" showAsIcon="1" r:id="rId3" imgW="914400" imgH="806400" progId="Excel.Sheet.12">
                  <p:embed/>
                  <p:pic>
                    <p:nvPicPr>
                      <p:cNvPr id="6" name="Object 5">
                        <a:extLst>
                          <a:ext uri="{FF2B5EF4-FFF2-40B4-BE49-F238E27FC236}">
                            <a16:creationId xmlns:a16="http://schemas.microsoft.com/office/drawing/2014/main" id="{F1151F09-6DBB-493D-A0EB-BFA347CA322E}"/>
                          </a:ext>
                        </a:extLst>
                      </p:cNvPr>
                      <p:cNvPicPr/>
                      <p:nvPr/>
                    </p:nvPicPr>
                    <p:blipFill>
                      <a:blip r:embed="rId4"/>
                      <a:stretch>
                        <a:fillRect/>
                      </a:stretch>
                    </p:blipFill>
                    <p:spPr>
                      <a:xfrm>
                        <a:off x="2041237" y="2140353"/>
                        <a:ext cx="4368799" cy="3853038"/>
                      </a:xfrm>
                      <a:prstGeom prst="rect">
                        <a:avLst/>
                      </a:prstGeom>
                    </p:spPr>
                  </p:pic>
                </p:oleObj>
              </mc:Fallback>
            </mc:AlternateContent>
          </a:graphicData>
        </a:graphic>
      </p:graphicFrame>
    </p:spTree>
    <p:extLst>
      <p:ext uri="{BB962C8B-B14F-4D97-AF65-F5344CB8AC3E}">
        <p14:creationId xmlns:p14="http://schemas.microsoft.com/office/powerpoint/2010/main" val="3377754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93" y="-100126"/>
            <a:ext cx="11171238" cy="751631"/>
          </a:xfrm>
        </p:spPr>
        <p:txBody>
          <a:bodyPr anchor="ctr"/>
          <a:lstStyle/>
          <a:p>
            <a:r>
              <a:rPr lang="en-GB" dirty="0"/>
              <a:t>GOAL ZERO/MOTIVATED PEOPLE</a:t>
            </a:r>
          </a:p>
        </p:txBody>
      </p:sp>
      <p:sp>
        <p:nvSpPr>
          <p:cNvPr id="5" name="Date Placeholder 4"/>
          <p:cNvSpPr>
            <a:spLocks noGrp="1"/>
          </p:cNvSpPr>
          <p:nvPr>
            <p:ph type="dt" sz="half" idx="2"/>
          </p:nvPr>
        </p:nvSpPr>
        <p:spPr/>
        <p:txBody>
          <a:bodyPr/>
          <a:lstStyle/>
          <a:p>
            <a:pPr>
              <a:defRPr/>
            </a:pPr>
            <a:r>
              <a:rPr lang="en-GB" noProof="1"/>
              <a:t>January 2018</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pic>
        <p:nvPicPr>
          <p:cNvPr id="8" name="Graphic 7" descr="Open Folder">
            <a:extLst>
              <a:ext uri="{FF2B5EF4-FFF2-40B4-BE49-F238E27FC236}">
                <a16:creationId xmlns:a16="http://schemas.microsoft.com/office/drawing/2014/main" id="{940EF5EE-1D49-44C6-B2A2-612BE4A6E8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775" y="786184"/>
            <a:ext cx="914400" cy="914400"/>
          </a:xfrm>
          <a:prstGeom prst="rect">
            <a:avLst/>
          </a:prstGeom>
        </p:spPr>
      </p:pic>
      <p:pic>
        <p:nvPicPr>
          <p:cNvPr id="10" name="Graphic 9" descr="Gauge">
            <a:extLst>
              <a:ext uri="{FF2B5EF4-FFF2-40B4-BE49-F238E27FC236}">
                <a16:creationId xmlns:a16="http://schemas.microsoft.com/office/drawing/2014/main" id="{18D23E13-8F79-4C31-8B09-41CDD5F026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88699" y="685710"/>
            <a:ext cx="914400" cy="914400"/>
          </a:xfrm>
          <a:prstGeom prst="rect">
            <a:avLst/>
          </a:prstGeom>
        </p:spPr>
      </p:pic>
      <p:pic>
        <p:nvPicPr>
          <p:cNvPr id="13" name="Graphic 12" descr="Train">
            <a:extLst>
              <a:ext uri="{FF2B5EF4-FFF2-40B4-BE49-F238E27FC236}">
                <a16:creationId xmlns:a16="http://schemas.microsoft.com/office/drawing/2014/main" id="{E3A3D7D2-BA3C-4006-A32F-FF137AD29E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53971" y="781080"/>
            <a:ext cx="914400" cy="914400"/>
          </a:xfrm>
          <a:prstGeom prst="rect">
            <a:avLst/>
          </a:prstGeom>
        </p:spPr>
      </p:pic>
      <p:sp>
        <p:nvSpPr>
          <p:cNvPr id="26" name="Arrow: Pentagon 25">
            <a:extLst>
              <a:ext uri="{FF2B5EF4-FFF2-40B4-BE49-F238E27FC236}">
                <a16:creationId xmlns:a16="http://schemas.microsoft.com/office/drawing/2014/main" id="{F6653982-8625-4EA7-9C3D-E5EFA3B0D6D9}"/>
              </a:ext>
            </a:extLst>
          </p:cNvPr>
          <p:cNvSpPr/>
          <p:nvPr/>
        </p:nvSpPr>
        <p:spPr>
          <a:xfrm>
            <a:off x="1392702" y="2108741"/>
            <a:ext cx="2655170" cy="378735"/>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PUM/TL MFEs</a:t>
            </a:r>
          </a:p>
        </p:txBody>
      </p:sp>
      <p:sp>
        <p:nvSpPr>
          <p:cNvPr id="27" name="Arrow: Pentagon 26">
            <a:extLst>
              <a:ext uri="{FF2B5EF4-FFF2-40B4-BE49-F238E27FC236}">
                <a16:creationId xmlns:a16="http://schemas.microsoft.com/office/drawing/2014/main" id="{2B63F7FB-58E8-4FFE-AF2C-8DCD4516CB73}"/>
              </a:ext>
            </a:extLst>
          </p:cNvPr>
          <p:cNvSpPr/>
          <p:nvPr/>
        </p:nvSpPr>
        <p:spPr>
          <a:xfrm>
            <a:off x="1392701" y="2961627"/>
            <a:ext cx="2673926" cy="378735"/>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DFA Club Meetings</a:t>
            </a:r>
          </a:p>
        </p:txBody>
      </p:sp>
      <p:sp>
        <p:nvSpPr>
          <p:cNvPr id="28" name="Arrow: Pentagon 27">
            <a:extLst>
              <a:ext uri="{FF2B5EF4-FFF2-40B4-BE49-F238E27FC236}">
                <a16:creationId xmlns:a16="http://schemas.microsoft.com/office/drawing/2014/main" id="{1B85AACF-BEDA-441B-9E36-CEF13D9A4EA4}"/>
              </a:ext>
            </a:extLst>
          </p:cNvPr>
          <p:cNvSpPr/>
          <p:nvPr/>
        </p:nvSpPr>
        <p:spPr>
          <a:xfrm>
            <a:off x="1392701" y="2548716"/>
            <a:ext cx="2673925" cy="34691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HSE Drills</a:t>
            </a:r>
          </a:p>
        </p:txBody>
      </p:sp>
      <p:sp>
        <p:nvSpPr>
          <p:cNvPr id="29" name="Arrow: Pentagon 28">
            <a:extLst>
              <a:ext uri="{FF2B5EF4-FFF2-40B4-BE49-F238E27FC236}">
                <a16:creationId xmlns:a16="http://schemas.microsoft.com/office/drawing/2014/main" id="{4D6D149D-D282-4743-8827-71D210A5F558}"/>
              </a:ext>
            </a:extLst>
          </p:cNvPr>
          <p:cNvSpPr/>
          <p:nvPr/>
        </p:nvSpPr>
        <p:spPr>
          <a:xfrm>
            <a:off x="1392698" y="5418238"/>
            <a:ext cx="2655174" cy="378735"/>
          </a:xfrm>
          <a:prstGeom prst="homePlate">
            <a:avLst/>
          </a:prstGeom>
          <a:solidFill>
            <a:srgbClr val="99C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UA/UC Reporting Awards</a:t>
            </a:r>
          </a:p>
        </p:txBody>
      </p:sp>
      <p:sp>
        <p:nvSpPr>
          <p:cNvPr id="30" name="Arrow: Pentagon 29">
            <a:extLst>
              <a:ext uri="{FF2B5EF4-FFF2-40B4-BE49-F238E27FC236}">
                <a16:creationId xmlns:a16="http://schemas.microsoft.com/office/drawing/2014/main" id="{38C80BF0-93D7-4E63-BEEC-F0554E28A382}"/>
              </a:ext>
            </a:extLst>
          </p:cNvPr>
          <p:cNvSpPr/>
          <p:nvPr/>
        </p:nvSpPr>
        <p:spPr>
          <a:xfrm>
            <a:off x="1392698" y="4994228"/>
            <a:ext cx="2655174" cy="378735"/>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UA/UC Reporting</a:t>
            </a:r>
          </a:p>
        </p:txBody>
      </p:sp>
      <p:sp>
        <p:nvSpPr>
          <p:cNvPr id="31" name="Arrow: Pentagon 30">
            <a:extLst>
              <a:ext uri="{FF2B5EF4-FFF2-40B4-BE49-F238E27FC236}">
                <a16:creationId xmlns:a16="http://schemas.microsoft.com/office/drawing/2014/main" id="{E9CA87F7-B708-4A1C-BF01-5A012289E663}"/>
              </a:ext>
            </a:extLst>
          </p:cNvPr>
          <p:cNvSpPr/>
          <p:nvPr/>
        </p:nvSpPr>
        <p:spPr>
          <a:xfrm>
            <a:off x="1392698" y="4609556"/>
            <a:ext cx="2668177" cy="34605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LFI Cascades</a:t>
            </a:r>
          </a:p>
        </p:txBody>
      </p:sp>
      <p:sp>
        <p:nvSpPr>
          <p:cNvPr id="32" name="Arrow: Pentagon 31">
            <a:extLst>
              <a:ext uri="{FF2B5EF4-FFF2-40B4-BE49-F238E27FC236}">
                <a16:creationId xmlns:a16="http://schemas.microsoft.com/office/drawing/2014/main" id="{FC8C9385-036F-4266-8D6E-789336CFE1B1}"/>
              </a:ext>
            </a:extLst>
          </p:cNvPr>
          <p:cNvSpPr/>
          <p:nvPr/>
        </p:nvSpPr>
        <p:spPr>
          <a:xfrm>
            <a:off x="1392700" y="3387012"/>
            <a:ext cx="2668175" cy="378735"/>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Health Walks</a:t>
            </a:r>
          </a:p>
        </p:txBody>
      </p:sp>
      <p:sp>
        <p:nvSpPr>
          <p:cNvPr id="33" name="Arrow: Pentagon 32">
            <a:extLst>
              <a:ext uri="{FF2B5EF4-FFF2-40B4-BE49-F238E27FC236}">
                <a16:creationId xmlns:a16="http://schemas.microsoft.com/office/drawing/2014/main" id="{3F241A1B-6B8E-4C5D-B583-31407039D1BF}"/>
              </a:ext>
            </a:extLst>
          </p:cNvPr>
          <p:cNvSpPr/>
          <p:nvPr/>
        </p:nvSpPr>
        <p:spPr>
          <a:xfrm>
            <a:off x="1392698" y="5825138"/>
            <a:ext cx="2655174" cy="378735"/>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UA/UC Closed Actions</a:t>
            </a:r>
          </a:p>
        </p:txBody>
      </p:sp>
      <p:sp>
        <p:nvSpPr>
          <p:cNvPr id="34" name="Arrow: Pentagon 33">
            <a:extLst>
              <a:ext uri="{FF2B5EF4-FFF2-40B4-BE49-F238E27FC236}">
                <a16:creationId xmlns:a16="http://schemas.microsoft.com/office/drawing/2014/main" id="{5F24B7BD-7939-4CD9-9AF7-0745C1C7CECA}"/>
              </a:ext>
            </a:extLst>
          </p:cNvPr>
          <p:cNvSpPr/>
          <p:nvPr/>
        </p:nvSpPr>
        <p:spPr>
          <a:xfrm>
            <a:off x="1392700" y="3794591"/>
            <a:ext cx="2689204" cy="345189"/>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Safety Leadership</a:t>
            </a:r>
          </a:p>
        </p:txBody>
      </p:sp>
      <p:graphicFrame>
        <p:nvGraphicFramePr>
          <p:cNvPr id="36" name="Table 35">
            <a:extLst>
              <a:ext uri="{FF2B5EF4-FFF2-40B4-BE49-F238E27FC236}">
                <a16:creationId xmlns:a16="http://schemas.microsoft.com/office/drawing/2014/main" id="{14E3EC29-E7FC-4FC3-A7C1-688FC545D9B3}"/>
              </a:ext>
            </a:extLst>
          </p:cNvPr>
          <p:cNvGraphicFramePr>
            <a:graphicFrameLocks noGrp="1"/>
          </p:cNvGraphicFramePr>
          <p:nvPr>
            <p:extLst>
              <p:ext uri="{D42A27DB-BD31-4B8C-83A1-F6EECF244321}">
                <p14:modId xmlns:p14="http://schemas.microsoft.com/office/powerpoint/2010/main" val="3502959883"/>
              </p:ext>
            </p:extLst>
          </p:nvPr>
        </p:nvGraphicFramePr>
        <p:xfrm>
          <a:off x="4066627" y="1683522"/>
          <a:ext cx="5603716" cy="4533381"/>
        </p:xfrm>
        <a:graphic>
          <a:graphicData uri="http://schemas.openxmlformats.org/drawingml/2006/table">
            <a:tbl>
              <a:tblPr/>
              <a:tblGrid>
                <a:gridCol w="1428729">
                  <a:extLst>
                    <a:ext uri="{9D8B030D-6E8A-4147-A177-3AD203B41FA5}">
                      <a16:colId xmlns:a16="http://schemas.microsoft.com/office/drawing/2014/main" val="2110197918"/>
                    </a:ext>
                  </a:extLst>
                </a:gridCol>
                <a:gridCol w="1081655">
                  <a:extLst>
                    <a:ext uri="{9D8B030D-6E8A-4147-A177-3AD203B41FA5}">
                      <a16:colId xmlns:a16="http://schemas.microsoft.com/office/drawing/2014/main" val="527492839"/>
                    </a:ext>
                  </a:extLst>
                </a:gridCol>
                <a:gridCol w="990675">
                  <a:extLst>
                    <a:ext uri="{9D8B030D-6E8A-4147-A177-3AD203B41FA5}">
                      <a16:colId xmlns:a16="http://schemas.microsoft.com/office/drawing/2014/main" val="1299729219"/>
                    </a:ext>
                  </a:extLst>
                </a:gridCol>
                <a:gridCol w="1031110">
                  <a:extLst>
                    <a:ext uri="{9D8B030D-6E8A-4147-A177-3AD203B41FA5}">
                      <a16:colId xmlns:a16="http://schemas.microsoft.com/office/drawing/2014/main" val="2712599158"/>
                    </a:ext>
                  </a:extLst>
                </a:gridCol>
                <a:gridCol w="1071547">
                  <a:extLst>
                    <a:ext uri="{9D8B030D-6E8A-4147-A177-3AD203B41FA5}">
                      <a16:colId xmlns:a16="http://schemas.microsoft.com/office/drawing/2014/main" val="1866030289"/>
                    </a:ext>
                  </a:extLst>
                </a:gridCol>
              </a:tblGrid>
              <a:tr h="420120">
                <a:tc>
                  <a:txBody>
                    <a:bodyPr/>
                    <a:lstStyle/>
                    <a:p>
                      <a:pPr algn="ctr" fontAlgn="ctr"/>
                      <a:r>
                        <a:rPr lang="en-US" sz="2400" b="1" i="0" u="none" strike="noStrike" dirty="0">
                          <a:solidFill>
                            <a:srgbClr val="000000"/>
                          </a:solidFill>
                          <a:effectLst/>
                          <a:latin typeface="Calibri" panose="020F0502020204030204" pitchFamily="34" charset="0"/>
                        </a:rPr>
                        <a:t>Measure </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gridSpan="4">
                  <a:txBody>
                    <a:bodyPr/>
                    <a:lstStyle/>
                    <a:p>
                      <a:pPr algn="ctr" fontAlgn="ctr"/>
                      <a:r>
                        <a:rPr lang="en-US" sz="2400" b="1" i="0" u="none" strike="noStrike" dirty="0">
                          <a:solidFill>
                            <a:srgbClr val="000000"/>
                          </a:solidFill>
                          <a:effectLst/>
                          <a:latin typeface="Calibri" panose="020F0502020204030204" pitchFamily="34" charset="0"/>
                        </a:rPr>
                        <a:t>Plan</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5083684"/>
                  </a:ext>
                </a:extLst>
              </a:tr>
              <a:tr h="410349">
                <a:tc>
                  <a:txBody>
                    <a:bodyPr/>
                    <a:lstStyle/>
                    <a:p>
                      <a:pPr algn="ctr" fontAlgn="ctr"/>
                      <a:r>
                        <a:rPr lang="en-US" sz="2400" b="0" i="0" u="none" strike="noStrike" dirty="0">
                          <a:solidFill>
                            <a:srgbClr val="000000"/>
                          </a:solidFill>
                          <a:effectLst/>
                          <a:latin typeface="Calibri" panose="020F0502020204030204" pitchFamily="34" charset="0"/>
                        </a:rPr>
                        <a:t>12</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gridSpan="4">
                  <a:txBody>
                    <a:bodyPr/>
                    <a:lstStyle/>
                    <a:p>
                      <a:pPr algn="ctr" fontAlgn="ctr"/>
                      <a:r>
                        <a:rPr lang="en-US" sz="2400" b="0" i="0" u="none" strike="noStrike" dirty="0">
                          <a:solidFill>
                            <a:srgbClr val="000000"/>
                          </a:solidFill>
                          <a:effectLst/>
                          <a:latin typeface="Calibri" panose="020F0502020204030204" pitchFamily="34" charset="0"/>
                        </a:rPr>
                        <a:t>As per PUM MFE plan</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0060"/>
                  </a:ext>
                </a:extLst>
              </a:tr>
              <a:tr h="410349">
                <a:tc>
                  <a:txBody>
                    <a:bodyPr/>
                    <a:lstStyle/>
                    <a:p>
                      <a:pPr algn="ctr" fontAlgn="ctr"/>
                      <a:r>
                        <a:rPr lang="en-US" sz="2400" b="0" i="0" u="none" strike="noStrike" dirty="0">
                          <a:solidFill>
                            <a:srgbClr val="000000"/>
                          </a:solidFill>
                          <a:effectLst/>
                          <a:latin typeface="Calibri" panose="020F0502020204030204" pitchFamily="34" charset="0"/>
                        </a:rPr>
                        <a:t>15</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gridSpan="4">
                  <a:txBody>
                    <a:bodyPr/>
                    <a:lstStyle/>
                    <a:p>
                      <a:pPr algn="ctr" fontAlgn="ctr"/>
                      <a:r>
                        <a:rPr lang="en-US" sz="2400" b="0" i="0" u="none" strike="noStrike" dirty="0">
                          <a:solidFill>
                            <a:srgbClr val="000000"/>
                          </a:solidFill>
                          <a:effectLst/>
                          <a:latin typeface="Calibri" panose="020F0502020204030204" pitchFamily="34" charset="0"/>
                        </a:rPr>
                        <a:t>As per PUM HSE Drill Plan</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0588830"/>
                  </a:ext>
                </a:extLst>
              </a:tr>
              <a:tr h="410349">
                <a:tc>
                  <a:txBody>
                    <a:bodyPr/>
                    <a:lstStyle/>
                    <a:p>
                      <a:pPr algn="ctr" fontAlgn="ctr"/>
                      <a:r>
                        <a:rPr lang="en-US" sz="2400" b="0" i="0" u="none" strike="noStrike">
                          <a:solidFill>
                            <a:srgbClr val="000000"/>
                          </a:solidFill>
                          <a:effectLst/>
                          <a:latin typeface="Calibri" panose="020F0502020204030204" pitchFamily="34" charset="0"/>
                        </a:rPr>
                        <a:t>24</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gridSpan="4">
                  <a:txBody>
                    <a:bodyPr/>
                    <a:lstStyle/>
                    <a:p>
                      <a:pPr algn="ctr" fontAlgn="ctr"/>
                      <a:r>
                        <a:rPr lang="en-US" sz="2400" b="0" i="0" u="none" strike="noStrike" dirty="0">
                          <a:solidFill>
                            <a:srgbClr val="000000"/>
                          </a:solidFill>
                          <a:effectLst/>
                          <a:latin typeface="Calibri" panose="020F0502020204030204" pitchFamily="34" charset="0"/>
                        </a:rPr>
                        <a:t>1 per crew/month</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2113907"/>
                  </a:ext>
                </a:extLst>
              </a:tr>
              <a:tr h="410349">
                <a:tc>
                  <a:txBody>
                    <a:bodyPr/>
                    <a:lstStyle/>
                    <a:p>
                      <a:pPr algn="ctr" fontAlgn="ctr"/>
                      <a:r>
                        <a:rPr lang="en-US" sz="2400" b="0" i="0" u="none" strike="noStrike" dirty="0">
                          <a:solidFill>
                            <a:srgbClr val="000000"/>
                          </a:solidFill>
                          <a:effectLst/>
                          <a:latin typeface="Calibri" panose="020F0502020204030204" pitchFamily="34" charset="0"/>
                        </a:rPr>
                        <a:t>8</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Mar-18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Jun-18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a:solidFill>
                            <a:srgbClr val="000000"/>
                          </a:solidFill>
                          <a:effectLst/>
                          <a:latin typeface="Calibri" panose="020F0502020204030204" pitchFamily="34" charset="0"/>
                        </a:rPr>
                        <a:t>Sep-18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Nov-18</a:t>
                      </a:r>
                    </a:p>
                  </a:txBody>
                  <a:tcPr marL="9525" marR="9525" marT="9525"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55428147"/>
                  </a:ext>
                </a:extLst>
              </a:tr>
              <a:tr h="410349">
                <a:tc>
                  <a:txBody>
                    <a:bodyPr/>
                    <a:lstStyle/>
                    <a:p>
                      <a:pPr algn="ctr" fontAlgn="ctr"/>
                      <a:r>
                        <a:rPr lang="en-US" sz="2400" b="0" i="0" u="none" strike="noStrike" dirty="0">
                          <a:solidFill>
                            <a:srgbClr val="000000"/>
                          </a:solidFill>
                          <a:effectLst/>
                          <a:latin typeface="Calibri" panose="020F0502020204030204" pitchFamily="34" charset="0"/>
                        </a:rPr>
                        <a:t>2</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gridSpan="2">
                  <a:txBody>
                    <a:bodyPr/>
                    <a:lstStyle/>
                    <a:p>
                      <a:pPr algn="ctr" fontAlgn="b"/>
                      <a:r>
                        <a:rPr lang="en-US" sz="2400" b="0" i="0" u="none" strike="noStrike" dirty="0">
                          <a:solidFill>
                            <a:srgbClr val="000000"/>
                          </a:solidFill>
                          <a:effectLst/>
                          <a:latin typeface="Calibri" panose="020F0502020204030204" pitchFamily="34" charset="0"/>
                        </a:rPr>
                        <a:t>Jun-18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gridSpan="2">
                  <a:txBody>
                    <a:bodyPr/>
                    <a:lstStyle/>
                    <a:p>
                      <a:pPr algn="ctr" fontAlgn="b"/>
                      <a:r>
                        <a:rPr lang="en-US" sz="2400" b="0" i="0" u="none" strike="noStrike" dirty="0">
                          <a:solidFill>
                            <a:srgbClr val="000000"/>
                          </a:solidFill>
                          <a:effectLst/>
                          <a:latin typeface="Calibri" panose="020F0502020204030204" pitchFamily="34" charset="0"/>
                        </a:rPr>
                        <a:t>Nov-18</a:t>
                      </a:r>
                    </a:p>
                  </a:txBody>
                  <a:tcPr marL="9525" marR="9525" marT="9525"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extLst>
                  <a:ext uri="{0D108BD9-81ED-4DB2-BD59-A6C34878D82A}">
                    <a16:rowId xmlns:a16="http://schemas.microsoft.com/office/drawing/2014/main" val="2281815776"/>
                  </a:ext>
                </a:extLst>
              </a:tr>
              <a:tr h="410349">
                <a:tc>
                  <a:txBody>
                    <a:bodyPr/>
                    <a:lstStyle/>
                    <a:p>
                      <a:pPr algn="ctr" fontAlgn="ctr"/>
                      <a:r>
                        <a:rPr lang="en-US" sz="2400" b="0" i="0"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a:solidFill>
                            <a:srgbClr val="000000"/>
                          </a:solidFill>
                          <a:effectLst/>
                          <a:latin typeface="Calibri" panose="020F0502020204030204" pitchFamily="34" charset="0"/>
                        </a:rPr>
                        <a:t>Mar-18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Jun-18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Sep-18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Nov-18</a:t>
                      </a:r>
                    </a:p>
                  </a:txBody>
                  <a:tcPr marL="9525" marR="9525" marT="9525"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87996081"/>
                  </a:ext>
                </a:extLst>
              </a:tr>
              <a:tr h="410349">
                <a:tc>
                  <a:txBody>
                    <a:bodyPr/>
                    <a:lstStyle/>
                    <a:p>
                      <a:pPr algn="ctr" fontAlgn="ctr"/>
                      <a:r>
                        <a:rPr lang="en-US" sz="2400" b="0" i="0" u="none" strike="noStrike">
                          <a:solidFill>
                            <a:srgbClr val="000000"/>
                          </a:solidFill>
                          <a:effectLst/>
                          <a:latin typeface="Calibri" panose="020F0502020204030204" pitchFamily="34" charset="0"/>
                        </a:rPr>
                        <a:t>48</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a:solidFill>
                            <a:srgbClr val="000000"/>
                          </a:solidFill>
                          <a:effectLst/>
                          <a:latin typeface="Calibri" panose="020F0502020204030204" pitchFamily="34" charset="0"/>
                        </a:rPr>
                        <a:t>Mar-18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a:solidFill>
                            <a:srgbClr val="000000"/>
                          </a:solidFill>
                          <a:effectLst/>
                          <a:latin typeface="Calibri" panose="020F0502020204030204" pitchFamily="34" charset="0"/>
                        </a:rPr>
                        <a:t>Jun-18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Sep-18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Nov-18</a:t>
                      </a:r>
                    </a:p>
                  </a:txBody>
                  <a:tcPr marL="9525" marR="9525" marT="9525"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67417061"/>
                  </a:ext>
                </a:extLst>
              </a:tr>
              <a:tr h="410349">
                <a:tc>
                  <a:txBody>
                    <a:bodyPr/>
                    <a:lstStyle/>
                    <a:p>
                      <a:pPr algn="ctr" fontAlgn="ctr"/>
                      <a:r>
                        <a:rPr lang="en-US" sz="2400" b="0" i="0" u="none" strike="noStrike">
                          <a:solidFill>
                            <a:srgbClr val="000000"/>
                          </a:solidFill>
                          <a:effectLst/>
                          <a:latin typeface="Calibri" panose="020F0502020204030204" pitchFamily="34" charset="0"/>
                        </a:rPr>
                        <a:t>25</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gridSpan="4">
                  <a:txBody>
                    <a:bodyPr/>
                    <a:lstStyle/>
                    <a:p>
                      <a:pPr algn="ctr" fontAlgn="ctr"/>
                      <a:r>
                        <a:rPr lang="en-US" sz="2400" b="0" i="0" u="none" strike="noStrike" dirty="0">
                          <a:solidFill>
                            <a:srgbClr val="000000"/>
                          </a:solidFill>
                          <a:effectLst/>
                          <a:latin typeface="Calibri" panose="020F0502020204030204" pitchFamily="34" charset="0"/>
                        </a:rPr>
                        <a:t>Daily UA/UC Review</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8460758"/>
                  </a:ext>
                </a:extLst>
              </a:tr>
              <a:tr h="410349">
                <a:tc>
                  <a:txBody>
                    <a:bodyPr/>
                    <a:lstStyle/>
                    <a:p>
                      <a:pPr algn="ctr" fontAlgn="ctr"/>
                      <a:r>
                        <a:rPr lang="en-US" sz="2400" b="0" i="0" u="none" strike="noStrike">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a:solidFill>
                            <a:srgbClr val="000000"/>
                          </a:solidFill>
                          <a:effectLst/>
                          <a:latin typeface="Calibri" panose="020F0502020204030204" pitchFamily="34" charset="0"/>
                        </a:rPr>
                        <a:t>Mar-18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a:solidFill>
                            <a:srgbClr val="000000"/>
                          </a:solidFill>
                          <a:effectLst/>
                          <a:latin typeface="Calibri" panose="020F0502020204030204" pitchFamily="34" charset="0"/>
                        </a:rPr>
                        <a:t>Jun-18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Sep-18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dirty="0">
                          <a:solidFill>
                            <a:srgbClr val="000000"/>
                          </a:solidFill>
                          <a:effectLst/>
                          <a:latin typeface="Calibri" panose="020F0502020204030204" pitchFamily="34" charset="0"/>
                        </a:rPr>
                        <a:t>Dec-18</a:t>
                      </a:r>
                    </a:p>
                  </a:txBody>
                  <a:tcPr marL="9525" marR="9525" marT="9525"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75226338"/>
                  </a:ext>
                </a:extLst>
              </a:tr>
              <a:tr h="420120">
                <a:tc>
                  <a:txBody>
                    <a:bodyPr/>
                    <a:lstStyle/>
                    <a:p>
                      <a:pPr algn="ctr" fontAlgn="ctr"/>
                      <a:r>
                        <a:rPr lang="en-US" sz="2400" b="0" i="0" u="none" strike="noStrike" dirty="0">
                          <a:solidFill>
                            <a:srgbClr val="000000"/>
                          </a:solidFill>
                          <a:effectLst/>
                          <a:latin typeface="Calibri" panose="020F0502020204030204" pitchFamily="34" charset="0"/>
                        </a:rPr>
                        <a:t>&lt; 10%</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gridSpan="4">
                  <a:txBody>
                    <a:bodyPr/>
                    <a:lstStyle/>
                    <a:p>
                      <a:pPr algn="ctr" fontAlgn="ctr"/>
                      <a:r>
                        <a:rPr lang="en-US" sz="2400" b="0" i="0" u="none" strike="noStrike" dirty="0">
                          <a:solidFill>
                            <a:srgbClr val="000000"/>
                          </a:solidFill>
                          <a:effectLst/>
                          <a:latin typeface="Calibri" panose="020F0502020204030204" pitchFamily="34" charset="0"/>
                        </a:rPr>
                        <a:t>Monthly Closed Actions Review</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93454504"/>
                  </a:ext>
                </a:extLst>
              </a:tr>
            </a:tbl>
          </a:graphicData>
        </a:graphic>
      </p:graphicFrame>
      <p:sp>
        <p:nvSpPr>
          <p:cNvPr id="43" name="Arrow: Pentagon 42">
            <a:extLst>
              <a:ext uri="{FF2B5EF4-FFF2-40B4-BE49-F238E27FC236}">
                <a16:creationId xmlns:a16="http://schemas.microsoft.com/office/drawing/2014/main" id="{56DE354E-A4D7-41EA-9004-9B2844802D92}"/>
              </a:ext>
            </a:extLst>
          </p:cNvPr>
          <p:cNvSpPr/>
          <p:nvPr/>
        </p:nvSpPr>
        <p:spPr>
          <a:xfrm>
            <a:off x="1392699" y="4185733"/>
            <a:ext cx="2673927" cy="37873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Investment/ HR Awareness</a:t>
            </a:r>
          </a:p>
        </p:txBody>
      </p:sp>
    </p:spTree>
    <p:extLst>
      <p:ext uri="{BB962C8B-B14F-4D97-AF65-F5344CB8AC3E}">
        <p14:creationId xmlns:p14="http://schemas.microsoft.com/office/powerpoint/2010/main" val="30066392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90CAAE2-7EB5-49F0-89D0-E9D65840C7C5}"/>
              </a:ext>
            </a:extLst>
          </p:cNvPr>
          <p:cNvPicPr>
            <a:picLocks noChangeAspect="1"/>
          </p:cNvPicPr>
          <p:nvPr/>
        </p:nvPicPr>
        <p:blipFill>
          <a:blip r:embed="rId2"/>
          <a:stretch>
            <a:fillRect/>
          </a:stretch>
        </p:blipFill>
        <p:spPr>
          <a:xfrm>
            <a:off x="324129" y="1053316"/>
            <a:ext cx="8134930" cy="5459394"/>
          </a:xfrm>
          <a:prstGeom prst="rect">
            <a:avLst/>
          </a:prstGeom>
        </p:spPr>
      </p:pic>
      <p:sp>
        <p:nvSpPr>
          <p:cNvPr id="10" name="Title 9">
            <a:extLst>
              <a:ext uri="{FF2B5EF4-FFF2-40B4-BE49-F238E27FC236}">
                <a16:creationId xmlns:a16="http://schemas.microsoft.com/office/drawing/2014/main" id="{BC2B7E68-4493-442E-9E6C-5F5062EF999C}"/>
              </a:ext>
            </a:extLst>
          </p:cNvPr>
          <p:cNvSpPr>
            <a:spLocks noGrp="1"/>
          </p:cNvSpPr>
          <p:nvPr>
            <p:ph type="title"/>
          </p:nvPr>
        </p:nvSpPr>
        <p:spPr/>
        <p:txBody>
          <a:bodyPr/>
          <a:lstStyle/>
          <a:p>
            <a:r>
              <a:rPr lang="en-GB" dirty="0"/>
              <a:t>IPSC GROWTH PLAN AND ENABLERS</a:t>
            </a:r>
          </a:p>
        </p:txBody>
      </p:sp>
      <p:sp>
        <p:nvSpPr>
          <p:cNvPr id="6" name="Slide Number Placeholder 5">
            <a:extLst>
              <a:ext uri="{FF2B5EF4-FFF2-40B4-BE49-F238E27FC236}">
                <a16:creationId xmlns:a16="http://schemas.microsoft.com/office/drawing/2014/main" id="{D5E97F77-4B9C-4B60-A903-C65F6FC8EC76}"/>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9" name="Footer Placeholder 8">
            <a:extLst>
              <a:ext uri="{FF2B5EF4-FFF2-40B4-BE49-F238E27FC236}">
                <a16:creationId xmlns:a16="http://schemas.microsoft.com/office/drawing/2014/main" id="{E4029DDE-62A9-4F0D-9882-F902C437B19E}"/>
              </a:ext>
            </a:extLst>
          </p:cNvPr>
          <p:cNvSpPr>
            <a:spLocks noGrp="1"/>
          </p:cNvSpPr>
          <p:nvPr>
            <p:ph type="ftr" sz="quarter" idx="3"/>
          </p:nvPr>
        </p:nvSpPr>
        <p:spPr/>
        <p:txBody>
          <a:bodyPr/>
          <a:lstStyle/>
          <a:p>
            <a:pPr>
              <a:defRPr/>
            </a:pPr>
            <a:r>
              <a:rPr lang="en-GB" noProof="1"/>
              <a:t> </a:t>
            </a:r>
          </a:p>
        </p:txBody>
      </p:sp>
      <p:sp>
        <p:nvSpPr>
          <p:cNvPr id="8" name="Date Placeholder 7">
            <a:extLst>
              <a:ext uri="{FF2B5EF4-FFF2-40B4-BE49-F238E27FC236}">
                <a16:creationId xmlns:a16="http://schemas.microsoft.com/office/drawing/2014/main" id="{24B76509-685B-4AA6-B354-9B5FC6327D78}"/>
              </a:ext>
            </a:extLst>
          </p:cNvPr>
          <p:cNvSpPr>
            <a:spLocks noGrp="1"/>
          </p:cNvSpPr>
          <p:nvPr>
            <p:ph type="dt" sz="half" idx="2"/>
          </p:nvPr>
        </p:nvSpPr>
        <p:spPr/>
        <p:txBody>
          <a:bodyPr/>
          <a:lstStyle/>
          <a:p>
            <a:pPr>
              <a:defRPr/>
            </a:pPr>
            <a:r>
              <a:rPr lang="en-GB" noProof="1"/>
              <a:t>January 2018</a:t>
            </a:r>
          </a:p>
        </p:txBody>
      </p:sp>
      <p:sp>
        <p:nvSpPr>
          <p:cNvPr id="11" name="TextBox 10">
            <a:extLst>
              <a:ext uri="{FF2B5EF4-FFF2-40B4-BE49-F238E27FC236}">
                <a16:creationId xmlns:a16="http://schemas.microsoft.com/office/drawing/2014/main" id="{E4252056-9A38-4A04-B300-3E1E9D05FEE2}"/>
              </a:ext>
            </a:extLst>
          </p:cNvPr>
          <p:cNvSpPr txBox="1"/>
          <p:nvPr/>
        </p:nvSpPr>
        <p:spPr bwMode="auto">
          <a:xfrm>
            <a:off x="9525000" y="5730286"/>
            <a:ext cx="2425700" cy="344710"/>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800" dirty="0"/>
              <a:t>Source: ImoR PU strategy workshop, Wells potential EC rates, OP 17 conduits plan and WRFM 2018</a:t>
            </a:r>
          </a:p>
        </p:txBody>
      </p:sp>
      <p:sp>
        <p:nvSpPr>
          <p:cNvPr id="13" name="TextBox 12">
            <a:extLst>
              <a:ext uri="{FF2B5EF4-FFF2-40B4-BE49-F238E27FC236}">
                <a16:creationId xmlns:a16="http://schemas.microsoft.com/office/drawing/2014/main" id="{B2A8CB1C-898A-4FF0-8436-3A4CBD86AB72}"/>
              </a:ext>
            </a:extLst>
          </p:cNvPr>
          <p:cNvSpPr txBox="1"/>
          <p:nvPr/>
        </p:nvSpPr>
        <p:spPr bwMode="auto">
          <a:xfrm>
            <a:off x="9253538" y="1269191"/>
            <a:ext cx="2425700" cy="31670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171450" indent="-171450" defTabSz="357708">
              <a:lnSpc>
                <a:spcPct val="140000"/>
              </a:lnSpc>
              <a:buClr>
                <a:schemeClr val="accent2"/>
              </a:buClr>
              <a:buSzPct val="85000"/>
              <a:buFont typeface="Arial" panose="020B0604020202020204" pitchFamily="34" charset="0"/>
              <a:buChar char="•"/>
            </a:pPr>
            <a:r>
              <a:rPr lang="en-GB" sz="1050" b="1" dirty="0"/>
              <a:t>OP17 IPSC target 18.9 kbopd annualized. </a:t>
            </a:r>
          </a:p>
          <a:p>
            <a:pPr marL="171450" indent="-171450" defTabSz="357708">
              <a:lnSpc>
                <a:spcPct val="140000"/>
              </a:lnSpc>
              <a:buClr>
                <a:schemeClr val="accent2"/>
              </a:buClr>
              <a:buSzPct val="85000"/>
              <a:buFont typeface="Arial" panose="020B0604020202020204" pitchFamily="34" charset="0"/>
              <a:buChar char="•"/>
            </a:pPr>
            <a:r>
              <a:rPr lang="en-GB" sz="1050" b="1" dirty="0"/>
              <a:t>OP17 IPSC plans peaks at 20.3 kbopd in Dec. ‘18.</a:t>
            </a:r>
          </a:p>
          <a:p>
            <a:pPr marL="171450" indent="-171450" defTabSz="357708">
              <a:lnSpc>
                <a:spcPct val="140000"/>
              </a:lnSpc>
              <a:buClr>
                <a:schemeClr val="accent2"/>
              </a:buClr>
              <a:buSzPct val="85000"/>
              <a:buFont typeface="Arial" panose="020B0604020202020204" pitchFamily="34" charset="0"/>
              <a:buChar char="•"/>
            </a:pPr>
            <a:r>
              <a:rPr lang="en-GB" sz="1050" b="1" dirty="0"/>
              <a:t>ImoR PU Current IPSC 17.3kbopd</a:t>
            </a:r>
          </a:p>
          <a:p>
            <a:pPr marL="171450" indent="-171450" defTabSz="357708">
              <a:lnSpc>
                <a:spcPct val="140000"/>
              </a:lnSpc>
              <a:buClr>
                <a:schemeClr val="accent2"/>
              </a:buClr>
              <a:buSzPct val="85000"/>
              <a:buFont typeface="Arial" panose="020B0604020202020204" pitchFamily="34" charset="0"/>
              <a:buChar char="•"/>
            </a:pPr>
            <a:r>
              <a:rPr lang="en-GB" sz="1050" b="1" dirty="0"/>
              <a:t>WRFM restoration and optimization activities with additional 5.8kbopd</a:t>
            </a:r>
          </a:p>
          <a:p>
            <a:pPr marL="171450" indent="-171450" defTabSz="357708">
              <a:lnSpc>
                <a:spcPct val="140000"/>
              </a:lnSpc>
              <a:buClr>
                <a:schemeClr val="accent2"/>
              </a:buClr>
              <a:buSzPct val="85000"/>
              <a:buFont typeface="Arial" panose="020B0604020202020204" pitchFamily="34" charset="0"/>
              <a:buChar char="•"/>
            </a:pPr>
            <a:r>
              <a:rPr lang="en-GB" sz="1050" b="1" dirty="0"/>
              <a:t>Total CIWR signed off proposals Non AF = 6.1kbopd.</a:t>
            </a:r>
          </a:p>
          <a:p>
            <a:pPr marL="171450" indent="-171450" defTabSz="357708">
              <a:lnSpc>
                <a:spcPct val="140000"/>
              </a:lnSpc>
              <a:buClr>
                <a:schemeClr val="accent2"/>
              </a:buClr>
              <a:buSzPct val="85000"/>
              <a:buFont typeface="Arial" panose="020B0604020202020204" pitchFamily="34" charset="0"/>
              <a:buChar char="•"/>
            </a:pPr>
            <a:r>
              <a:rPr lang="en-GB" sz="1050" b="1" dirty="0"/>
              <a:t>Target 1kbopd for Quarterly PSOs</a:t>
            </a:r>
          </a:p>
          <a:p>
            <a:pPr marL="171450" indent="-171450" defTabSz="357708">
              <a:lnSpc>
                <a:spcPct val="140000"/>
              </a:lnSpc>
              <a:buClr>
                <a:schemeClr val="accent2"/>
              </a:buClr>
              <a:buSzPct val="85000"/>
              <a:buFont typeface="Arial" panose="020B0604020202020204" pitchFamily="34" charset="0"/>
              <a:buChar char="•"/>
            </a:pPr>
            <a:r>
              <a:rPr lang="en-GB" sz="1050" b="1" dirty="0"/>
              <a:t>IMOR PU Gas lift revamp and optimization</a:t>
            </a:r>
          </a:p>
          <a:p>
            <a:pPr marL="171450" indent="-171450" defTabSz="357708">
              <a:lnSpc>
                <a:spcPct val="140000"/>
              </a:lnSpc>
              <a:buClr>
                <a:schemeClr val="accent2"/>
              </a:buClr>
              <a:buSzPct val="85000"/>
              <a:buFont typeface="Arial" panose="020B0604020202020204" pitchFamily="34" charset="0"/>
              <a:buChar char="•"/>
            </a:pPr>
            <a:endParaRPr lang="en-GB" sz="1050" b="1" dirty="0"/>
          </a:p>
          <a:p>
            <a:pPr marL="171450" indent="-171450" defTabSz="357708">
              <a:lnSpc>
                <a:spcPct val="140000"/>
              </a:lnSpc>
              <a:buClr>
                <a:schemeClr val="accent2"/>
              </a:buClr>
              <a:buSzPct val="85000"/>
              <a:buFont typeface="Arial" panose="020B0604020202020204" pitchFamily="34" charset="0"/>
              <a:buChar char="•"/>
            </a:pPr>
            <a:endParaRPr lang="en-GB" sz="1050" b="1" dirty="0"/>
          </a:p>
        </p:txBody>
      </p:sp>
      <p:cxnSp>
        <p:nvCxnSpPr>
          <p:cNvPr id="5" name="Straight Connector 4">
            <a:extLst>
              <a:ext uri="{FF2B5EF4-FFF2-40B4-BE49-F238E27FC236}">
                <a16:creationId xmlns:a16="http://schemas.microsoft.com/office/drawing/2014/main" id="{CE8E9CE9-7246-4424-BCDD-4425B452901C}"/>
              </a:ext>
            </a:extLst>
          </p:cNvPr>
          <p:cNvCxnSpPr/>
          <p:nvPr/>
        </p:nvCxnSpPr>
        <p:spPr>
          <a:xfrm>
            <a:off x="835893" y="3705629"/>
            <a:ext cx="7585364" cy="0"/>
          </a:xfrm>
          <a:prstGeom prst="line">
            <a:avLst/>
          </a:prstGeom>
          <a:ln w="19050">
            <a:solidFill>
              <a:schemeClr val="accent3">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57D17A29-2F60-4271-BEB2-39D809CBB82D}"/>
              </a:ext>
            </a:extLst>
          </p:cNvPr>
          <p:cNvCxnSpPr/>
          <p:nvPr/>
        </p:nvCxnSpPr>
        <p:spPr>
          <a:xfrm>
            <a:off x="835893" y="3127586"/>
            <a:ext cx="7585364" cy="0"/>
          </a:xfrm>
          <a:prstGeom prst="line">
            <a:avLst/>
          </a:prstGeom>
          <a:ln w="19050">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F2FB044E-0426-47A4-B05E-FB3BFC32F0EF}"/>
              </a:ext>
            </a:extLst>
          </p:cNvPr>
          <p:cNvSpPr txBox="1"/>
          <p:nvPr/>
        </p:nvSpPr>
        <p:spPr bwMode="auto">
          <a:xfrm>
            <a:off x="6520873" y="3040447"/>
            <a:ext cx="1162178" cy="174278"/>
          </a:xfrm>
          <a:prstGeom prst="rect">
            <a:avLst/>
          </a:prstGeom>
          <a:solidFill>
            <a:schemeClr val="bg1"/>
          </a:solid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900" b="1" dirty="0"/>
              <a:t>OP17 IPSC 18.9 kbopd</a:t>
            </a:r>
          </a:p>
        </p:txBody>
      </p:sp>
      <p:sp>
        <p:nvSpPr>
          <p:cNvPr id="15" name="TextBox 14">
            <a:extLst>
              <a:ext uri="{FF2B5EF4-FFF2-40B4-BE49-F238E27FC236}">
                <a16:creationId xmlns:a16="http://schemas.microsoft.com/office/drawing/2014/main" id="{F8D6FC92-0100-49E6-ABE0-BC45ECDC397C}"/>
              </a:ext>
            </a:extLst>
          </p:cNvPr>
          <p:cNvSpPr txBox="1"/>
          <p:nvPr/>
        </p:nvSpPr>
        <p:spPr bwMode="auto">
          <a:xfrm>
            <a:off x="5970242" y="3589114"/>
            <a:ext cx="1131720" cy="193899"/>
          </a:xfrm>
          <a:prstGeom prst="rect">
            <a:avLst/>
          </a:prstGeom>
          <a:solidFill>
            <a:schemeClr val="bg1"/>
          </a:solid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900" b="1" dirty="0"/>
              <a:t>BP17 Tgt.. 13.9 kbopd</a:t>
            </a:r>
          </a:p>
        </p:txBody>
      </p:sp>
    </p:spTree>
    <p:extLst>
      <p:ext uri="{BB962C8B-B14F-4D97-AF65-F5344CB8AC3E}">
        <p14:creationId xmlns:p14="http://schemas.microsoft.com/office/powerpoint/2010/main" val="16783910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00A23F-38A2-4D92-B958-31853A66DA54}"/>
              </a:ext>
            </a:extLst>
          </p:cNvPr>
          <p:cNvSpPr>
            <a:spLocks noGrp="1"/>
          </p:cNvSpPr>
          <p:nvPr>
            <p:ph type="dt" sz="half" idx="2"/>
          </p:nvPr>
        </p:nvSpPr>
        <p:spPr/>
        <p:txBody>
          <a:bodyPr/>
          <a:lstStyle/>
          <a:p>
            <a:pPr>
              <a:defRPr/>
            </a:pPr>
            <a:r>
              <a:rPr lang="en-GB" noProof="1"/>
              <a:t>January 2018</a:t>
            </a:r>
          </a:p>
        </p:txBody>
      </p:sp>
      <p:sp>
        <p:nvSpPr>
          <p:cNvPr id="6" name="Slide Number Placeholder 5">
            <a:extLst>
              <a:ext uri="{FF2B5EF4-FFF2-40B4-BE49-F238E27FC236}">
                <a16:creationId xmlns:a16="http://schemas.microsoft.com/office/drawing/2014/main" id="{1D3D2D5B-2E7F-4F7A-8B7C-47A8EFF4A8B1}"/>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sp>
        <p:nvSpPr>
          <p:cNvPr id="7" name="Footer Placeholder 6">
            <a:extLst>
              <a:ext uri="{FF2B5EF4-FFF2-40B4-BE49-F238E27FC236}">
                <a16:creationId xmlns:a16="http://schemas.microsoft.com/office/drawing/2014/main" id="{EA4AF599-3D0B-41B4-A99D-446969C92127}"/>
              </a:ext>
            </a:extLst>
          </p:cNvPr>
          <p:cNvSpPr>
            <a:spLocks noGrp="1"/>
          </p:cNvSpPr>
          <p:nvPr>
            <p:ph type="ftr" sz="quarter" idx="3"/>
          </p:nvPr>
        </p:nvSpPr>
        <p:spPr/>
        <p:txBody>
          <a:bodyPr/>
          <a:lstStyle/>
          <a:p>
            <a:pPr>
              <a:defRPr/>
            </a:pPr>
            <a:r>
              <a:rPr lang="en-GB" noProof="1"/>
              <a:t> </a:t>
            </a:r>
          </a:p>
        </p:txBody>
      </p:sp>
      <p:sp>
        <p:nvSpPr>
          <p:cNvPr id="8" name="Title 1">
            <a:extLst>
              <a:ext uri="{FF2B5EF4-FFF2-40B4-BE49-F238E27FC236}">
                <a16:creationId xmlns:a16="http://schemas.microsoft.com/office/drawing/2014/main" id="{62A0CC4D-AF5D-4EE4-81E0-6865F6D5B5E2}"/>
              </a:ext>
            </a:extLst>
          </p:cNvPr>
          <p:cNvSpPr txBox="1">
            <a:spLocks/>
          </p:cNvSpPr>
          <p:nvPr/>
        </p:nvSpPr>
        <p:spPr bwMode="auto">
          <a:xfrm>
            <a:off x="509093" y="-100126"/>
            <a:ext cx="11171238" cy="751631"/>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lvl1pPr algn="l" defTabSz="1219170" rtl="0" eaLnBrk="1" latinLnBrk="0" hangingPunct="1">
              <a:lnSpc>
                <a:spcPct val="100000"/>
              </a:lnSpc>
              <a:spcBef>
                <a:spcPct val="0"/>
              </a:spcBef>
              <a:buNone/>
              <a:defRPr lang="en-US" sz="2400" b="1" kern="1200" cap="none" baseline="0" noProof="0" dirty="0" smtClean="0">
                <a:solidFill>
                  <a:schemeClr val="tx1"/>
                </a:solidFill>
                <a:latin typeface="+mj-lt"/>
                <a:ea typeface="+mj-ea"/>
                <a:cs typeface="+mj-cs"/>
              </a:defRPr>
            </a:lvl1pPr>
          </a:lstStyle>
          <a:p>
            <a:r>
              <a:rPr lang="en-GB" dirty="0"/>
              <a:t>COST OPTIMISATION ROADMAP</a:t>
            </a:r>
          </a:p>
        </p:txBody>
      </p:sp>
      <p:graphicFrame>
        <p:nvGraphicFramePr>
          <p:cNvPr id="11" name="Object 10">
            <a:extLst>
              <a:ext uri="{FF2B5EF4-FFF2-40B4-BE49-F238E27FC236}">
                <a16:creationId xmlns:a16="http://schemas.microsoft.com/office/drawing/2014/main" id="{64400790-85D2-4BBE-8413-754CFA145FC4}"/>
              </a:ext>
            </a:extLst>
          </p:cNvPr>
          <p:cNvGraphicFramePr>
            <a:graphicFrameLocks noChangeAspect="1"/>
          </p:cNvGraphicFramePr>
          <p:nvPr>
            <p:extLst>
              <p:ext uri="{D42A27DB-BD31-4B8C-83A1-F6EECF244321}">
                <p14:modId xmlns:p14="http://schemas.microsoft.com/office/powerpoint/2010/main" val="1178005986"/>
              </p:ext>
            </p:extLst>
          </p:nvPr>
        </p:nvGraphicFramePr>
        <p:xfrm>
          <a:off x="0" y="877888"/>
          <a:ext cx="11495088" cy="5965825"/>
        </p:xfrm>
        <a:graphic>
          <a:graphicData uri="http://schemas.openxmlformats.org/presentationml/2006/ole">
            <mc:AlternateContent xmlns:mc="http://schemas.openxmlformats.org/markup-compatibility/2006">
              <mc:Choice xmlns:v="urn:schemas-microsoft-com:vml" Requires="v">
                <p:oleObj spid="_x0000_s1049" name="Worksheet" r:id="rId3" imgW="12201597" imgH="4305171" progId="Excel.Sheet.12">
                  <p:embed/>
                </p:oleObj>
              </mc:Choice>
              <mc:Fallback>
                <p:oleObj name="Worksheet" r:id="rId3" imgW="12201597" imgH="4305171" progId="Excel.Sheet.12">
                  <p:embed/>
                  <p:pic>
                    <p:nvPicPr>
                      <p:cNvPr id="11" name="Object 10">
                        <a:extLst>
                          <a:ext uri="{FF2B5EF4-FFF2-40B4-BE49-F238E27FC236}">
                            <a16:creationId xmlns:a16="http://schemas.microsoft.com/office/drawing/2014/main" id="{64400790-85D2-4BBE-8413-754CFA145FC4}"/>
                          </a:ext>
                        </a:extLst>
                      </p:cNvPr>
                      <p:cNvPicPr/>
                      <p:nvPr/>
                    </p:nvPicPr>
                    <p:blipFill>
                      <a:blip r:embed="rId4"/>
                      <a:stretch>
                        <a:fillRect/>
                      </a:stretch>
                    </p:blipFill>
                    <p:spPr>
                      <a:xfrm>
                        <a:off x="0" y="877888"/>
                        <a:ext cx="11495088" cy="5965825"/>
                      </a:xfrm>
                      <a:prstGeom prst="rect">
                        <a:avLst/>
                      </a:prstGeom>
                      <a:solidFill>
                        <a:schemeClr val="bg1"/>
                      </a:solidFill>
                    </p:spPr>
                  </p:pic>
                </p:oleObj>
              </mc:Fallback>
            </mc:AlternateContent>
          </a:graphicData>
        </a:graphic>
      </p:graphicFrame>
      <p:graphicFrame>
        <p:nvGraphicFramePr>
          <p:cNvPr id="14" name="Table 13">
            <a:extLst>
              <a:ext uri="{FF2B5EF4-FFF2-40B4-BE49-F238E27FC236}">
                <a16:creationId xmlns:a16="http://schemas.microsoft.com/office/drawing/2014/main" id="{C5EE5F34-B8E9-4CFA-96A2-E2242EA57659}"/>
              </a:ext>
            </a:extLst>
          </p:cNvPr>
          <p:cNvGraphicFramePr>
            <a:graphicFrameLocks noGrp="1"/>
          </p:cNvGraphicFramePr>
          <p:nvPr>
            <p:extLst/>
          </p:nvPr>
        </p:nvGraphicFramePr>
        <p:xfrm>
          <a:off x="6195124" y="808846"/>
          <a:ext cx="5829300" cy="1819275"/>
        </p:xfrm>
        <a:graphic>
          <a:graphicData uri="http://schemas.openxmlformats.org/drawingml/2006/table">
            <a:tbl>
              <a:tblPr>
                <a:tableStyleId>{22838BEF-8BB2-4498-84A7-C5851F593DF1}</a:tableStyleId>
              </a:tblPr>
              <a:tblGrid>
                <a:gridCol w="332831">
                  <a:extLst>
                    <a:ext uri="{9D8B030D-6E8A-4147-A177-3AD203B41FA5}">
                      <a16:colId xmlns:a16="http://schemas.microsoft.com/office/drawing/2014/main" val="3682065114"/>
                    </a:ext>
                  </a:extLst>
                </a:gridCol>
                <a:gridCol w="1597590">
                  <a:extLst>
                    <a:ext uri="{9D8B030D-6E8A-4147-A177-3AD203B41FA5}">
                      <a16:colId xmlns:a16="http://schemas.microsoft.com/office/drawing/2014/main" val="435291491"/>
                    </a:ext>
                  </a:extLst>
                </a:gridCol>
                <a:gridCol w="1245739">
                  <a:extLst>
                    <a:ext uri="{9D8B030D-6E8A-4147-A177-3AD203B41FA5}">
                      <a16:colId xmlns:a16="http://schemas.microsoft.com/office/drawing/2014/main" val="3569615085"/>
                    </a:ext>
                  </a:extLst>
                </a:gridCol>
                <a:gridCol w="1055550">
                  <a:extLst>
                    <a:ext uri="{9D8B030D-6E8A-4147-A177-3AD203B41FA5}">
                      <a16:colId xmlns:a16="http://schemas.microsoft.com/office/drawing/2014/main" val="2183764700"/>
                    </a:ext>
                  </a:extLst>
                </a:gridCol>
                <a:gridCol w="1597590">
                  <a:extLst>
                    <a:ext uri="{9D8B030D-6E8A-4147-A177-3AD203B41FA5}">
                      <a16:colId xmlns:a16="http://schemas.microsoft.com/office/drawing/2014/main" val="2558558715"/>
                    </a:ext>
                  </a:extLst>
                </a:gridCol>
              </a:tblGrid>
              <a:tr h="295275">
                <a:tc>
                  <a:txBody>
                    <a:bodyPr/>
                    <a:lstStyle/>
                    <a:p>
                      <a:pPr algn="l" fontAlgn="b"/>
                      <a:r>
                        <a:rPr lang="en-GB" sz="1100" u="none" strike="noStrike">
                          <a:effectLst/>
                        </a:rPr>
                        <a:t>S/N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Opportunities</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2017 YTD Actual $</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OP 17 Budget $</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Cost reduction Ambition $</a:t>
                      </a:r>
                      <a:endParaRPr lang="en-GB"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0533212"/>
                  </a:ext>
                </a:extLst>
              </a:tr>
              <a:tr h="190500">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3rd party PMs</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864,112</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dirty="0">
                          <a:effectLst/>
                        </a:rPr>
                        <a:t>-</a:t>
                      </a:r>
                      <a:endParaRPr lang="en-GB"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ctr"/>
                      <a:r>
                        <a:rPr lang="en-GB" sz="1100" u="none" strike="noStrike">
                          <a:effectLst/>
                        </a:rPr>
                        <a:t>216,028</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extLst>
                  <a:ext uri="{0D108BD9-81ED-4DB2-BD59-A6C34878D82A}">
                    <a16:rowId xmlns:a16="http://schemas.microsoft.com/office/drawing/2014/main" val="3732787698"/>
                  </a:ext>
                </a:extLst>
              </a:tr>
              <a:tr h="190500">
                <a:tc>
                  <a:txBody>
                    <a:bodyPr/>
                    <a:lstStyle/>
                    <a:p>
                      <a:pPr algn="r" fontAlgn="b"/>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Catering</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456,868</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465,725</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ctr"/>
                      <a:r>
                        <a:rPr lang="en-GB" sz="1100" u="none" strike="noStrike">
                          <a:effectLst/>
                        </a:rPr>
                        <a:t>45,686</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extLst>
                  <a:ext uri="{0D108BD9-81ED-4DB2-BD59-A6C34878D82A}">
                    <a16:rowId xmlns:a16="http://schemas.microsoft.com/office/drawing/2014/main" val="2788087627"/>
                  </a:ext>
                </a:extLst>
              </a:tr>
              <a:tr h="190500">
                <a:tc>
                  <a:txBody>
                    <a:bodyPr/>
                    <a:lstStyle/>
                    <a:p>
                      <a:pPr algn="r" fontAlgn="b"/>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Imor 2 facility operations</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391,078</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324,589</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ctr"/>
                      <a:r>
                        <a:rPr lang="en-GB" sz="1100" u="none" strike="noStrike">
                          <a:effectLst/>
                        </a:rPr>
                        <a:t>162,294</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extLst>
                  <a:ext uri="{0D108BD9-81ED-4DB2-BD59-A6C34878D82A}">
                    <a16:rowId xmlns:a16="http://schemas.microsoft.com/office/drawing/2014/main" val="3006742610"/>
                  </a:ext>
                </a:extLst>
              </a:tr>
              <a:tr h="190500">
                <a:tc>
                  <a:txBody>
                    <a:bodyPr/>
                    <a:lstStyle/>
                    <a:p>
                      <a:pPr algn="r" fontAlgn="b"/>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Repairs</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344,099</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676,546</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338,273</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extLst>
                  <a:ext uri="{0D108BD9-81ED-4DB2-BD59-A6C34878D82A}">
                    <a16:rowId xmlns:a16="http://schemas.microsoft.com/office/drawing/2014/main" val="260454298"/>
                  </a:ext>
                </a:extLst>
              </a:tr>
              <a:tr h="190500">
                <a:tc>
                  <a:txBody>
                    <a:bodyPr/>
                    <a:lstStyle/>
                    <a:p>
                      <a:pPr algn="r" fontAlgn="b"/>
                      <a:r>
                        <a:rPr lang="en-GB" sz="1100" u="none" strike="noStrike">
                          <a:effectLst/>
                        </a:rPr>
                        <a:t>5</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Lubricants</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266,783</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26,678</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extLst>
                  <a:ext uri="{0D108BD9-81ED-4DB2-BD59-A6C34878D82A}">
                    <a16:rowId xmlns:a16="http://schemas.microsoft.com/office/drawing/2014/main" val="2044914541"/>
                  </a:ext>
                </a:extLst>
              </a:tr>
              <a:tr h="190500">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Chemicals</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240,177</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48,035</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extLst>
                  <a:ext uri="{0D108BD9-81ED-4DB2-BD59-A6C34878D82A}">
                    <a16:rowId xmlns:a16="http://schemas.microsoft.com/office/drawing/2014/main" val="2344800130"/>
                  </a:ext>
                </a:extLst>
              </a:tr>
              <a:tr h="190500">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Diesel</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130,465</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a:effectLst/>
                        </a:rPr>
                        <a:t>-</a:t>
                      </a:r>
                      <a:endParaRPr lang="en-GB" sz="11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tc>
                  <a:txBody>
                    <a:bodyPr/>
                    <a:lstStyle/>
                    <a:p>
                      <a:pPr algn="ctr" fontAlgn="b"/>
                      <a:r>
                        <a:rPr lang="en-GB" sz="1100" u="none" strike="noStrike" dirty="0">
                          <a:effectLst/>
                        </a:rPr>
                        <a:t>52,186</a:t>
                      </a:r>
                      <a:endParaRPr lang="en-GB" sz="11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b"/>
                </a:tc>
                <a:extLst>
                  <a:ext uri="{0D108BD9-81ED-4DB2-BD59-A6C34878D82A}">
                    <a16:rowId xmlns:a16="http://schemas.microsoft.com/office/drawing/2014/main" val="2092106467"/>
                  </a:ext>
                </a:extLst>
              </a:tr>
              <a:tr h="190500">
                <a:tc gridSpan="4">
                  <a:txBody>
                    <a:bodyPr/>
                    <a:lstStyle/>
                    <a:p>
                      <a:pPr algn="ctr" fontAlgn="b"/>
                      <a:r>
                        <a:rPr lang="en-GB" sz="1100" u="none" strike="noStrike">
                          <a:effectLst/>
                        </a:rPr>
                        <a:t>Total Cost Savings</a:t>
                      </a:r>
                      <a:endParaRPr lang="en-GB"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r>
                        <a:rPr lang="en-GB" sz="1100" u="none" strike="noStrike" dirty="0">
                          <a:effectLst/>
                        </a:rPr>
                        <a:t>889,180</a:t>
                      </a:r>
                      <a:endParaRPr lang="en-GB"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4505299"/>
                  </a:ext>
                </a:extLst>
              </a:tr>
            </a:tbl>
          </a:graphicData>
        </a:graphic>
      </p:graphicFrame>
    </p:spTree>
    <p:extLst>
      <p:ext uri="{BB962C8B-B14F-4D97-AF65-F5344CB8AC3E}">
        <p14:creationId xmlns:p14="http://schemas.microsoft.com/office/powerpoint/2010/main" val="8619258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00A23F-38A2-4D92-B958-31853A66DA54}"/>
              </a:ext>
            </a:extLst>
          </p:cNvPr>
          <p:cNvSpPr>
            <a:spLocks noGrp="1"/>
          </p:cNvSpPr>
          <p:nvPr>
            <p:ph type="dt" sz="half" idx="2"/>
          </p:nvPr>
        </p:nvSpPr>
        <p:spPr/>
        <p:txBody>
          <a:bodyPr/>
          <a:lstStyle/>
          <a:p>
            <a:pPr>
              <a:defRPr/>
            </a:pPr>
            <a:r>
              <a:rPr lang="en-GB" noProof="1"/>
              <a:t>January 2018</a:t>
            </a:r>
          </a:p>
        </p:txBody>
      </p:sp>
      <p:sp>
        <p:nvSpPr>
          <p:cNvPr id="6" name="Slide Number Placeholder 5">
            <a:extLst>
              <a:ext uri="{FF2B5EF4-FFF2-40B4-BE49-F238E27FC236}">
                <a16:creationId xmlns:a16="http://schemas.microsoft.com/office/drawing/2014/main" id="{1D3D2D5B-2E7F-4F7A-8B7C-47A8EFF4A8B1}"/>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sp>
        <p:nvSpPr>
          <p:cNvPr id="7" name="Footer Placeholder 6">
            <a:extLst>
              <a:ext uri="{FF2B5EF4-FFF2-40B4-BE49-F238E27FC236}">
                <a16:creationId xmlns:a16="http://schemas.microsoft.com/office/drawing/2014/main" id="{EA4AF599-3D0B-41B4-A99D-446969C92127}"/>
              </a:ext>
            </a:extLst>
          </p:cNvPr>
          <p:cNvSpPr>
            <a:spLocks noGrp="1"/>
          </p:cNvSpPr>
          <p:nvPr>
            <p:ph type="ftr" sz="quarter" idx="3"/>
          </p:nvPr>
        </p:nvSpPr>
        <p:spPr/>
        <p:txBody>
          <a:bodyPr/>
          <a:lstStyle/>
          <a:p>
            <a:pPr>
              <a:defRPr/>
            </a:pPr>
            <a:r>
              <a:rPr lang="en-GB" noProof="1"/>
              <a:t> </a:t>
            </a:r>
          </a:p>
        </p:txBody>
      </p:sp>
      <p:sp>
        <p:nvSpPr>
          <p:cNvPr id="8" name="Title 1">
            <a:extLst>
              <a:ext uri="{FF2B5EF4-FFF2-40B4-BE49-F238E27FC236}">
                <a16:creationId xmlns:a16="http://schemas.microsoft.com/office/drawing/2014/main" id="{62A0CC4D-AF5D-4EE4-81E0-6865F6D5B5E2}"/>
              </a:ext>
            </a:extLst>
          </p:cNvPr>
          <p:cNvSpPr txBox="1">
            <a:spLocks/>
          </p:cNvSpPr>
          <p:nvPr/>
        </p:nvSpPr>
        <p:spPr bwMode="auto">
          <a:xfrm>
            <a:off x="508503" y="0"/>
            <a:ext cx="11171238" cy="751631"/>
          </a:xfrm>
          <a:prstGeom prst="rect">
            <a:avLst/>
          </a:prstGeom>
          <a:noFill/>
          <a:ln w="9525" algn="ctr">
            <a:noFill/>
            <a:miter lim="800000"/>
            <a:headEnd/>
            <a:tailEnd/>
          </a:ln>
        </p:spPr>
        <p:txBody>
          <a:bodyPr vert="horz" wrap="square" lIns="0" tIns="0" rIns="0" bIns="0" numCol="1" anchor="ctr" anchorCtr="0" compatLnSpc="1">
            <a:prstTxWarp prst="textNoShape">
              <a:avLst/>
            </a:prstTxWarp>
          </a:bodyPr>
          <a:lstStyle>
            <a:lvl1pPr algn="l" defTabSz="1219170" rtl="0" eaLnBrk="1" latinLnBrk="0" hangingPunct="1">
              <a:lnSpc>
                <a:spcPct val="100000"/>
              </a:lnSpc>
              <a:spcBef>
                <a:spcPct val="0"/>
              </a:spcBef>
              <a:buNone/>
              <a:defRPr lang="en-US" sz="2400" b="1" kern="1200" cap="none" baseline="0" noProof="0" dirty="0" smtClean="0">
                <a:solidFill>
                  <a:schemeClr val="tx1"/>
                </a:solidFill>
                <a:latin typeface="+mj-lt"/>
                <a:ea typeface="+mj-ea"/>
                <a:cs typeface="+mj-cs"/>
              </a:defRPr>
            </a:lvl1pPr>
          </a:lstStyle>
          <a:p>
            <a:r>
              <a:rPr lang="en-GB" dirty="0"/>
              <a:t>Thank You!</a:t>
            </a:r>
          </a:p>
        </p:txBody>
      </p:sp>
      <p:pic>
        <p:nvPicPr>
          <p:cNvPr id="2" name="Picture 1">
            <a:extLst>
              <a:ext uri="{FF2B5EF4-FFF2-40B4-BE49-F238E27FC236}">
                <a16:creationId xmlns:a16="http://schemas.microsoft.com/office/drawing/2014/main" id="{D0D0172D-B3A9-4FD3-9D15-202E59632E24}"/>
              </a:ext>
            </a:extLst>
          </p:cNvPr>
          <p:cNvPicPr>
            <a:picLocks noChangeAspect="1"/>
          </p:cNvPicPr>
          <p:nvPr/>
        </p:nvPicPr>
        <p:blipFill rotWithShape="1">
          <a:blip r:embed="rId2"/>
          <a:srcRect r="22767" b="23616"/>
          <a:stretch/>
        </p:blipFill>
        <p:spPr>
          <a:xfrm flipH="1">
            <a:off x="8589020" y="637818"/>
            <a:ext cx="3374160" cy="3201391"/>
          </a:xfrm>
          <a:prstGeom prst="rect">
            <a:avLst/>
          </a:prstGeom>
          <a:ln w="12700">
            <a:solidFill>
              <a:schemeClr val="tx1"/>
            </a:solidFill>
          </a:ln>
        </p:spPr>
      </p:pic>
      <p:pic>
        <p:nvPicPr>
          <p:cNvPr id="16" name="Picture 15">
            <a:extLst>
              <a:ext uri="{FF2B5EF4-FFF2-40B4-BE49-F238E27FC236}">
                <a16:creationId xmlns:a16="http://schemas.microsoft.com/office/drawing/2014/main" id="{740A4E03-3F54-4024-BB15-FD95F3728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27" y="637818"/>
            <a:ext cx="3763029" cy="2690267"/>
          </a:xfrm>
          <a:prstGeom prst="rect">
            <a:avLst/>
          </a:prstGeom>
          <a:ln w="12700">
            <a:solidFill>
              <a:schemeClr val="tx1"/>
            </a:solidFill>
          </a:ln>
        </p:spPr>
      </p:pic>
      <p:pic>
        <p:nvPicPr>
          <p:cNvPr id="20" name="Picture 19">
            <a:extLst>
              <a:ext uri="{FF2B5EF4-FFF2-40B4-BE49-F238E27FC236}">
                <a16:creationId xmlns:a16="http://schemas.microsoft.com/office/drawing/2014/main" id="{D245F049-2651-41A1-B031-7ADE0AD11C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7683" y="1335166"/>
            <a:ext cx="4617496" cy="4617496"/>
          </a:xfrm>
          <a:prstGeom prst="rect">
            <a:avLst/>
          </a:prstGeom>
          <a:ln w="12700">
            <a:solidFill>
              <a:schemeClr val="tx1"/>
            </a:solidFill>
          </a:ln>
        </p:spPr>
      </p:pic>
      <p:pic>
        <p:nvPicPr>
          <p:cNvPr id="22" name="Picture 21">
            <a:extLst>
              <a:ext uri="{FF2B5EF4-FFF2-40B4-BE49-F238E27FC236}">
                <a16:creationId xmlns:a16="http://schemas.microsoft.com/office/drawing/2014/main" id="{F131DDEA-70F0-43BB-927C-45A8BFD77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9020" y="3938954"/>
            <a:ext cx="3374160" cy="2530245"/>
          </a:xfrm>
          <a:prstGeom prst="rect">
            <a:avLst/>
          </a:prstGeom>
          <a:ln w="12700">
            <a:solidFill>
              <a:schemeClr val="tx1"/>
            </a:solidFill>
          </a:ln>
        </p:spPr>
      </p:pic>
      <p:pic>
        <p:nvPicPr>
          <p:cNvPr id="4" name="Picture 3">
            <a:extLst>
              <a:ext uri="{FF2B5EF4-FFF2-40B4-BE49-F238E27FC236}">
                <a16:creationId xmlns:a16="http://schemas.microsoft.com/office/drawing/2014/main" id="{37C0A8A9-ADCC-485F-A8B3-8AA50659EF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026" y="3419458"/>
            <a:ext cx="3763029" cy="3032376"/>
          </a:xfrm>
          <a:prstGeom prst="rect">
            <a:avLst/>
          </a:prstGeom>
          <a:ln w="9525">
            <a:solidFill>
              <a:schemeClr val="tx1"/>
            </a:solidFill>
          </a:ln>
        </p:spPr>
      </p:pic>
    </p:spTree>
    <p:extLst>
      <p:ext uri="{BB962C8B-B14F-4D97-AF65-F5344CB8AC3E}">
        <p14:creationId xmlns:p14="http://schemas.microsoft.com/office/powerpoint/2010/main" val="5691442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93" y="-100126"/>
            <a:ext cx="11171238" cy="751631"/>
          </a:xfrm>
        </p:spPr>
        <p:txBody>
          <a:bodyPr anchor="ctr"/>
          <a:lstStyle/>
          <a:p>
            <a:r>
              <a:rPr lang="en-GB" dirty="0"/>
              <a:t>HSSE/PEOPLE SYNDICATE</a:t>
            </a:r>
          </a:p>
        </p:txBody>
      </p:sp>
      <p:sp>
        <p:nvSpPr>
          <p:cNvPr id="5" name="Date Placeholder 4"/>
          <p:cNvSpPr>
            <a:spLocks noGrp="1"/>
          </p:cNvSpPr>
          <p:nvPr>
            <p:ph type="dt" sz="half" idx="2"/>
          </p:nvPr>
        </p:nvSpPr>
        <p:spPr/>
        <p:txBody>
          <a:bodyPr/>
          <a:lstStyle/>
          <a:p>
            <a:pPr>
              <a:defRPr/>
            </a:pPr>
            <a:r>
              <a:rPr lang="en-GB" noProof="1"/>
              <a:t>January 2018</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7</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graphicFrame>
        <p:nvGraphicFramePr>
          <p:cNvPr id="18" name="Table 17">
            <a:extLst>
              <a:ext uri="{FF2B5EF4-FFF2-40B4-BE49-F238E27FC236}">
                <a16:creationId xmlns:a16="http://schemas.microsoft.com/office/drawing/2014/main" id="{BCA9C604-5DA5-49CD-A6E0-C41CA75A9A10}"/>
              </a:ext>
            </a:extLst>
          </p:cNvPr>
          <p:cNvGraphicFramePr>
            <a:graphicFrameLocks noGrp="1"/>
          </p:cNvGraphicFramePr>
          <p:nvPr>
            <p:extLst>
              <p:ext uri="{D42A27DB-BD31-4B8C-83A1-F6EECF244321}">
                <p14:modId xmlns:p14="http://schemas.microsoft.com/office/powerpoint/2010/main" val="2420864171"/>
              </p:ext>
            </p:extLst>
          </p:nvPr>
        </p:nvGraphicFramePr>
        <p:xfrm>
          <a:off x="819485" y="651505"/>
          <a:ext cx="10550454" cy="5554905"/>
        </p:xfrm>
        <a:graphic>
          <a:graphicData uri="http://schemas.openxmlformats.org/drawingml/2006/table">
            <a:tbl>
              <a:tblPr/>
              <a:tblGrid>
                <a:gridCol w="377786">
                  <a:extLst>
                    <a:ext uri="{9D8B030D-6E8A-4147-A177-3AD203B41FA5}">
                      <a16:colId xmlns:a16="http://schemas.microsoft.com/office/drawing/2014/main" val="468170053"/>
                    </a:ext>
                  </a:extLst>
                </a:gridCol>
                <a:gridCol w="2638598">
                  <a:extLst>
                    <a:ext uri="{9D8B030D-6E8A-4147-A177-3AD203B41FA5}">
                      <a16:colId xmlns:a16="http://schemas.microsoft.com/office/drawing/2014/main" val="2594487397"/>
                    </a:ext>
                  </a:extLst>
                </a:gridCol>
                <a:gridCol w="2085692">
                  <a:extLst>
                    <a:ext uri="{9D8B030D-6E8A-4147-A177-3AD203B41FA5}">
                      <a16:colId xmlns:a16="http://schemas.microsoft.com/office/drawing/2014/main" val="2314070333"/>
                    </a:ext>
                  </a:extLst>
                </a:gridCol>
                <a:gridCol w="3069509">
                  <a:extLst>
                    <a:ext uri="{9D8B030D-6E8A-4147-A177-3AD203B41FA5}">
                      <a16:colId xmlns:a16="http://schemas.microsoft.com/office/drawing/2014/main" val="2654874282"/>
                    </a:ext>
                  </a:extLst>
                </a:gridCol>
                <a:gridCol w="761475">
                  <a:extLst>
                    <a:ext uri="{9D8B030D-6E8A-4147-A177-3AD203B41FA5}">
                      <a16:colId xmlns:a16="http://schemas.microsoft.com/office/drawing/2014/main" val="1229447657"/>
                    </a:ext>
                  </a:extLst>
                </a:gridCol>
                <a:gridCol w="1617394">
                  <a:extLst>
                    <a:ext uri="{9D8B030D-6E8A-4147-A177-3AD203B41FA5}">
                      <a16:colId xmlns:a16="http://schemas.microsoft.com/office/drawing/2014/main" val="1864832150"/>
                    </a:ext>
                  </a:extLst>
                </a:gridCol>
              </a:tblGrid>
              <a:tr h="232072">
                <a:tc gridSpan="6">
                  <a:txBody>
                    <a:bodyPr/>
                    <a:lstStyle/>
                    <a:p>
                      <a:pPr algn="ctr" fontAlgn="b"/>
                      <a:r>
                        <a:rPr lang="en-US" sz="1300" b="1" i="0" u="none" strike="noStrike" dirty="0">
                          <a:solidFill>
                            <a:srgbClr val="000000"/>
                          </a:solidFill>
                          <a:effectLst/>
                          <a:latin typeface="Calibri" panose="020F0502020204030204" pitchFamily="34" charset="0"/>
                        </a:rPr>
                        <a:t>PEOPLE </a:t>
                      </a:r>
                    </a:p>
                  </a:txBody>
                  <a:tcPr marL="4996" marR="4996" marT="499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9557910"/>
                  </a:ext>
                </a:extLst>
              </a:tr>
              <a:tr h="443797">
                <a:tc>
                  <a:txBody>
                    <a:bodyPr/>
                    <a:lstStyle/>
                    <a:p>
                      <a:pPr algn="l" fontAlgn="b"/>
                      <a:r>
                        <a:rPr lang="en-US" sz="1400" b="0" i="0" u="none" strike="noStrike">
                          <a:solidFill>
                            <a:srgbClr val="000000"/>
                          </a:solidFill>
                          <a:effectLst/>
                          <a:latin typeface="Calibri" panose="020F0502020204030204" pitchFamily="34" charset="0"/>
                        </a:rPr>
                        <a:t> </a:t>
                      </a:r>
                    </a:p>
                  </a:txBody>
                  <a:tcPr marL="4996" marR="4996" marT="4996" marB="0" anchor="b">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Opportunity</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a:solidFill>
                            <a:srgbClr val="000000"/>
                          </a:solidFill>
                          <a:effectLst/>
                          <a:latin typeface="Calibri" panose="020F0502020204030204" pitchFamily="34" charset="0"/>
                        </a:rPr>
                        <a:t>Current Challenges</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a:solidFill>
                            <a:srgbClr val="000000"/>
                          </a:solidFill>
                          <a:effectLst/>
                          <a:latin typeface="Calibri" panose="020F0502020204030204" pitchFamily="34" charset="0"/>
                        </a:rPr>
                        <a:t>Recommendations/Improvement Plan</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a:solidFill>
                            <a:srgbClr val="000000"/>
                          </a:solidFill>
                          <a:effectLst/>
                          <a:latin typeface="Calibri" panose="020F0502020204030204" pitchFamily="34" charset="0"/>
                        </a:rPr>
                        <a:t>Timeline</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dirty="0">
                          <a:solidFill>
                            <a:srgbClr val="000000"/>
                          </a:solidFill>
                          <a:effectLst/>
                          <a:latin typeface="Calibri" panose="020F0502020204030204" pitchFamily="34" charset="0"/>
                        </a:rPr>
                        <a:t>Action Party</a:t>
                      </a:r>
                    </a:p>
                  </a:txBody>
                  <a:tcPr marL="4996" marR="4996" marT="4996"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77585711"/>
                  </a:ext>
                </a:extLst>
              </a:tr>
              <a:tr h="1392431">
                <a:tc>
                  <a:txBody>
                    <a:bodyPr/>
                    <a:lstStyle/>
                    <a:p>
                      <a:pPr algn="ctr" fontAlgn="t"/>
                      <a:r>
                        <a:rPr lang="en-US" sz="1400" b="0" i="0" u="none" strike="noStrike">
                          <a:solidFill>
                            <a:srgbClr val="000000"/>
                          </a:solidFill>
                          <a:effectLst/>
                          <a:latin typeface="Calibri" panose="020F0502020204030204" pitchFamily="34" charset="0"/>
                        </a:rPr>
                        <a:t>1</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Staff Salary/Contract</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 Staff salaries owed/not paid timely                                                                                                                              * Contracts expire/ renewal not initiated early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indent="0" algn="l" fontAlgn="t">
                        <a:buFont typeface="Arial" panose="020B0604020202020204" pitchFamily="34" charset="0"/>
                        <a:buNone/>
                      </a:pPr>
                      <a:r>
                        <a:rPr lang="en-US" sz="1400" b="0" i="0" u="none" strike="noStrike" dirty="0">
                          <a:solidFill>
                            <a:srgbClr val="000000"/>
                          </a:solidFill>
                          <a:effectLst/>
                          <a:latin typeface="Calibri" panose="020F0502020204030204" pitchFamily="34" charset="0"/>
                        </a:rPr>
                        <a:t>*Identification of all Contract Holders/ Visibility to OH &amp; HSE departments                                               * Organize Contract Holder Training    </a:t>
                      </a:r>
                    </a:p>
                    <a:p>
                      <a:pPr marL="0" indent="0" algn="l" fontAlgn="t">
                        <a:buFont typeface="Arial" panose="020B0604020202020204" pitchFamily="34" charset="0"/>
                        <a:buNone/>
                      </a:pPr>
                      <a:r>
                        <a:rPr lang="en-US" sz="1400" b="0" i="0" u="none" strike="noStrike" dirty="0">
                          <a:solidFill>
                            <a:srgbClr val="000000"/>
                          </a:solidFill>
                          <a:effectLst/>
                          <a:latin typeface="Calibri" panose="020F0502020204030204" pitchFamily="34" charset="0"/>
                        </a:rPr>
                        <a:t> * Contractor Performance/ Tracking ; blacklisting under-performing contractors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Q2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C&amp;P/PUM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04166080"/>
                  </a:ext>
                </a:extLst>
              </a:tr>
              <a:tr h="928288">
                <a:tc>
                  <a:txBody>
                    <a:bodyPr/>
                    <a:lstStyle/>
                    <a:p>
                      <a:pPr algn="ctr" fontAlgn="t"/>
                      <a:r>
                        <a:rPr lang="en-US" sz="1400" b="0" i="0" u="none" strike="noStrike">
                          <a:solidFill>
                            <a:srgbClr val="000000"/>
                          </a:solidFill>
                          <a:effectLst/>
                          <a:latin typeface="Calibri" panose="020F0502020204030204" pitchFamily="34" charset="0"/>
                        </a:rPr>
                        <a:t>2</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Rewards/Recognition Framework</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contributions not adequately rewarded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 PU to establish a Reward/Recognition Framework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Redefine existing rewards &amp; recognition scheme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Q1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466842"/>
                  </a:ext>
                </a:extLst>
              </a:tr>
              <a:tr h="464144">
                <a:tc>
                  <a:txBody>
                    <a:bodyPr/>
                    <a:lstStyle/>
                    <a:p>
                      <a:pPr algn="ctr" fontAlgn="t"/>
                      <a:r>
                        <a:rPr lang="en-US" sz="1400" b="0" i="0" u="none" strike="noStrike">
                          <a:solidFill>
                            <a:srgbClr val="000000"/>
                          </a:solidFill>
                          <a:effectLst/>
                          <a:latin typeface="Calibri" panose="020F0502020204030204" pitchFamily="34" charset="0"/>
                        </a:rPr>
                        <a:t>3</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Family Concept</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feel an absence of care/sense of belonging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Initiate programs/events that bring about a sense of oneness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Q2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Welfare Committee</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691872"/>
                  </a:ext>
                </a:extLst>
              </a:tr>
              <a:tr h="464144">
                <a:tc>
                  <a:txBody>
                    <a:bodyPr/>
                    <a:lstStyle/>
                    <a:p>
                      <a:pPr algn="ctr" fontAlgn="t"/>
                      <a:r>
                        <a:rPr lang="en-US" sz="1400" b="0" i="0" u="none" strike="noStrike">
                          <a:solidFill>
                            <a:srgbClr val="000000"/>
                          </a:solidFill>
                          <a:effectLst/>
                          <a:latin typeface="Calibri" panose="020F0502020204030204" pitchFamily="34" charset="0"/>
                        </a:rPr>
                        <a:t>4</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Succession Planning</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No clear succession plan in PU for all roles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Team to develop succession plan</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Q1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340913"/>
                  </a:ext>
                </a:extLst>
              </a:tr>
              <a:tr h="928288">
                <a:tc>
                  <a:txBody>
                    <a:bodyPr/>
                    <a:lstStyle/>
                    <a:p>
                      <a:pPr algn="ctr" fontAlgn="t"/>
                      <a:r>
                        <a:rPr lang="en-US" sz="1400" b="0" i="0" u="none" strike="noStrike">
                          <a:solidFill>
                            <a:srgbClr val="000000"/>
                          </a:solidFill>
                          <a:effectLst/>
                          <a:latin typeface="Calibri" panose="020F0502020204030204" pitchFamily="34" charset="0"/>
                        </a:rPr>
                        <a:t>5</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Personnel Development</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lacking knowledge in pursuits outside core discipline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Initiate knowledge sharing sessions for staff on different topics e.g Agro-allied, Finance, business, cross-learning e.t.c</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Q1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Welfare Committee</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23318860"/>
                  </a:ext>
                </a:extLst>
              </a:tr>
              <a:tr h="701741">
                <a:tc>
                  <a:txBody>
                    <a:bodyPr/>
                    <a:lstStyle/>
                    <a:p>
                      <a:pPr algn="ctr" fontAlgn="t"/>
                      <a:r>
                        <a:rPr lang="en-US" sz="1400" b="0" i="0" u="none" strike="noStrike">
                          <a:solidFill>
                            <a:srgbClr val="000000"/>
                          </a:solidFill>
                          <a:effectLst/>
                          <a:latin typeface="Calibri" panose="020F0502020204030204" pitchFamily="34" charset="0"/>
                        </a:rPr>
                        <a:t>6</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External Placements</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feel redundant and need new challenges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Team Leadership to actively search for other opportunities for growth within the company for staff</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Q3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dirty="0">
                          <a:solidFill>
                            <a:srgbClr val="000000"/>
                          </a:solidFill>
                          <a:effectLst/>
                          <a:latin typeface="Calibri" panose="020F0502020204030204" pitchFamily="34" charset="0"/>
                        </a:rPr>
                        <a:t>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9834525"/>
                  </a:ext>
                </a:extLst>
              </a:tr>
            </a:tbl>
          </a:graphicData>
        </a:graphic>
      </p:graphicFrame>
    </p:spTree>
    <p:extLst>
      <p:ext uri="{BB962C8B-B14F-4D97-AF65-F5344CB8AC3E}">
        <p14:creationId xmlns:p14="http://schemas.microsoft.com/office/powerpoint/2010/main" val="7558171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93" y="-100126"/>
            <a:ext cx="11171238" cy="751631"/>
          </a:xfrm>
        </p:spPr>
        <p:txBody>
          <a:bodyPr anchor="ctr"/>
          <a:lstStyle/>
          <a:p>
            <a:r>
              <a:rPr lang="en-GB" dirty="0"/>
              <a:t>HSSE/PEOPLE SYNDICATE</a:t>
            </a:r>
            <a:r>
              <a:rPr lang="en-GB" sz="1800" dirty="0"/>
              <a:t>2</a:t>
            </a:r>
            <a:endParaRPr lang="en-GB" dirty="0"/>
          </a:p>
        </p:txBody>
      </p:sp>
      <p:sp>
        <p:nvSpPr>
          <p:cNvPr id="5" name="Date Placeholder 4"/>
          <p:cNvSpPr>
            <a:spLocks noGrp="1"/>
          </p:cNvSpPr>
          <p:nvPr>
            <p:ph type="dt" sz="half" idx="2"/>
          </p:nvPr>
        </p:nvSpPr>
        <p:spPr/>
        <p:txBody>
          <a:bodyPr/>
          <a:lstStyle/>
          <a:p>
            <a:pPr>
              <a:defRPr/>
            </a:pPr>
            <a:r>
              <a:rPr lang="en-GB" noProof="1"/>
              <a:t>January 2018</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8</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graphicFrame>
        <p:nvGraphicFramePr>
          <p:cNvPr id="18" name="Table 17">
            <a:extLst>
              <a:ext uri="{FF2B5EF4-FFF2-40B4-BE49-F238E27FC236}">
                <a16:creationId xmlns:a16="http://schemas.microsoft.com/office/drawing/2014/main" id="{BCA9C604-5DA5-49CD-A6E0-C41CA75A9A10}"/>
              </a:ext>
            </a:extLst>
          </p:cNvPr>
          <p:cNvGraphicFramePr>
            <a:graphicFrameLocks noGrp="1"/>
          </p:cNvGraphicFramePr>
          <p:nvPr>
            <p:extLst>
              <p:ext uri="{D42A27DB-BD31-4B8C-83A1-F6EECF244321}">
                <p14:modId xmlns:p14="http://schemas.microsoft.com/office/powerpoint/2010/main" val="1465412600"/>
              </p:ext>
            </p:extLst>
          </p:nvPr>
        </p:nvGraphicFramePr>
        <p:xfrm>
          <a:off x="819485" y="651505"/>
          <a:ext cx="10550454" cy="5554905"/>
        </p:xfrm>
        <a:graphic>
          <a:graphicData uri="http://schemas.openxmlformats.org/drawingml/2006/table">
            <a:tbl>
              <a:tblPr/>
              <a:tblGrid>
                <a:gridCol w="377786">
                  <a:extLst>
                    <a:ext uri="{9D8B030D-6E8A-4147-A177-3AD203B41FA5}">
                      <a16:colId xmlns:a16="http://schemas.microsoft.com/office/drawing/2014/main" val="468170053"/>
                    </a:ext>
                  </a:extLst>
                </a:gridCol>
                <a:gridCol w="2638598">
                  <a:extLst>
                    <a:ext uri="{9D8B030D-6E8A-4147-A177-3AD203B41FA5}">
                      <a16:colId xmlns:a16="http://schemas.microsoft.com/office/drawing/2014/main" val="2594487397"/>
                    </a:ext>
                  </a:extLst>
                </a:gridCol>
                <a:gridCol w="2085692">
                  <a:extLst>
                    <a:ext uri="{9D8B030D-6E8A-4147-A177-3AD203B41FA5}">
                      <a16:colId xmlns:a16="http://schemas.microsoft.com/office/drawing/2014/main" val="2314070333"/>
                    </a:ext>
                  </a:extLst>
                </a:gridCol>
                <a:gridCol w="3069509">
                  <a:extLst>
                    <a:ext uri="{9D8B030D-6E8A-4147-A177-3AD203B41FA5}">
                      <a16:colId xmlns:a16="http://schemas.microsoft.com/office/drawing/2014/main" val="2654874282"/>
                    </a:ext>
                  </a:extLst>
                </a:gridCol>
                <a:gridCol w="761475">
                  <a:extLst>
                    <a:ext uri="{9D8B030D-6E8A-4147-A177-3AD203B41FA5}">
                      <a16:colId xmlns:a16="http://schemas.microsoft.com/office/drawing/2014/main" val="1229447657"/>
                    </a:ext>
                  </a:extLst>
                </a:gridCol>
                <a:gridCol w="1617394">
                  <a:extLst>
                    <a:ext uri="{9D8B030D-6E8A-4147-A177-3AD203B41FA5}">
                      <a16:colId xmlns:a16="http://schemas.microsoft.com/office/drawing/2014/main" val="1864832150"/>
                    </a:ext>
                  </a:extLst>
                </a:gridCol>
              </a:tblGrid>
              <a:tr h="232072">
                <a:tc gridSpan="6">
                  <a:txBody>
                    <a:bodyPr/>
                    <a:lstStyle/>
                    <a:p>
                      <a:pPr algn="ctr" fontAlgn="b"/>
                      <a:r>
                        <a:rPr lang="en-US" sz="1300" b="1" i="0" u="none" strike="noStrike" dirty="0">
                          <a:solidFill>
                            <a:srgbClr val="000000"/>
                          </a:solidFill>
                          <a:effectLst/>
                          <a:latin typeface="Calibri" panose="020F0502020204030204" pitchFamily="34" charset="0"/>
                        </a:rPr>
                        <a:t>PEOPLE </a:t>
                      </a:r>
                    </a:p>
                  </a:txBody>
                  <a:tcPr marL="4996" marR="4996" marT="4996"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9557910"/>
                  </a:ext>
                </a:extLst>
              </a:tr>
              <a:tr h="443797">
                <a:tc>
                  <a:txBody>
                    <a:bodyPr/>
                    <a:lstStyle/>
                    <a:p>
                      <a:pPr algn="l" fontAlgn="b"/>
                      <a:r>
                        <a:rPr lang="en-US" sz="1400" b="0" i="0" u="none" strike="noStrike">
                          <a:solidFill>
                            <a:srgbClr val="000000"/>
                          </a:solidFill>
                          <a:effectLst/>
                          <a:latin typeface="Calibri" panose="020F0502020204030204" pitchFamily="34" charset="0"/>
                        </a:rPr>
                        <a:t> </a:t>
                      </a:r>
                    </a:p>
                  </a:txBody>
                  <a:tcPr marL="4996" marR="4996" marT="4996" marB="0" anchor="b">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l" fontAlgn="b"/>
                      <a:r>
                        <a:rPr lang="en-US" sz="1400" b="1" i="0" u="none" strike="noStrike">
                          <a:solidFill>
                            <a:srgbClr val="000000"/>
                          </a:solidFill>
                          <a:effectLst/>
                          <a:latin typeface="Calibri" panose="020F0502020204030204" pitchFamily="34" charset="0"/>
                        </a:rPr>
                        <a:t>Opportunity</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dirty="0">
                          <a:solidFill>
                            <a:srgbClr val="000000"/>
                          </a:solidFill>
                          <a:effectLst/>
                          <a:latin typeface="Calibri" panose="020F0502020204030204" pitchFamily="34" charset="0"/>
                        </a:rPr>
                        <a:t>Current Challenges</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a:solidFill>
                            <a:srgbClr val="000000"/>
                          </a:solidFill>
                          <a:effectLst/>
                          <a:latin typeface="Calibri" panose="020F0502020204030204" pitchFamily="34" charset="0"/>
                        </a:rPr>
                        <a:t>Recommendations/Improvement Plan</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a:solidFill>
                            <a:srgbClr val="000000"/>
                          </a:solidFill>
                          <a:effectLst/>
                          <a:latin typeface="Calibri" panose="020F0502020204030204" pitchFamily="34" charset="0"/>
                        </a:rPr>
                        <a:t>Timeline</a:t>
                      </a:r>
                    </a:p>
                  </a:txBody>
                  <a:tcPr marL="4996" marR="4996" marT="49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US" sz="1400" b="1" i="0" u="none" strike="noStrike" dirty="0">
                          <a:solidFill>
                            <a:srgbClr val="000000"/>
                          </a:solidFill>
                          <a:effectLst/>
                          <a:latin typeface="Calibri" panose="020F0502020204030204" pitchFamily="34" charset="0"/>
                        </a:rPr>
                        <a:t>Action Party</a:t>
                      </a:r>
                    </a:p>
                  </a:txBody>
                  <a:tcPr marL="4996" marR="4996" marT="4996" marB="0" anchor="b">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77585711"/>
                  </a:ext>
                </a:extLst>
              </a:tr>
              <a:tr h="1392431">
                <a:tc>
                  <a:txBody>
                    <a:bodyPr/>
                    <a:lstStyle/>
                    <a:p>
                      <a:pPr algn="ctr" fontAlgn="t"/>
                      <a:r>
                        <a:rPr lang="en-US" sz="1400" b="0" i="0" u="none" strike="noStrike">
                          <a:solidFill>
                            <a:srgbClr val="000000"/>
                          </a:solidFill>
                          <a:effectLst/>
                          <a:latin typeface="Calibri" panose="020F0502020204030204" pitchFamily="34" charset="0"/>
                        </a:rPr>
                        <a:t>1</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Staff Salary/Contract</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 Staff salaries owed/not paid timely                                                                                                                              * Contracts expire/ renewal not initiated early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indent="0" algn="l" fontAlgn="t">
                        <a:buFont typeface="Arial" panose="020B0604020202020204" pitchFamily="34" charset="0"/>
                        <a:buNone/>
                      </a:pPr>
                      <a:r>
                        <a:rPr lang="en-US" sz="1400" b="0" i="0" u="none" strike="noStrike" dirty="0">
                          <a:solidFill>
                            <a:srgbClr val="000000"/>
                          </a:solidFill>
                          <a:effectLst/>
                          <a:latin typeface="Calibri" panose="020F0502020204030204" pitchFamily="34" charset="0"/>
                        </a:rPr>
                        <a:t>*Identification of all Contract Holders/ Visibility to OH &amp; HSE departments                                               * Organize Contract Holder Training    </a:t>
                      </a:r>
                    </a:p>
                    <a:p>
                      <a:pPr marL="0" indent="0" algn="l" fontAlgn="t">
                        <a:buFont typeface="Arial" panose="020B0604020202020204" pitchFamily="34" charset="0"/>
                        <a:buNone/>
                      </a:pPr>
                      <a:r>
                        <a:rPr lang="en-US" sz="1400" b="0" i="0" u="none" strike="noStrike" dirty="0">
                          <a:solidFill>
                            <a:srgbClr val="000000"/>
                          </a:solidFill>
                          <a:effectLst/>
                          <a:latin typeface="Calibri" panose="020F0502020204030204" pitchFamily="34" charset="0"/>
                        </a:rPr>
                        <a:t> * Contractor Performance/ Tracking ; blacklisting under-performing contractors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Q2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C&amp;P/PUM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04166080"/>
                  </a:ext>
                </a:extLst>
              </a:tr>
              <a:tr h="928288">
                <a:tc>
                  <a:txBody>
                    <a:bodyPr/>
                    <a:lstStyle/>
                    <a:p>
                      <a:pPr algn="ctr" fontAlgn="t"/>
                      <a:r>
                        <a:rPr lang="en-US" sz="1400" b="0" i="0" u="none" strike="noStrike">
                          <a:solidFill>
                            <a:srgbClr val="000000"/>
                          </a:solidFill>
                          <a:effectLst/>
                          <a:latin typeface="Calibri" panose="020F0502020204030204" pitchFamily="34" charset="0"/>
                        </a:rPr>
                        <a:t>2</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Rewards/Recognition Framework</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contributions not adequately rewarded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 PU to establish a Reward/Recognition Framework                                      </a:t>
                      </a:r>
                      <a:br>
                        <a:rPr lang="en-US" sz="1400" b="0" i="0" u="none" strike="noStrike" dirty="0">
                          <a:solidFill>
                            <a:srgbClr val="000000"/>
                          </a:solidFill>
                          <a:effectLst/>
                          <a:latin typeface="Calibri" panose="020F0502020204030204" pitchFamily="34" charset="0"/>
                        </a:rPr>
                      </a:br>
                      <a:r>
                        <a:rPr lang="en-US" sz="1400" b="0" i="0" u="none" strike="noStrike" dirty="0">
                          <a:solidFill>
                            <a:srgbClr val="000000"/>
                          </a:solidFill>
                          <a:effectLst/>
                          <a:latin typeface="Calibri" panose="020F0502020204030204" pitchFamily="34" charset="0"/>
                        </a:rPr>
                        <a:t>* Redefine existing rewards &amp; recognition scheme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Q1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466842"/>
                  </a:ext>
                </a:extLst>
              </a:tr>
              <a:tr h="464144">
                <a:tc>
                  <a:txBody>
                    <a:bodyPr/>
                    <a:lstStyle/>
                    <a:p>
                      <a:pPr algn="ctr" fontAlgn="t"/>
                      <a:r>
                        <a:rPr lang="en-US" sz="1400" b="0" i="0" u="none" strike="noStrike">
                          <a:solidFill>
                            <a:srgbClr val="000000"/>
                          </a:solidFill>
                          <a:effectLst/>
                          <a:latin typeface="Calibri" panose="020F0502020204030204" pitchFamily="34" charset="0"/>
                        </a:rPr>
                        <a:t>3</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Family Concept</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feel an absence of care/sense of belonging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Initiate programs/events that bring about a sense of oneness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Q2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Welfare Committee</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9691872"/>
                  </a:ext>
                </a:extLst>
              </a:tr>
              <a:tr h="464144">
                <a:tc>
                  <a:txBody>
                    <a:bodyPr/>
                    <a:lstStyle/>
                    <a:p>
                      <a:pPr algn="ctr" fontAlgn="t"/>
                      <a:r>
                        <a:rPr lang="en-US" sz="1400" b="0" i="0" u="none" strike="noStrike">
                          <a:solidFill>
                            <a:srgbClr val="000000"/>
                          </a:solidFill>
                          <a:effectLst/>
                          <a:latin typeface="Calibri" panose="020F0502020204030204" pitchFamily="34" charset="0"/>
                        </a:rPr>
                        <a:t>4</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Succession Planning</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No clear succession plan in PU for all roles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Team to develop succession plan</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Q1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49340913"/>
                  </a:ext>
                </a:extLst>
              </a:tr>
              <a:tr h="928288">
                <a:tc>
                  <a:txBody>
                    <a:bodyPr/>
                    <a:lstStyle/>
                    <a:p>
                      <a:pPr algn="ctr" fontAlgn="t"/>
                      <a:r>
                        <a:rPr lang="en-US" sz="1400" b="0" i="0" u="none" strike="noStrike">
                          <a:solidFill>
                            <a:srgbClr val="000000"/>
                          </a:solidFill>
                          <a:effectLst/>
                          <a:latin typeface="Calibri" panose="020F0502020204030204" pitchFamily="34" charset="0"/>
                        </a:rPr>
                        <a:t>5</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Personnel Development</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lacking knowledge in pursuits outside core discipline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Initiate knowledge sharing sessions for staff on different topics e.g Agro-allied, Finance, business, cross-learning e.t.c</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Q1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Welfare Committee</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23318860"/>
                  </a:ext>
                </a:extLst>
              </a:tr>
              <a:tr h="701741">
                <a:tc>
                  <a:txBody>
                    <a:bodyPr/>
                    <a:lstStyle/>
                    <a:p>
                      <a:pPr algn="ctr" fontAlgn="t"/>
                      <a:r>
                        <a:rPr lang="en-US" sz="1400" b="0" i="0" u="none" strike="noStrike">
                          <a:solidFill>
                            <a:srgbClr val="000000"/>
                          </a:solidFill>
                          <a:effectLst/>
                          <a:latin typeface="Calibri" panose="020F0502020204030204" pitchFamily="34" charset="0"/>
                        </a:rPr>
                        <a:t>6</a:t>
                      </a:r>
                    </a:p>
                  </a:txBody>
                  <a:tcPr marL="4996" marR="4996" marT="4996" marB="0">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t"/>
                      <a:r>
                        <a:rPr lang="en-US" sz="1400" b="0" i="0" u="none" strike="noStrike" dirty="0">
                          <a:solidFill>
                            <a:srgbClr val="000000"/>
                          </a:solidFill>
                          <a:effectLst/>
                          <a:latin typeface="Calibri" panose="020F0502020204030204" pitchFamily="34" charset="0"/>
                        </a:rPr>
                        <a:t>External Placements</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Staff feel redundant and need new challenges  </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t"/>
                      <a:r>
                        <a:rPr lang="en-US" sz="1400" b="0" i="0" u="none" strike="noStrike">
                          <a:solidFill>
                            <a:srgbClr val="000000"/>
                          </a:solidFill>
                          <a:effectLst/>
                          <a:latin typeface="Calibri" panose="020F0502020204030204" pitchFamily="34" charset="0"/>
                        </a:rPr>
                        <a:t>Team Leadership to actively search for other opportunities for growth within the company for staff</a:t>
                      </a:r>
                    </a:p>
                  </a:txBody>
                  <a:tcPr marL="4996" marR="4996" marT="4996"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a:solidFill>
                            <a:srgbClr val="000000"/>
                          </a:solidFill>
                          <a:effectLst/>
                          <a:latin typeface="Calibri" panose="020F0502020204030204" pitchFamily="34" charset="0"/>
                        </a:rPr>
                        <a:t>Q3 2018</a:t>
                      </a:r>
                    </a:p>
                  </a:txBody>
                  <a:tcPr marL="4996" marR="4996" marT="49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fontAlgn="ctr"/>
                      <a:r>
                        <a:rPr lang="en-US" sz="1400" b="0" i="0" u="none" strike="noStrike" dirty="0">
                          <a:solidFill>
                            <a:srgbClr val="000000"/>
                          </a:solidFill>
                          <a:effectLst/>
                          <a:latin typeface="Calibri" panose="020F0502020204030204" pitchFamily="34" charset="0"/>
                        </a:rPr>
                        <a:t>PUM</a:t>
                      </a:r>
                    </a:p>
                  </a:txBody>
                  <a:tcPr marL="4996" marR="4996" marT="4996"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9834525"/>
                  </a:ext>
                </a:extLst>
              </a:tr>
            </a:tbl>
          </a:graphicData>
        </a:graphic>
      </p:graphicFrame>
    </p:spTree>
    <p:extLst>
      <p:ext uri="{BB962C8B-B14F-4D97-AF65-F5344CB8AC3E}">
        <p14:creationId xmlns:p14="http://schemas.microsoft.com/office/powerpoint/2010/main" val="10131568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093" y="8712"/>
            <a:ext cx="11171238" cy="751631"/>
          </a:xfrm>
        </p:spPr>
        <p:txBody>
          <a:bodyPr/>
          <a:lstStyle/>
          <a:p>
            <a:r>
              <a:rPr lang="en-GB" dirty="0"/>
              <a:t>PRODUCTION ENHANCEMENT SYNDICATE REPORT</a:t>
            </a:r>
          </a:p>
        </p:txBody>
      </p:sp>
      <p:sp>
        <p:nvSpPr>
          <p:cNvPr id="5" name="Date Placeholder 4"/>
          <p:cNvSpPr>
            <a:spLocks noGrp="1"/>
          </p:cNvSpPr>
          <p:nvPr>
            <p:ph type="dt" sz="half" idx="2"/>
          </p:nvPr>
        </p:nvSpPr>
        <p:spPr/>
        <p:txBody>
          <a:bodyPr/>
          <a:lstStyle/>
          <a:p>
            <a:pPr>
              <a:defRPr/>
            </a:pPr>
            <a:r>
              <a:rPr lang="en-GB" noProof="1"/>
              <a:t>January 2018</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9</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graphicFrame>
        <p:nvGraphicFramePr>
          <p:cNvPr id="9" name="Table 8">
            <a:extLst>
              <a:ext uri="{FF2B5EF4-FFF2-40B4-BE49-F238E27FC236}">
                <a16:creationId xmlns:a16="http://schemas.microsoft.com/office/drawing/2014/main" id="{34BAB88D-3FF3-4E65-8280-481CFF471766}"/>
              </a:ext>
            </a:extLst>
          </p:cNvPr>
          <p:cNvGraphicFramePr>
            <a:graphicFrameLocks noGrp="1"/>
          </p:cNvGraphicFramePr>
          <p:nvPr>
            <p:extLst>
              <p:ext uri="{D42A27DB-BD31-4B8C-83A1-F6EECF244321}">
                <p14:modId xmlns:p14="http://schemas.microsoft.com/office/powerpoint/2010/main" val="191357157"/>
              </p:ext>
            </p:extLst>
          </p:nvPr>
        </p:nvGraphicFramePr>
        <p:xfrm>
          <a:off x="509093" y="1168176"/>
          <a:ext cx="11461497" cy="4671294"/>
        </p:xfrm>
        <a:graphic>
          <a:graphicData uri="http://schemas.openxmlformats.org/drawingml/2006/table">
            <a:tbl>
              <a:tblPr/>
              <a:tblGrid>
                <a:gridCol w="242274">
                  <a:extLst>
                    <a:ext uri="{9D8B030D-6E8A-4147-A177-3AD203B41FA5}">
                      <a16:colId xmlns:a16="http://schemas.microsoft.com/office/drawing/2014/main" val="1831025441"/>
                    </a:ext>
                  </a:extLst>
                </a:gridCol>
                <a:gridCol w="2602778">
                  <a:extLst>
                    <a:ext uri="{9D8B030D-6E8A-4147-A177-3AD203B41FA5}">
                      <a16:colId xmlns:a16="http://schemas.microsoft.com/office/drawing/2014/main" val="1549886720"/>
                    </a:ext>
                  </a:extLst>
                </a:gridCol>
                <a:gridCol w="555174">
                  <a:extLst>
                    <a:ext uri="{9D8B030D-6E8A-4147-A177-3AD203B41FA5}">
                      <a16:colId xmlns:a16="http://schemas.microsoft.com/office/drawing/2014/main" val="2679351571"/>
                    </a:ext>
                  </a:extLst>
                </a:gridCol>
                <a:gridCol w="864758">
                  <a:extLst>
                    <a:ext uri="{9D8B030D-6E8A-4147-A177-3AD203B41FA5}">
                      <a16:colId xmlns:a16="http://schemas.microsoft.com/office/drawing/2014/main" val="3185562607"/>
                    </a:ext>
                  </a:extLst>
                </a:gridCol>
                <a:gridCol w="1841934">
                  <a:extLst>
                    <a:ext uri="{9D8B030D-6E8A-4147-A177-3AD203B41FA5}">
                      <a16:colId xmlns:a16="http://schemas.microsoft.com/office/drawing/2014/main" val="3791877874"/>
                    </a:ext>
                  </a:extLst>
                </a:gridCol>
                <a:gridCol w="579116">
                  <a:extLst>
                    <a:ext uri="{9D8B030D-6E8A-4147-A177-3AD203B41FA5}">
                      <a16:colId xmlns:a16="http://schemas.microsoft.com/office/drawing/2014/main" val="2506460384"/>
                    </a:ext>
                  </a:extLst>
                </a:gridCol>
                <a:gridCol w="3585556">
                  <a:extLst>
                    <a:ext uri="{9D8B030D-6E8A-4147-A177-3AD203B41FA5}">
                      <a16:colId xmlns:a16="http://schemas.microsoft.com/office/drawing/2014/main" val="1324192013"/>
                    </a:ext>
                  </a:extLst>
                </a:gridCol>
                <a:gridCol w="1189907">
                  <a:extLst>
                    <a:ext uri="{9D8B030D-6E8A-4147-A177-3AD203B41FA5}">
                      <a16:colId xmlns:a16="http://schemas.microsoft.com/office/drawing/2014/main" val="1503919359"/>
                    </a:ext>
                  </a:extLst>
                </a:gridCol>
              </a:tblGrid>
              <a:tr h="134188">
                <a:tc>
                  <a:txBody>
                    <a:bodyPr/>
                    <a:lstStyle/>
                    <a:p>
                      <a:pPr algn="l" fontAlgn="b"/>
                      <a:r>
                        <a:rPr lang="en-GB" sz="900" b="0" i="0" u="none" strike="noStrike">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GB" sz="900" b="1" i="0" u="none" strike="noStrike" dirty="0">
                          <a:solidFill>
                            <a:srgbClr val="000000"/>
                          </a:solidFill>
                          <a:effectLst/>
                          <a:latin typeface="+mn-lt"/>
                        </a:rPr>
                        <a:t>Reward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a:txBody>
                    <a:bodyPr/>
                    <a:lstStyle/>
                    <a:p>
                      <a:pPr algn="ctr" fontAlgn="ctr"/>
                      <a:r>
                        <a:rPr lang="en-GB" sz="900" b="1" i="0" u="none" strike="noStrike">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endParaRPr lang="en-GB" sz="900" b="1" i="0" u="none" strike="noStrike">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268376">
                <a:tc>
                  <a:txBody>
                    <a:bodyPr/>
                    <a:lstStyle/>
                    <a:p>
                      <a:pPr algn="l" fontAlgn="b">
                        <a:buFontTx/>
                        <a:buNone/>
                      </a:pPr>
                      <a:endParaRPr lang="en-GB" sz="900" b="0" i="0" u="none" strike="noStrike" dirty="0">
                        <a:solidFill>
                          <a:srgbClr val="000000"/>
                        </a:solidFill>
                        <a:effectLst/>
                        <a:latin typeface="+mn-lt"/>
                      </a:endParaRP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a:solidFill>
                            <a:srgbClr val="000000"/>
                          </a:solidFill>
                          <a:effectLst/>
                          <a:latin typeface="+mn-lt"/>
                        </a:rPr>
                        <a:t>Oil</a:t>
                      </a:r>
                      <a:br>
                        <a:rPr lang="en-GB" sz="900" b="1" i="0" u="none" strike="noStrike">
                          <a:solidFill>
                            <a:srgbClr val="000000"/>
                          </a:solidFill>
                          <a:effectLst/>
                          <a:latin typeface="+mn-lt"/>
                        </a:rPr>
                      </a:br>
                      <a:r>
                        <a:rPr lang="en-GB" sz="900" b="1" i="0" u="none" strike="noStrike">
                          <a:solidFill>
                            <a:srgbClr val="000000"/>
                          </a:solidFill>
                          <a:effectLst/>
                          <a:latin typeface="+mn-lt"/>
                        </a:rPr>
                        <a:t>kbopd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a:solidFill>
                            <a:srgbClr val="000000"/>
                          </a:solidFill>
                          <a:effectLst/>
                          <a:latin typeface="+mn-lt"/>
                        </a:rPr>
                        <a:t>Gas</a:t>
                      </a:r>
                      <a:br>
                        <a:rPr lang="en-GB" sz="900" b="1" i="0" u="none" strike="noStrike">
                          <a:solidFill>
                            <a:srgbClr val="000000"/>
                          </a:solidFill>
                          <a:effectLst/>
                          <a:latin typeface="+mn-lt"/>
                        </a:rPr>
                      </a:br>
                      <a:r>
                        <a:rPr lang="en-GB" sz="900" b="1" i="0" u="none" strike="noStrike">
                          <a:solidFill>
                            <a:srgbClr val="000000"/>
                          </a:solidFill>
                          <a:effectLst/>
                          <a:latin typeface="+mn-lt"/>
                        </a:rPr>
                        <a:t>MMscf</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Cost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695311628"/>
                  </a:ext>
                </a:extLst>
              </a:tr>
              <a:tr h="805127">
                <a:tc>
                  <a:txBody>
                    <a:bodyPr/>
                    <a:lstStyle/>
                    <a:p>
                      <a:pPr marL="0" lvl="0" indent="0" algn="ctr" fontAlgn="ctr">
                        <a:buFontTx/>
                        <a:buNone/>
                      </a:pPr>
                      <a:r>
                        <a:rPr lang="en-GB" sz="900" b="0" i="0" u="none" strike="noStrike" dirty="0">
                          <a:solidFill>
                            <a:srgbClr val="000000"/>
                          </a:solidFill>
                          <a:effectLst/>
                          <a:latin typeface="+mn-lt"/>
                        </a:rPr>
                        <a:t>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dirty="0">
                          <a:solidFill>
                            <a:srgbClr val="000000"/>
                          </a:solidFill>
                          <a:effectLst/>
                          <a:latin typeface="+mn-lt"/>
                        </a:rPr>
                        <a:t>Grow Oil production IPSC from 16.6 to 25 kbopd by Restoration of production from CWI &amp; Asset Eng’g interventions, Wells with signed off proposals  and AG Dom gas export by ca 20 MMscf</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AF = 2.5kbopd</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Assured Opportunities = 6.2 kbopd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a:solidFill>
                            <a:srgbClr val="000000"/>
                          </a:solidFill>
                          <a:effectLst/>
                          <a:latin typeface="+mn-lt"/>
                        </a:rPr>
                        <a:t>8.7</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Funding</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*Execution of some of the opportunities such as workovers</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Resources to carry out scope revalidation</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CO2 issues from restoration candidates in Nkali</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Asset management to resolve funding</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Development and operations to confirm resource availability</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Manage CO2 from Nkali - sweetening/blending</a:t>
                      </a:r>
                    </a:p>
                    <a:p>
                      <a:pPr algn="l" fontAlgn="ctr"/>
                      <a:r>
                        <a:rPr lang="en-GB" sz="900" b="0" i="0" u="none" strike="noStrike" dirty="0">
                          <a:solidFill>
                            <a:srgbClr val="000000"/>
                          </a:solidFill>
                          <a:effectLst/>
                          <a:latin typeface="+mn-lt"/>
                        </a:rPr>
                        <a:t>DNL AND OPS TO fast-track the review and scope-revalidation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AMIL</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DNL/WRFM</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PROCESS/OPS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79212996"/>
                  </a:ext>
                </a:extLst>
              </a:tr>
              <a:tr h="402563">
                <a:tc>
                  <a:txBody>
                    <a:bodyPr/>
                    <a:lstStyle/>
                    <a:p>
                      <a:pPr marL="0" lvl="0" indent="0" algn="ctr" fontAlgn="ctr">
                        <a:buFontTx/>
                        <a:buNone/>
                      </a:pPr>
                      <a:r>
                        <a:rPr lang="en-GB" sz="900" b="0" i="0" u="none" strike="noStrike" dirty="0">
                          <a:solidFill>
                            <a:srgbClr val="000000"/>
                          </a:solidFill>
                          <a:effectLst/>
                          <a:latin typeface="+mn-lt"/>
                        </a:rPr>
                        <a:t>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Gas lift Optimization/ Revamping with ca 2 kbopd potential addition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a:solidFill>
                            <a:srgbClr val="000000"/>
                          </a:solidFill>
                          <a:effectLst/>
                          <a:latin typeface="+mn-lt"/>
                        </a:rPr>
                        <a:t>*Funding</a:t>
                      </a:r>
                      <a:br>
                        <a:rPr lang="en-GB" sz="900" b="0" i="0" u="none" strike="noStrike">
                          <a:solidFill>
                            <a:srgbClr val="000000"/>
                          </a:solidFill>
                          <a:effectLst/>
                          <a:latin typeface="+mn-lt"/>
                        </a:rPr>
                      </a:br>
                      <a:r>
                        <a:rPr lang="en-GB" sz="900" b="0" i="0" u="none" strike="noStrike">
                          <a:solidFill>
                            <a:srgbClr val="000000"/>
                          </a:solidFill>
                          <a:effectLst/>
                          <a:latin typeface="+mn-lt"/>
                        </a:rPr>
                        <a:t>* Resources to carry out scope revalidation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a:solidFill>
                            <a:srgbClr val="000000"/>
                          </a:solidFill>
                          <a:effectLst/>
                          <a:latin typeface="+mn-lt"/>
                        </a:rPr>
                        <a:t>* Asset management to resolve funding</a:t>
                      </a:r>
                      <a:br>
                        <a:rPr lang="en-GB" sz="900" b="0" i="0" u="none" strike="noStrike">
                          <a:solidFill>
                            <a:srgbClr val="000000"/>
                          </a:solidFill>
                          <a:effectLst/>
                          <a:latin typeface="+mn-lt"/>
                        </a:rPr>
                      </a:br>
                      <a:r>
                        <a:rPr lang="en-GB" sz="900" b="0" i="0" u="none" strike="noStrike">
                          <a:solidFill>
                            <a:srgbClr val="000000"/>
                          </a:solidFill>
                          <a:effectLst/>
                          <a:latin typeface="+mn-lt"/>
                        </a:rPr>
                        <a:t>* Development and operations to confirm resource availability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AMIL</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DNL/WRFM</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PROCESS / OPS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1810487"/>
                  </a:ext>
                </a:extLst>
              </a:tr>
              <a:tr h="805127">
                <a:tc>
                  <a:txBody>
                    <a:bodyPr/>
                    <a:lstStyle/>
                    <a:p>
                      <a:pPr marL="0" lvl="0" indent="0" algn="ctr" fontAlgn="ctr">
                        <a:buFontTx/>
                        <a:buNone/>
                      </a:pPr>
                      <a:r>
                        <a:rPr lang="en-GB" sz="900" b="0" i="0" u="none" strike="noStrike" dirty="0">
                          <a:solidFill>
                            <a:srgbClr val="000000"/>
                          </a:solidFill>
                          <a:effectLst/>
                          <a:latin typeface="+mn-lt"/>
                        </a:rPr>
                        <a:t>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Improve availability from ca 61% to 76% through enhanced production equipment availability and AGG enhanced capacity utilization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1 Availability of Solar FSR</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2. Availability of critical spares</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3. Power Generation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a:solidFill>
                            <a:srgbClr val="000000"/>
                          </a:solidFill>
                          <a:effectLst/>
                          <a:latin typeface="+mn-lt"/>
                        </a:rPr>
                        <a:t>1. Posibility of making FSRs Resident on Site</a:t>
                      </a:r>
                      <a:br>
                        <a:rPr lang="en-GB" sz="900" b="0" i="0" u="none" strike="noStrike">
                          <a:solidFill>
                            <a:srgbClr val="000000"/>
                          </a:solidFill>
                          <a:effectLst/>
                          <a:latin typeface="+mn-lt"/>
                        </a:rPr>
                      </a:br>
                      <a:r>
                        <a:rPr lang="en-GB" sz="900" b="0" i="0" u="none" strike="noStrike">
                          <a:solidFill>
                            <a:srgbClr val="000000"/>
                          </a:solidFill>
                          <a:effectLst/>
                          <a:latin typeface="+mn-lt"/>
                        </a:rPr>
                        <a:t>2. C&amp;P Deliverying on promise and PO tracking post issue</a:t>
                      </a:r>
                      <a:br>
                        <a:rPr lang="en-GB" sz="900" b="0" i="0" u="none" strike="noStrike">
                          <a:solidFill>
                            <a:srgbClr val="000000"/>
                          </a:solidFill>
                          <a:effectLst/>
                          <a:latin typeface="+mn-lt"/>
                        </a:rPr>
                      </a:br>
                      <a:r>
                        <a:rPr lang="en-GB" sz="900" b="0" i="0" u="none" strike="noStrike">
                          <a:solidFill>
                            <a:srgbClr val="000000"/>
                          </a:solidFill>
                          <a:effectLst/>
                          <a:latin typeface="+mn-lt"/>
                        </a:rPr>
                        <a:t>3. a. Effective maintenance &amp; enchanced problem solving.</a:t>
                      </a:r>
                      <a:br>
                        <a:rPr lang="en-GB" sz="900" b="0" i="0" u="none" strike="noStrike">
                          <a:solidFill>
                            <a:srgbClr val="000000"/>
                          </a:solidFill>
                          <a:effectLst/>
                          <a:latin typeface="+mn-lt"/>
                        </a:rPr>
                      </a:br>
                      <a:r>
                        <a:rPr lang="en-GB" sz="900" b="0" i="0" u="none" strike="noStrike">
                          <a:solidFill>
                            <a:srgbClr val="000000"/>
                          </a:solidFill>
                          <a:effectLst/>
                          <a:latin typeface="+mn-lt"/>
                        </a:rPr>
                        <a:t>3. Generator shelf life checks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fr-FR" sz="900" b="0" i="0" u="none" strike="noStrike" dirty="0">
                          <a:solidFill>
                            <a:srgbClr val="000000"/>
                          </a:solidFill>
                          <a:effectLst/>
                          <a:latin typeface="+mn-lt"/>
                        </a:rPr>
                        <a:t>* PRODUCTION SVC MGR</a:t>
                      </a:r>
                      <a:br>
                        <a:rPr lang="fr-FR" sz="900" b="0" i="0" u="none" strike="noStrike" dirty="0">
                          <a:solidFill>
                            <a:srgbClr val="000000"/>
                          </a:solidFill>
                          <a:effectLst/>
                          <a:latin typeface="+mn-lt"/>
                        </a:rPr>
                      </a:br>
                      <a:r>
                        <a:rPr lang="fr-FR" sz="900" b="0" i="0" u="none" strike="noStrike" dirty="0">
                          <a:solidFill>
                            <a:srgbClr val="000000"/>
                          </a:solidFill>
                          <a:effectLst/>
                          <a:latin typeface="+mn-lt"/>
                        </a:rPr>
                        <a:t>* C&amp;P</a:t>
                      </a:r>
                      <a:br>
                        <a:rPr lang="fr-FR" sz="900" b="0" i="0" u="none" strike="noStrike" dirty="0">
                          <a:solidFill>
                            <a:srgbClr val="000000"/>
                          </a:solidFill>
                          <a:effectLst/>
                          <a:latin typeface="+mn-lt"/>
                        </a:rPr>
                      </a:br>
                      <a:r>
                        <a:rPr lang="fr-FR" sz="900" b="0" i="0" u="none" strike="noStrike" dirty="0">
                          <a:solidFill>
                            <a:srgbClr val="000000"/>
                          </a:solidFill>
                          <a:effectLst/>
                          <a:latin typeface="+mn-lt"/>
                        </a:rPr>
                        <a:t>* AMIL</a:t>
                      </a:r>
                      <a:br>
                        <a:rPr lang="fr-FR" sz="900" b="0" i="0" u="none" strike="noStrike" dirty="0">
                          <a:solidFill>
                            <a:srgbClr val="000000"/>
                          </a:solidFill>
                          <a:effectLst/>
                          <a:latin typeface="+mn-lt"/>
                        </a:rPr>
                      </a:br>
                      <a:endParaRPr lang="fr-FR"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762675"/>
                  </a:ext>
                </a:extLst>
              </a:tr>
              <a:tr h="402563">
                <a:tc>
                  <a:txBody>
                    <a:bodyPr/>
                    <a:lstStyle/>
                    <a:p>
                      <a:pPr marL="0" lvl="0" indent="0" algn="ctr" fontAlgn="ctr">
                        <a:buFontTx/>
                        <a:buNone/>
                      </a:pPr>
                      <a:r>
                        <a:rPr lang="en-GB" sz="900" b="0" i="0" u="none" strike="noStrike" dirty="0">
                          <a:solidFill>
                            <a:srgbClr val="000000"/>
                          </a:solidFill>
                          <a:effectLst/>
                          <a:latin typeface="+mn-lt"/>
                        </a:rPr>
                        <a:t>4</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a:solidFill>
                            <a:srgbClr val="000000"/>
                          </a:solidFill>
                          <a:effectLst/>
                          <a:latin typeface="+mn-lt"/>
                        </a:rPr>
                        <a:t>Reduce oil theft and improve export availability by latching unto GMOU surveillance aggrement by pipeline asset from the current CAST strategy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a:solidFill>
                            <a:srgbClr val="000000"/>
                          </a:solidFill>
                          <a:effectLst/>
                          <a:latin typeface="+mn-lt"/>
                        </a:rPr>
                        <a:t>Contractor inerface management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change from CAST to GMOU surveillance contracts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PIPELINES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0378665"/>
                  </a:ext>
                </a:extLst>
              </a:tr>
              <a:tr h="536751">
                <a:tc>
                  <a:txBody>
                    <a:bodyPr/>
                    <a:lstStyle/>
                    <a:p>
                      <a:pPr marL="0" lvl="0" indent="0" algn="ctr" fontAlgn="ctr">
                        <a:buFontTx/>
                        <a:buNone/>
                      </a:pPr>
                      <a:r>
                        <a:rPr lang="en-GB" sz="900" b="0" i="0" u="none" strike="noStrike" dirty="0">
                          <a:solidFill>
                            <a:srgbClr val="000000"/>
                          </a:solidFill>
                          <a:effectLst/>
                          <a:latin typeface="+mn-lt"/>
                        </a:rPr>
                        <a:t>5</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Improve reconciliation factor by 24% through enhanced BSW monitoring / surveillance, and monthly metering revalidation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a:solidFill>
                            <a:srgbClr val="000000"/>
                          </a:solidFill>
                          <a:effectLst/>
                          <a:latin typeface="+mn-lt"/>
                        </a:rPr>
                        <a:t>4.1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Resources, logistics and security to carry frequent monitoring</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No real time monitoring, especially for the remote stations.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Installation of RTO systems on wells and facilities, especially with improved surveillance in place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PROGRAMMING / ROCI</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87416085"/>
                  </a:ext>
                </a:extLst>
              </a:tr>
              <a:tr h="536751">
                <a:tc>
                  <a:txBody>
                    <a:bodyPr/>
                    <a:lstStyle/>
                    <a:p>
                      <a:pPr marL="0" lvl="0" indent="0" algn="ctr" fontAlgn="ctr">
                        <a:buFontTx/>
                        <a:buNone/>
                      </a:pPr>
                      <a:r>
                        <a:rPr lang="en-GB" sz="900" b="0" i="0" u="none" strike="noStrike" dirty="0">
                          <a:solidFill>
                            <a:srgbClr val="000000"/>
                          </a:solidFill>
                          <a:effectLst/>
                          <a:latin typeface="+mn-lt"/>
                        </a:rPr>
                        <a:t>6</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a:solidFill>
                            <a:srgbClr val="000000"/>
                          </a:solidFill>
                          <a:effectLst/>
                          <a:latin typeface="+mn-lt"/>
                        </a:rPr>
                        <a:t>Opportunity to export gas from IMOR/Interfield nework to AFAM power plant to compliment okoloma and improve availability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 TBD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a:solidFill>
                            <a:srgbClr val="000000"/>
                          </a:solidFill>
                          <a:effectLst/>
                          <a:latin typeface="+mn-lt"/>
                        </a:rPr>
                        <a:t>30 (from all 3 fields)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Supply line belongs to NGC. </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Commercial intervention required to confirm reversibility of the Check valve on the pipeline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Carry out Feasibility and study on reversibility of check valve on gas export pipeline .</a:t>
                      </a:r>
                    </a:p>
                    <a:p>
                      <a:pPr algn="l" fontAlgn="ctr"/>
                      <a:r>
                        <a:rPr lang="en-GB" sz="900" b="0" i="0" u="none" strike="noStrike" dirty="0">
                          <a:solidFill>
                            <a:srgbClr val="000000"/>
                          </a:solidFill>
                          <a:effectLst/>
                          <a:latin typeface="+mn-lt"/>
                        </a:rPr>
                        <a:t>Scope and execute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GAS COMMERCIAL </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PROCESS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30768965"/>
                  </a:ext>
                </a:extLst>
              </a:tr>
              <a:tr h="536751">
                <a:tc>
                  <a:txBody>
                    <a:bodyPr/>
                    <a:lstStyle/>
                    <a:p>
                      <a:pPr marL="0" lvl="0" indent="0" algn="ctr" fontAlgn="ctr">
                        <a:buFontTx/>
                        <a:buNone/>
                      </a:pPr>
                      <a:r>
                        <a:rPr lang="en-GB" sz="900" b="0" i="0" u="none" strike="noStrike" dirty="0">
                          <a:solidFill>
                            <a:srgbClr val="000000"/>
                          </a:solidFill>
                          <a:effectLst/>
                          <a:latin typeface="+mn-lt"/>
                        </a:rPr>
                        <a:t>7</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Gains from Quarterly PSOs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a:solidFill>
                            <a:srgbClr val="000000"/>
                          </a:solidFill>
                          <a:effectLst/>
                          <a:latin typeface="+mn-lt"/>
                        </a:rPr>
                        <a:t>4</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Improved participation/ Ownership of actions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WIP</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Proactive booking of calendars for the year.</a:t>
                      </a:r>
                      <a:br>
                        <a:rPr lang="en-GB" sz="900" b="0" i="0" u="none" strike="noStrike" dirty="0">
                          <a:solidFill>
                            <a:srgbClr val="000000"/>
                          </a:solidFill>
                          <a:effectLst/>
                          <a:latin typeface="+mn-lt"/>
                        </a:rPr>
                      </a:br>
                      <a:r>
                        <a:rPr lang="en-GB" sz="900" b="0" i="0" u="none" strike="noStrike" dirty="0">
                          <a:solidFill>
                            <a:srgbClr val="000000"/>
                          </a:solidFill>
                          <a:effectLst/>
                          <a:latin typeface="+mn-lt"/>
                        </a:rPr>
                        <a:t>* PSO to be adopted as part of the critical operation meeting for FFF program for SPDC</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 DNL/ WRFM/ OPS/ AMIL</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82391638"/>
                  </a:ext>
                </a:extLst>
              </a:tr>
            </a:tbl>
          </a:graphicData>
        </a:graphic>
      </p:graphicFrame>
    </p:spTree>
    <p:extLst>
      <p:ext uri="{BB962C8B-B14F-4D97-AF65-F5344CB8AC3E}">
        <p14:creationId xmlns:p14="http://schemas.microsoft.com/office/powerpoint/2010/main" val="1153827609"/>
      </p:ext>
    </p:extLst>
  </p:cSld>
  <p:clrMapOvr>
    <a:masterClrMapping/>
  </p:clrMapOvr>
  <p:transition/>
</p:sld>
</file>

<file path=ppt/theme/theme1.xml><?xml version="1.0" encoding="utf-8"?>
<a:theme xmlns:a="http://schemas.openxmlformats.org/drawingml/2006/main" name="Equipment Improvement Worth Sharing">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Equipment Improvement Worth Sharing</Template>
  <TotalTime>2518</TotalTime>
  <Words>1954</Words>
  <Application>Microsoft Office PowerPoint</Application>
  <PresentationFormat>Widescreen</PresentationFormat>
  <Paragraphs>552</Paragraphs>
  <Slides>17</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Wingdings</vt:lpstr>
      <vt:lpstr>Arial</vt:lpstr>
      <vt:lpstr>Futura Bold</vt:lpstr>
      <vt:lpstr>Times New Roman</vt:lpstr>
      <vt:lpstr>Calibri</vt:lpstr>
      <vt:lpstr>Futura Medium</vt:lpstr>
      <vt:lpstr>Tahoma</vt:lpstr>
      <vt:lpstr>Equipment Improvement Worth Sharing</vt:lpstr>
      <vt:lpstr>Worksheet</vt:lpstr>
      <vt:lpstr>2018 IMO RIVER STRATEGIC PLANNING WORKSHOP Report out</vt:lpstr>
      <vt:lpstr>GOAL ZERO/MOTIVATED PEOPLE</vt:lpstr>
      <vt:lpstr>IPSC GROWTH PLAN AND ENABLERS</vt:lpstr>
      <vt:lpstr>PowerPoint Presentation</vt:lpstr>
      <vt:lpstr>PowerPoint Presentation</vt:lpstr>
      <vt:lpstr>PowerPoint Presentation</vt:lpstr>
      <vt:lpstr>HSSE/PEOPLE SYNDICATE</vt:lpstr>
      <vt:lpstr>HSSE/PEOPLE SYNDICATE2</vt:lpstr>
      <vt:lpstr>PRODUCTION ENHANCEMENT SYNDICATE REPORT</vt:lpstr>
      <vt:lpstr>COST OPTIMISATION SYNDICATE REPORT OUT</vt:lpstr>
      <vt:lpstr>IMO PU PUM MFE PLAN FOR 2018 </vt:lpstr>
      <vt:lpstr>IMO PU PUM DRILL PLAN FOR 2018 </vt:lpstr>
      <vt:lpstr>WRFM ImoR PU 2018</vt:lpstr>
      <vt:lpstr>Dec 2017 Imor PU Deferment Vs IPSC Growth – by Process eqpt./ Owner</vt:lpstr>
      <vt:lpstr>2018 Imor PU Non-AF STOG Opportunities for IPSC</vt:lpstr>
      <vt:lpstr>IPSC GROWTH PLAN AND ENABLERS</vt:lpstr>
      <vt:lpstr>WORKBOOK INSERT</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IMOR 2018 Strategy Planning</dc:title>
  <dc:creator>Salami, Tayo J SPDC-UPO/G/PSD</dc:creator>
  <cp:lastModifiedBy>Salami, Tayo J SPDC-UPO/G/PLI</cp:lastModifiedBy>
  <cp:revision>202</cp:revision>
  <dcterms:created xsi:type="dcterms:W3CDTF">2016-08-09T14:43:56Z</dcterms:created>
  <dcterms:modified xsi:type="dcterms:W3CDTF">2018-01-15T18:05:15Z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