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28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customXml" Target="../customXml/item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2231F-2CE0-4780-89CF-8B305025F1FE}" type="datetimeFigureOut">
              <a:rPr lang="en-US" smtClean="0"/>
              <a:t>11/19/2017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64DF4-7F96-4775-80AF-B98D7E63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6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7CDAAA-0FF8-4EB8-BA56-2F538AE760AF}" type="slidenum">
              <a:rPr lang="en-MY" smtClean="0">
                <a:solidFill>
                  <a:srgbClr val="000000"/>
                </a:solidFill>
              </a:rPr>
              <a:pPr/>
              <a:t>5</a:t>
            </a:fld>
            <a:endParaRPr lang="en-MY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5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9EAA5E8-11F6-4506-A68A-0D78EEC738FF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34503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657690" y="74612"/>
            <a:ext cx="11537072" cy="5416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000" b="1" u="sng"/>
              <a:t>SEPARATION OF POWER SUPPLY CABLES TO AGBADA/2 FLOWSTATION,FOC AND JTF CAMP FROM AGG INCOMER </a:t>
            </a:r>
            <a:endParaRPr lang="en-US" sz="2000" b="1" u="sng" dirty="0">
              <a:latin typeface="Futura Medium" panose="00000400000000000000" pitchFamily="2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1773" y="616226"/>
            <a:ext cx="12110227" cy="166977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8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1800" b="1" dirty="0">
                <a:solidFill>
                  <a:srgbClr val="EEECE1">
                    <a:lumMod val="50000"/>
                  </a:srgbClr>
                </a:solidFill>
                <a:latin typeface="Futura Medium" pitchFamily="2" charset="0"/>
                <a:cs typeface="Arial" charset="0"/>
              </a:rPr>
              <a:t>:</a:t>
            </a:r>
          </a:p>
          <a:p>
            <a:pPr marL="171450" indent="-171450" defTabSz="914400">
              <a:spcAft>
                <a:spcPts val="500"/>
              </a:spcAft>
              <a:buFont typeface="Wingdings" pitchFamily="2" charset="2"/>
              <a:buChar char="§"/>
              <a:defRPr/>
            </a:pPr>
            <a:r>
              <a:rPr lang="en-US" sz="1600" dirty="0">
                <a:latin typeface="Futura Medium" panose="00000400000000000000" pitchFamily="2" charset="0"/>
              </a:rPr>
              <a:t>Carrying out proper isolation of Agbada/2 flowstation and Joint Task Force (JTF) camp  makes discrimination a big challenge as individual circuit can not be separately isolated. The incomer from Agbada AGG must be isolated from the MCC in order to isolate the 2 facilities because both the incomer and the outgoing power supply cables are connected in a junction box on the open field within the plant. This unapproved isolation procedure invariably leads to power outage in FOC as the supply to FOC is from the Agbada/2 flowstation LV switchboard. It poses a great hazard to personnel working on any of the circuit.</a:t>
            </a:r>
          </a:p>
          <a:p>
            <a:pPr defTabSz="914400">
              <a:spcAft>
                <a:spcPts val="500"/>
              </a:spcAft>
              <a:defRPr/>
            </a:pPr>
            <a:endParaRPr lang="en-US" sz="1600" dirty="0">
              <a:latin typeface="Futura Medium" panose="00000400000000000000" pitchFamily="2" charset="0"/>
            </a:endParaRPr>
          </a:p>
          <a:p>
            <a:pPr marL="171450" indent="-171450" defTabSz="914400">
              <a:spcAft>
                <a:spcPts val="500"/>
              </a:spcAft>
              <a:buFont typeface="Wingdings" pitchFamily="2" charset="2"/>
              <a:buChar char="§"/>
              <a:defRPr/>
            </a:pPr>
            <a:endParaRPr lang="en-US" sz="1800" dirty="0">
              <a:latin typeface="Futura Medium" panose="00000400000000000000" pitchFamily="2" charset="0"/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4184900" y="2286001"/>
            <a:ext cx="4832351" cy="457200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6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Scope/Actions (With start and end dates and action party) : 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 Raise &amp; get approval EMoC for the permanent change 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Procurement of Isolators and Cables</a:t>
            </a:r>
            <a:r>
              <a:rPr lang="en-US" sz="1400" dirty="0">
                <a:latin typeface="Futura Medium" panose="00000400000000000000" pitchFamily="2" charset="0"/>
              </a:rPr>
              <a:t> for execution 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Raise valid PTW for execution. 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Cable laying and termination.</a:t>
            </a:r>
            <a:endParaRPr lang="en-US" sz="1400" dirty="0"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Installation of isolators 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Testing and commissioning</a:t>
            </a:r>
            <a:endParaRPr lang="en-US" sz="1400" dirty="0"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Updating of Ex register to include the new isolators and including them in  Ex inspections  on  SAP. 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Updating of Asset register &amp; Standard Operating Procedures.</a:t>
            </a:r>
            <a:endParaRPr lang="en-US" sz="1400" dirty="0"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400"/>
              </a:spcBef>
              <a:buFont typeface="Wingdings" pitchFamily="2" charset="2"/>
              <a:buChar char="§"/>
              <a:defRPr/>
            </a:pPr>
            <a:endParaRPr lang="en-GB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9017252" y="4315970"/>
            <a:ext cx="3133506" cy="254203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latin typeface="Futura Medium" panose="00000400000000000000" pitchFamily="2" charset="0"/>
              </a:rPr>
              <a:t>Project Sponsor: Wilcox Emmanuel/Alepaye Babatunde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latin typeface="Futura Medium" panose="00000400000000000000" pitchFamily="2" charset="0"/>
              </a:rPr>
              <a:t>Implementation Lead: Isodje Oluseyi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latin typeface="Futura Medium" panose="00000400000000000000" pitchFamily="2" charset="0"/>
              </a:rPr>
              <a:t>Project Team:  Hart Alaidanengia; Aigiomawu Obehi; Sunny Nwoke, Eyo Etim, </a:t>
            </a:r>
            <a:r>
              <a:rPr lang="en-US" altLang="en-US" sz="1400" dirty="0" err="1">
                <a:latin typeface="Futura Medium" panose="00000400000000000000" pitchFamily="2" charset="0"/>
              </a:rPr>
              <a:t>Chiuzor</a:t>
            </a:r>
            <a:r>
              <a:rPr lang="en-US" altLang="en-US" sz="1400" dirty="0">
                <a:latin typeface="Futura Medium" panose="00000400000000000000" pitchFamily="2" charset="0"/>
              </a:rPr>
              <a:t> </a:t>
            </a:r>
            <a:r>
              <a:rPr lang="en-US" altLang="en-US" sz="1400" dirty="0" err="1">
                <a:latin typeface="Futura Medium" panose="00000400000000000000" pitchFamily="2" charset="0"/>
              </a:rPr>
              <a:t>Onumadu</a:t>
            </a:r>
            <a:endParaRPr lang="en-US" altLang="en-US" sz="1400" dirty="0">
              <a:latin typeface="Futura Medium" panose="00000400000000000000" pitchFamily="2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latin typeface="Futura Medium" panose="00000400000000000000" pitchFamily="2" charset="0"/>
              </a:rPr>
              <a:t>Enwefah Lucky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latin typeface="Futura Medium" panose="00000400000000000000" pitchFamily="2" charset="0"/>
              </a:rPr>
              <a:t>Asooto Afolabi</a:t>
            </a:r>
          </a:p>
          <a:p>
            <a:pPr marL="171450" indent="-171450" defTabSz="914400">
              <a:defRPr/>
            </a:pPr>
            <a:endParaRPr lang="en-GB" sz="1400" dirty="0">
              <a:latin typeface="Futura Medium" panose="00000400000000000000" pitchFamily="2" charset="0"/>
            </a:endParaRPr>
          </a:p>
          <a:p>
            <a:pPr defTabSz="914400">
              <a:defRPr/>
            </a:pPr>
            <a:endParaRPr lang="en-US" sz="1400" dirty="0">
              <a:latin typeface="Futura Medium" panose="00000400000000000000" pitchFamily="2" charset="0"/>
            </a:endParaRPr>
          </a:p>
          <a:p>
            <a:pPr marL="171450" indent="-17145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 typeface="Wingdings" pitchFamily="2" charset="2"/>
              <a:buChar char="§"/>
              <a:defRPr/>
            </a:pPr>
            <a:endParaRPr lang="en-US" sz="1400" dirty="0">
              <a:latin typeface="Futura Medium" panose="00000400000000000000" pitchFamily="2" charset="0"/>
            </a:endParaRPr>
          </a:p>
        </p:txBody>
      </p:sp>
      <p:sp>
        <p:nvSpPr>
          <p:cNvPr id="16" name="Text Placeholder 2"/>
          <p:cNvSpPr txBox="1">
            <a:spLocks/>
          </p:cNvSpPr>
          <p:nvPr/>
        </p:nvSpPr>
        <p:spPr>
          <a:xfrm>
            <a:off x="129118" y="4315970"/>
            <a:ext cx="4055782" cy="250545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Input High-level Timeline: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L0-L1:  Raise  &amp; get approval for EMoC (September 2017)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L2: Procurement of isolators and cables (15th October 2017)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L3: Civil works &amp; Cable laying (31st October 2017) 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L4:: Installation of isolators for the separation (2nd November) 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200" dirty="0">
                <a:latin typeface="Futura Medium" panose="00000400000000000000" pitchFamily="2" charset="0"/>
              </a:rPr>
              <a:t>L5:: Update of Ex-register &amp; Single line drawings (December 2017)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200" dirty="0">
                <a:latin typeface="Futura Medium" panose="00000400000000000000" pitchFamily="2" charset="0"/>
              </a:rPr>
              <a:t>Update of Asset register &amp; Standard Operating Procedures (January 2018)</a:t>
            </a:r>
            <a:endParaRPr lang="en-GB" sz="1200" dirty="0">
              <a:latin typeface="Futura Medium" panose="00000400000000000000" pitchFamily="2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7" name="Text Placeholder 2"/>
          <p:cNvSpPr txBox="1">
            <a:spLocks/>
          </p:cNvSpPr>
          <p:nvPr/>
        </p:nvSpPr>
        <p:spPr>
          <a:xfrm>
            <a:off x="9017251" y="2286001"/>
            <a:ext cx="3174749" cy="20299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Critical Success Factors</a:t>
            </a:r>
          </a:p>
          <a:p>
            <a:pPr marL="171450" indent="-171450" algn="just" defTabSz="914400"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Futura Medium" panose="00000400000000000000" pitchFamily="2" charset="0"/>
              </a:rPr>
              <a:t>Budget  Constraint</a:t>
            </a:r>
          </a:p>
          <a:p>
            <a:pPr marL="171450" indent="-171450" algn="just" defTabSz="914400"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Futura Medium" panose="00000400000000000000" pitchFamily="2" charset="0"/>
              </a:rPr>
              <a:t>Leadership support</a:t>
            </a:r>
          </a:p>
          <a:p>
            <a:pPr marL="171450" indent="-171450" algn="just" defTabSz="914400"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Futura Medium" panose="00000400000000000000" pitchFamily="2" charset="0"/>
              </a:rPr>
              <a:t>Timely delivery of procured items</a:t>
            </a:r>
          </a:p>
          <a:p>
            <a:pPr marL="171450" indent="-171450" algn="just" defTabSz="914400"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endParaRPr lang="en-US" sz="1200" b="1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algn="just" defTabSz="914400"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endParaRPr lang="en-US" sz="1200" b="1" u="sng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algn="just" defTabSz="914400">
              <a:spcAft>
                <a:spcPts val="500"/>
              </a:spcAft>
              <a:defRPr/>
            </a:pP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endParaRPr lang="en-GB" sz="1600" b="1" u="sng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GB" sz="1600" b="1" u="sng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defRPr/>
            </a:pPr>
            <a:endParaRPr lang="en-GB" sz="1600" b="1" u="sng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defTabSz="914400">
              <a:defRPr/>
            </a:pPr>
            <a:endParaRPr lang="en-US" sz="1600" b="1" u="sng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 typeface="Wingdings" pitchFamily="2" charset="2"/>
              <a:buChar char="§"/>
              <a:defRPr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81773" y="2286000"/>
            <a:ext cx="4103127" cy="202997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4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Potential Benefits &amp; Measurement:</a:t>
            </a:r>
            <a:endParaRPr lang="en-GB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242888" lvl="0" indent="-242888" defTabSz="387350">
              <a:buFont typeface="Arial" pitchFamily="34" charset="0"/>
              <a:buChar char="•"/>
              <a:defRPr/>
            </a:pPr>
            <a:r>
              <a:rPr lang="en-US" altLang="zh-CN" sz="1400" dirty="0">
                <a:latin typeface="Futura Medium" panose="00000400000000000000" pitchFamily="2" charset="0"/>
              </a:rPr>
              <a:t>Assures personnel safety during isolation. </a:t>
            </a:r>
          </a:p>
          <a:p>
            <a:pPr marL="242888" lvl="0" indent="-242888" defTabSz="387350">
              <a:buFont typeface="Arial" pitchFamily="34" charset="0"/>
              <a:buChar char="•"/>
              <a:defRPr/>
            </a:pPr>
            <a:r>
              <a:rPr lang="en-US" altLang="zh-CN" sz="1400" dirty="0">
                <a:latin typeface="Futura Medium" panose="00000400000000000000" pitchFamily="2" charset="0"/>
              </a:rPr>
              <a:t>Better quantification of the power consumption by each facility.</a:t>
            </a:r>
          </a:p>
          <a:p>
            <a:pPr marL="242888" lvl="0" indent="-242888" defTabSz="387350">
              <a:buFont typeface="Arial" pitchFamily="34" charset="0"/>
              <a:buChar char="•"/>
              <a:defRPr/>
            </a:pPr>
            <a:r>
              <a:rPr lang="en-US" altLang="zh-CN" sz="1400" dirty="0">
                <a:latin typeface="Futura Medium" panose="00000400000000000000" pitchFamily="2" charset="0"/>
              </a:rPr>
              <a:t>Use of appropriate certified means of isolation.</a:t>
            </a:r>
          </a:p>
          <a:p>
            <a:pPr marL="242888" lvl="0" indent="-242888" defTabSz="387350">
              <a:buFont typeface="Arial" pitchFamily="34" charset="0"/>
              <a:buChar char="•"/>
              <a:defRPr/>
            </a:pPr>
            <a:r>
              <a:rPr lang="en-US" altLang="zh-CN" sz="1400" dirty="0">
                <a:latin typeface="Futura Medium" panose="00000400000000000000" pitchFamily="2" charset="0"/>
              </a:rPr>
              <a:t>Provision of separate isolation points for each individual circuit.</a:t>
            </a:r>
          </a:p>
          <a:p>
            <a:pPr marL="242888" lvl="0" indent="-242888" defTabSz="387350">
              <a:buFont typeface="Arial" pitchFamily="34" charset="0"/>
              <a:buChar char="•"/>
              <a:defRPr/>
            </a:pPr>
            <a:r>
              <a:rPr lang="en-US" altLang="zh-CN" sz="1400" dirty="0">
                <a:latin typeface="Futura Medium" panose="00000400000000000000" pitchFamily="2" charset="0"/>
              </a:rPr>
              <a:t>Conformance to the </a:t>
            </a:r>
            <a:r>
              <a:rPr lang="en-US" sz="1400" dirty="0">
                <a:latin typeface="Futura Medium" panose="00000400000000000000" pitchFamily="2" charset="0"/>
              </a:rPr>
              <a:t>DEP 63.20.08.10 and ESOP installation standard.</a:t>
            </a:r>
            <a:endParaRPr lang="en-US" altLang="zh-CN" sz="1400" dirty="0">
              <a:latin typeface="Futura Medium" panose="00000400000000000000" pitchFamily="2" charset="0"/>
            </a:endParaRPr>
          </a:p>
          <a:p>
            <a:pPr defTabSz="914400">
              <a:defRPr/>
            </a:pPr>
            <a:endParaRPr lang="en-GB" sz="11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176567" y="312290"/>
            <a:ext cx="18365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>
                <a:solidFill>
                  <a:prstClr val="black"/>
                </a:solidFill>
                <a:latin typeface="Futura Medium" panose="00000400000000000000" pitchFamily="2" charset="0"/>
              </a:rPr>
              <a:t>Charter Template</a:t>
            </a:r>
          </a:p>
        </p:txBody>
      </p:sp>
    </p:spTree>
    <p:extLst>
      <p:ext uri="{BB962C8B-B14F-4D97-AF65-F5344CB8AC3E}">
        <p14:creationId xmlns:p14="http://schemas.microsoft.com/office/powerpoint/2010/main" val="405029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5334000"/>
            <a:ext cx="6899448" cy="566738"/>
          </a:xfrm>
        </p:spPr>
        <p:txBody>
          <a:bodyPr>
            <a:noAutofit/>
          </a:bodyPr>
          <a:lstStyle/>
          <a:p>
            <a:r>
              <a:rPr lang="en-US" sz="1700" dirty="0"/>
              <a:t>Improvement of Power Supply Hardware Between Agbada FOC &amp; JTF Camp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D98130E-0316-4328-BB1F-A0B6C791E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537207"/>
              </p:ext>
            </p:extLst>
          </p:nvPr>
        </p:nvGraphicFramePr>
        <p:xfrm>
          <a:off x="1447799" y="685800"/>
          <a:ext cx="9144001" cy="42672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442668">
                  <a:extLst>
                    <a:ext uri="{9D8B030D-6E8A-4147-A177-3AD203B41FA5}">
                      <a16:colId xmlns:a16="http://schemas.microsoft.com/office/drawing/2014/main" val="1053745850"/>
                    </a:ext>
                  </a:extLst>
                </a:gridCol>
                <a:gridCol w="3165747">
                  <a:extLst>
                    <a:ext uri="{9D8B030D-6E8A-4147-A177-3AD203B41FA5}">
                      <a16:colId xmlns:a16="http://schemas.microsoft.com/office/drawing/2014/main" val="2280506700"/>
                    </a:ext>
                  </a:extLst>
                </a:gridCol>
                <a:gridCol w="912164">
                  <a:extLst>
                    <a:ext uri="{9D8B030D-6E8A-4147-A177-3AD203B41FA5}">
                      <a16:colId xmlns:a16="http://schemas.microsoft.com/office/drawing/2014/main" val="3139202973"/>
                    </a:ext>
                  </a:extLst>
                </a:gridCol>
                <a:gridCol w="912164">
                  <a:extLst>
                    <a:ext uri="{9D8B030D-6E8A-4147-A177-3AD203B41FA5}">
                      <a16:colId xmlns:a16="http://schemas.microsoft.com/office/drawing/2014/main" val="1905761464"/>
                    </a:ext>
                  </a:extLst>
                </a:gridCol>
                <a:gridCol w="1328005">
                  <a:extLst>
                    <a:ext uri="{9D8B030D-6E8A-4147-A177-3AD203B41FA5}">
                      <a16:colId xmlns:a16="http://schemas.microsoft.com/office/drawing/2014/main" val="618090582"/>
                    </a:ext>
                  </a:extLst>
                </a:gridCol>
                <a:gridCol w="1108906">
                  <a:extLst>
                    <a:ext uri="{9D8B030D-6E8A-4147-A177-3AD203B41FA5}">
                      <a16:colId xmlns:a16="http://schemas.microsoft.com/office/drawing/2014/main" val="1240586597"/>
                    </a:ext>
                  </a:extLst>
                </a:gridCol>
                <a:gridCol w="1274347">
                  <a:extLst>
                    <a:ext uri="{9D8B030D-6E8A-4147-A177-3AD203B41FA5}">
                      <a16:colId xmlns:a16="http://schemas.microsoft.com/office/drawing/2014/main" val="1011610058"/>
                    </a:ext>
                  </a:extLst>
                </a:gridCol>
              </a:tblGrid>
              <a:tr h="527024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BILL OF MATERIALS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1907401"/>
                  </a:ext>
                </a:extLst>
              </a:tr>
              <a:tr h="34001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MATERIALS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UNITS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PRICES (NGN)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160813"/>
                  </a:ext>
                </a:extLst>
              </a:tr>
              <a:tr h="3400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ISOLATORS (150AMPS)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272000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1475.16USD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NGN531057.6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5995830"/>
                  </a:ext>
                </a:extLst>
              </a:tr>
              <a:tr h="3400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ISOLATORS (125AMPS)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259057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33356"/>
                  </a:ext>
                </a:extLst>
              </a:tr>
              <a:tr h="3400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ARMOURED CABLES (95mm)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Metre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9563924"/>
                  </a:ext>
                </a:extLst>
              </a:tr>
              <a:tr h="3400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CABLE LUGS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3497258"/>
                  </a:ext>
                </a:extLst>
              </a:tr>
              <a:tr h="3400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CABLE GLANDS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9503723"/>
                  </a:ext>
                </a:extLst>
              </a:tr>
              <a:tr h="3400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CABLE SHROUDS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8694764"/>
                  </a:ext>
                </a:extLst>
              </a:tr>
              <a:tr h="3400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CIVIL WORK/ISOLATOR COVER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5015916"/>
                  </a:ext>
                </a:extLst>
              </a:tr>
              <a:tr h="34001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CABLE LABELLING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1734804"/>
                  </a:ext>
                </a:extLst>
              </a:tr>
              <a:tr h="34001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0807107"/>
                  </a:ext>
                </a:extLst>
              </a:tr>
              <a:tr h="340016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 ESTIMATE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669057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579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82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Bi-Weekly Cadence Commitment Template Past 7 days</a:t>
            </a:r>
            <a:endParaRPr lang="en-CA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76635"/>
              </p:ext>
            </p:extLst>
          </p:nvPr>
        </p:nvGraphicFramePr>
        <p:xfrm>
          <a:off x="1631950" y="823905"/>
          <a:ext cx="8568508" cy="5480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9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Party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Due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 diverse team including Operations personnel in order to incorporate functional inputs</a:t>
                      </a:r>
                      <a:endParaRPr lang="en-CA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Futura Medium" panose="00000400000000000000" pitchFamily="2" charset="0"/>
                        </a:rPr>
                        <a:t>Isodje Oluseyi</a:t>
                      </a:r>
                      <a:endParaRPr lang="en-CA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87313" indent="-87313" algn="l">
                        <a:spcAft>
                          <a:spcPts val="0"/>
                        </a:spcAft>
                      </a:pPr>
                      <a:endParaRPr lang="en-CA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87313" indent="-87313" algn="l"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30.09.2017</a:t>
                      </a: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Closed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10-4.2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Involve Technical Assurance personnel (e.g. from</a:t>
                      </a: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Maintenance Discipline Team) 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the team</a:t>
                      </a:r>
                      <a:endParaRPr lang="en-CA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Futura Medium" panose="00000400000000000000" pitchFamily="2" charset="0"/>
                        </a:rPr>
                        <a:t>Isodje Oluseyi</a:t>
                      </a:r>
                      <a:endParaRPr lang="en-CA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87313" indent="-87313" algn="l">
                        <a:spcAft>
                          <a:spcPts val="0"/>
                        </a:spcAft>
                      </a:pPr>
                      <a:endParaRPr lang="en-CA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87313" indent="-87313" algn="l"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30.09.2017</a:t>
                      </a: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Closed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10-4.3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Prepare Bill of Materials &amp; Services required for execution of the Project</a:t>
                      </a: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Futura Medium" panose="00000400000000000000" pitchFamily="2" charset="0"/>
                        </a:rPr>
                        <a:t>Isodje Oluseyi</a:t>
                      </a: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87313" indent="-87313" algn="l">
                        <a:spcAft>
                          <a:spcPts val="0"/>
                        </a:spcAft>
                      </a:pPr>
                      <a:endParaRPr lang="en-CA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87313" indent="-87313" algn="l"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15.11.2017</a:t>
                      </a: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Open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10-4.4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Coding of required Materials in SAP PM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Futura Medium" panose="00000400000000000000" pitchFamily="2" charset="0"/>
                        </a:rPr>
                        <a:t>Isodje Oluseyi</a:t>
                      </a: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1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15.11.2017</a:t>
                      </a: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Open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10-4.5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 Cost Breakdown of the Project in Project Pack</a:t>
                      </a:r>
                      <a:endParaRPr lang="en-CA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Futura Medium" panose="00000400000000000000" pitchFamily="2" charset="0"/>
                        </a:rPr>
                        <a:t>Isodje Oluseyi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100" kern="12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15.11.2017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10-4.6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10-4.7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10-4.8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10-4.9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10-4.12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10-4.13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10-4.14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10-4.15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14288" indent="-28575"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10-4.16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4223792" y="6525778"/>
            <a:ext cx="4176712" cy="215900"/>
            <a:chOff x="3059758" y="6525778"/>
            <a:chExt cx="4176712" cy="2159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851920" y="6525778"/>
              <a:ext cx="792162" cy="2159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595959"/>
                  </a:solidFill>
                </a:rPr>
                <a:t>On track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715520" y="6525778"/>
              <a:ext cx="792162" cy="2159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595959"/>
                  </a:solidFill>
                </a:rPr>
                <a:t>At risk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580707" y="6525778"/>
              <a:ext cx="792163" cy="215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FFFFFF"/>
                  </a:solidFill>
                </a:rPr>
                <a:t>Delayed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444307" y="6525778"/>
              <a:ext cx="792163" cy="21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FFFFFF"/>
                  </a:solidFill>
                </a:rPr>
                <a:t>Completed</a:t>
              </a:r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3131840" y="6561720"/>
              <a:ext cx="144016" cy="144016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059758" y="6525778"/>
              <a:ext cx="792162" cy="215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595959"/>
                  </a:solidFill>
                </a:rPr>
                <a:t>New</a:t>
              </a:r>
            </a:p>
          </p:txBody>
        </p:sp>
      </p:grpSp>
      <p:sp>
        <p:nvSpPr>
          <p:cNvPr id="17" name="5-Point Star 16"/>
          <p:cNvSpPr/>
          <p:nvPr/>
        </p:nvSpPr>
        <p:spPr>
          <a:xfrm>
            <a:off x="9272940" y="2204864"/>
            <a:ext cx="144016" cy="14401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1251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Bi-Weekly Cadence Commitment Template Next 14days</a:t>
            </a:r>
            <a:endParaRPr lang="en-CA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17579"/>
              </p:ext>
            </p:extLst>
          </p:nvPr>
        </p:nvGraphicFramePr>
        <p:xfrm>
          <a:off x="1631950" y="823905"/>
          <a:ext cx="8568508" cy="573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9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4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CA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11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Party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Due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 Cost of the Project in Project Pack</a:t>
                      </a:r>
                      <a:endParaRPr lang="en-CA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100" dirty="0">
                          <a:latin typeface="Futura Medium" panose="00000400000000000000" pitchFamily="2" charset="0"/>
                        </a:rPr>
                        <a:t>Isodje Oluseyi</a:t>
                      </a: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87313" indent="-87313" algn="l">
                        <a:spcAft>
                          <a:spcPts val="0"/>
                        </a:spcAft>
                      </a:pPr>
                      <a:endParaRPr lang="en-CA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87313" indent="-87313" algn="l">
                        <a:spcAft>
                          <a:spcPts val="0"/>
                        </a:spcAft>
                      </a:pPr>
                      <a:r>
                        <a:rPr lang="en-CA" sz="11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30.09.2017</a:t>
                      </a: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+mn-lt"/>
                        </a:rPr>
                        <a:t>Open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10-4.2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endParaRPr lang="en-CA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87313" indent="-87313" algn="l">
                        <a:spcAft>
                          <a:spcPts val="0"/>
                        </a:spcAft>
                      </a:pPr>
                      <a:endParaRPr lang="en-CA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87313" indent="-87313" algn="l">
                        <a:spcAft>
                          <a:spcPts val="0"/>
                        </a:spcAft>
                      </a:pPr>
                      <a:endParaRPr lang="en-CA" sz="11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10-4.3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endParaRPr lang="en-CA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87313" indent="-87313" algn="l">
                        <a:spcAft>
                          <a:spcPts val="0"/>
                        </a:spcAft>
                      </a:pPr>
                      <a:endParaRPr lang="en-CA" sz="11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87313" indent="-87313" algn="l">
                        <a:spcAft>
                          <a:spcPts val="0"/>
                        </a:spcAft>
                      </a:pPr>
                      <a:endParaRPr lang="en-CA" sz="11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10-4.4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1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1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10-4.5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10-4.6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10-4.7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10-4.8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10-4.9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10-4.10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10-4.11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10-4.12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10-4.13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10-4.14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10-4.15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624">
                <a:tc>
                  <a:txBody>
                    <a:bodyPr/>
                    <a:lstStyle/>
                    <a:p>
                      <a:pPr marL="14288" indent="-28575"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10-4.16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3" name="Group 9"/>
          <p:cNvGrpSpPr/>
          <p:nvPr/>
        </p:nvGrpSpPr>
        <p:grpSpPr>
          <a:xfrm>
            <a:off x="4223792" y="6525778"/>
            <a:ext cx="4176712" cy="215900"/>
            <a:chOff x="3059758" y="6525778"/>
            <a:chExt cx="4176712" cy="2159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3851920" y="6525778"/>
              <a:ext cx="792162" cy="2159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595959"/>
                  </a:solidFill>
                </a:rPr>
                <a:t>On track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715520" y="6525778"/>
              <a:ext cx="792162" cy="2159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595959"/>
                  </a:solidFill>
                </a:rPr>
                <a:t>At risk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580707" y="6525778"/>
              <a:ext cx="792163" cy="215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FFFFFF"/>
                  </a:solidFill>
                </a:rPr>
                <a:t>Delayed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444307" y="6525778"/>
              <a:ext cx="792163" cy="215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FFFFFF"/>
                  </a:solidFill>
                </a:rPr>
                <a:t>Completed</a:t>
              </a:r>
            </a:p>
          </p:txBody>
        </p:sp>
        <p:sp>
          <p:nvSpPr>
            <p:cNvPr id="15" name="5-Point Star 14"/>
            <p:cNvSpPr/>
            <p:nvPr/>
          </p:nvSpPr>
          <p:spPr>
            <a:xfrm>
              <a:off x="3131840" y="6561720"/>
              <a:ext cx="144016" cy="144016"/>
            </a:xfrm>
            <a:prstGeom prst="star5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059758" y="6525778"/>
              <a:ext cx="792162" cy="2159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b="1" dirty="0">
                  <a:solidFill>
                    <a:srgbClr val="595959"/>
                  </a:solidFill>
                </a:rPr>
                <a:t>New</a:t>
              </a:r>
            </a:p>
          </p:txBody>
        </p:sp>
      </p:grpSp>
      <p:sp>
        <p:nvSpPr>
          <p:cNvPr id="17" name="5-Point Star 16"/>
          <p:cNvSpPr/>
          <p:nvPr/>
        </p:nvSpPr>
        <p:spPr>
          <a:xfrm>
            <a:off x="9264352" y="1196752"/>
            <a:ext cx="144016" cy="14401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5-Point Star 16"/>
          <p:cNvSpPr/>
          <p:nvPr/>
        </p:nvSpPr>
        <p:spPr>
          <a:xfrm>
            <a:off x="9264352" y="1522325"/>
            <a:ext cx="144016" cy="14401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5-Point Star 16"/>
          <p:cNvSpPr/>
          <p:nvPr/>
        </p:nvSpPr>
        <p:spPr>
          <a:xfrm>
            <a:off x="9264352" y="1844824"/>
            <a:ext cx="144016" cy="14401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148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Group 620"/>
          <p:cNvGraphicFramePr>
            <a:graphicFrameLocks noGrp="1"/>
          </p:cNvGraphicFramePr>
          <p:nvPr>
            <p:extLst/>
          </p:nvPr>
        </p:nvGraphicFramePr>
        <p:xfrm>
          <a:off x="1868596" y="752097"/>
          <a:ext cx="8403869" cy="5541328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710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893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377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5762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5762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452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3372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</a:tblGrid>
              <a:tr h="15662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0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2013 { </a:t>
                      </a:r>
                      <a:r>
                        <a:rPr kumimoji="0" lang="en-US" sz="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$2.881(Budget) / $2.815(Actuals and Total Expected Charges for the remainder of the year) }</a:t>
                      </a:r>
                      <a:endParaRPr kumimoji="0" lang="en-US" sz="8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2014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2015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9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Work Streams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Mar</a:t>
                      </a: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Apr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May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Jun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Jul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Aug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Sep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Oct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Nov</a:t>
                      </a: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Dec</a:t>
                      </a: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J</a:t>
                      </a: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F</a:t>
                      </a: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M</a:t>
                      </a: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A</a:t>
                      </a: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M</a:t>
                      </a: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J</a:t>
                      </a: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J</a:t>
                      </a: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S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O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N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D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Jan – Dec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Actual / LE</a:t>
                      </a: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-</a:t>
                      </a: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-</a:t>
                      </a:r>
                      <a:endParaRPr kumimoji="0" lang="en-US" sz="5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$53.6K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$229.9K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$171.8K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$245.5K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$481.3K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$708.2K</a:t>
                      </a:r>
                      <a:endParaRPr kumimoji="0" 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$488.8K</a:t>
                      </a:r>
                      <a:endParaRPr kumimoji="0" 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$436.1K</a:t>
                      </a:r>
                      <a:endParaRPr kumimoji="0" 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gridSpan="1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7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/>
                          <a:cs typeface="Arial" charset="0"/>
                        </a:rPr>
                        <a:t>$40M</a:t>
                      </a:r>
                      <a:endParaRPr kumimoji="0" lang="en-US" sz="7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777AE">
                        <a:lumMod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9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  <a:cs typeface="ＭＳ Ｐゴシック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58738" algn="l"/>
                        </a:tabLst>
                      </a:pPr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>
                        <a:latin typeface="+mn-lt"/>
                      </a:endParaRPr>
                    </a:p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66" name="Straight Connector 265"/>
          <p:cNvCxnSpPr/>
          <p:nvPr/>
        </p:nvCxnSpPr>
        <p:spPr>
          <a:xfrm>
            <a:off x="5822950" y="1403350"/>
            <a:ext cx="0" cy="4846638"/>
          </a:xfrm>
          <a:prstGeom prst="line">
            <a:avLst/>
          </a:prstGeom>
          <a:ln w="12700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3" y="260350"/>
            <a:ext cx="7700962" cy="4191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 Overall Project Plan</a:t>
            </a:r>
            <a:endParaRPr lang="en-US" dirty="0">
              <a:latin typeface="+mn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872928" y="1412777"/>
            <a:ext cx="685800" cy="780947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900" b="1" dirty="0">
                <a:solidFill>
                  <a:srgbClr val="595959"/>
                </a:solidFill>
              </a:rPr>
              <a:t>Programme Management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72928" y="2244624"/>
            <a:ext cx="685800" cy="18002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900" b="1" dirty="0">
                <a:solidFill>
                  <a:srgbClr val="595959"/>
                </a:solidFill>
              </a:rPr>
              <a:t>Change Management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872928" y="4096601"/>
            <a:ext cx="685800" cy="1152128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900" b="1" dirty="0">
                <a:solidFill>
                  <a:srgbClr val="595959"/>
                </a:solidFill>
              </a:rPr>
              <a:t>Information Architecture</a:t>
            </a:r>
          </a:p>
          <a:p>
            <a:pPr algn="ctr">
              <a:defRPr/>
            </a:pPr>
            <a:r>
              <a:rPr lang="en-US" sz="900" b="1" dirty="0">
                <a:solidFill>
                  <a:srgbClr val="595959"/>
                </a:solidFill>
              </a:rPr>
              <a:t>&amp;</a:t>
            </a:r>
          </a:p>
          <a:p>
            <a:pPr algn="ctr">
              <a:defRPr/>
            </a:pPr>
            <a:r>
              <a:rPr lang="en-US" sz="900" b="1" dirty="0">
                <a:solidFill>
                  <a:srgbClr val="595959"/>
                </a:solidFill>
              </a:rPr>
              <a:t>Value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872929" y="5294549"/>
            <a:ext cx="685800" cy="100811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900" b="1" dirty="0">
                <a:solidFill>
                  <a:srgbClr val="595959"/>
                </a:solidFill>
              </a:rPr>
              <a:t>Migration</a:t>
            </a:r>
          </a:p>
        </p:txBody>
      </p:sp>
      <p:sp>
        <p:nvSpPr>
          <p:cNvPr id="22689" name="Rectangle 196"/>
          <p:cNvSpPr>
            <a:spLocks noChangeArrowheads="1"/>
          </p:cNvSpPr>
          <p:nvPr/>
        </p:nvSpPr>
        <p:spPr bwMode="auto">
          <a:xfrm>
            <a:off x="6792913" y="3871913"/>
            <a:ext cx="10080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600" i="1">
              <a:solidFill>
                <a:srgbClr val="DE8703"/>
              </a:solidFill>
              <a:latin typeface="Futura Medium" pitchFamily="2" charset="0"/>
            </a:endParaRPr>
          </a:p>
        </p:txBody>
      </p:sp>
      <p:grpSp>
        <p:nvGrpSpPr>
          <p:cNvPr id="8" name="Group 214"/>
          <p:cNvGrpSpPr>
            <a:grpSpLocks/>
          </p:cNvGrpSpPr>
          <p:nvPr/>
        </p:nvGrpSpPr>
        <p:grpSpPr bwMode="auto">
          <a:xfrm>
            <a:off x="3935414" y="6491289"/>
            <a:ext cx="4681537" cy="293687"/>
            <a:chOff x="2627784" y="6525344"/>
            <a:chExt cx="4680520" cy="294323"/>
          </a:xfrm>
        </p:grpSpPr>
        <p:grpSp>
          <p:nvGrpSpPr>
            <p:cNvPr id="9" name="Group 83"/>
            <p:cNvGrpSpPr>
              <a:grpSpLocks/>
            </p:cNvGrpSpPr>
            <p:nvPr/>
          </p:nvGrpSpPr>
          <p:grpSpPr bwMode="auto">
            <a:xfrm>
              <a:off x="2627784" y="6525344"/>
              <a:ext cx="4680520" cy="294323"/>
              <a:chOff x="2627784" y="6483339"/>
              <a:chExt cx="4680520" cy="294323"/>
            </a:xfrm>
          </p:grpSpPr>
          <p:sp>
            <p:nvSpPr>
              <p:cNvPr id="220" name="Rounded Rectangle 219"/>
              <p:cNvSpPr/>
              <p:nvPr/>
            </p:nvSpPr>
            <p:spPr>
              <a:xfrm>
                <a:off x="2705554" y="6499248"/>
                <a:ext cx="639624" cy="46137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b"/>
              <a:lstStyle/>
              <a:p>
                <a:pPr algn="ctr">
                  <a:defRPr/>
                </a:pPr>
                <a:endParaRPr lang="en-US" sz="800" b="1" dirty="0">
                  <a:solidFill>
                    <a:srgbClr val="595959">
                      <a:lumMod val="50000"/>
                    </a:srgbClr>
                  </a:solidFill>
                </a:endParaRPr>
              </a:p>
            </p:txBody>
          </p:sp>
          <p:sp>
            <p:nvSpPr>
              <p:cNvPr id="221" name="Rounded Rectangle 220"/>
              <p:cNvSpPr/>
              <p:nvPr/>
            </p:nvSpPr>
            <p:spPr>
              <a:xfrm>
                <a:off x="3924489" y="6499248"/>
                <a:ext cx="639624" cy="46137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b"/>
              <a:lstStyle/>
              <a:p>
                <a:pPr algn="ctr">
                  <a:defRPr/>
                </a:pPr>
                <a:endParaRPr lang="en-US" sz="800" b="1" dirty="0">
                  <a:solidFill>
                    <a:srgbClr val="595959">
                      <a:lumMod val="50000"/>
                    </a:srgbClr>
                  </a:solidFill>
                </a:endParaRPr>
              </a:p>
            </p:txBody>
          </p:sp>
          <p:sp>
            <p:nvSpPr>
              <p:cNvPr id="22768" name="Rectangle 221"/>
              <p:cNvSpPr>
                <a:spLocks noChangeArrowheads="1"/>
              </p:cNvSpPr>
              <p:nvPr/>
            </p:nvSpPr>
            <p:spPr bwMode="auto">
              <a:xfrm>
                <a:off x="5297940" y="6577607"/>
                <a:ext cx="890120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rIns="0">
                <a:spAutoFit/>
              </a:bodyPr>
              <a:lstStyle/>
              <a:p>
                <a:pPr algn="ctr"/>
                <a:r>
                  <a:rPr lang="en-US" sz="700" i="1">
                    <a:solidFill>
                      <a:srgbClr val="DE8703"/>
                    </a:solidFill>
                    <a:latin typeface="Futura Medium" pitchFamily="2" charset="0"/>
                  </a:rPr>
                  <a:t>Key Milestone</a:t>
                </a:r>
              </a:p>
            </p:txBody>
          </p:sp>
          <p:sp>
            <p:nvSpPr>
              <p:cNvPr id="223" name="Flowchart: Decision 222"/>
              <p:cNvSpPr/>
              <p:nvPr/>
            </p:nvSpPr>
            <p:spPr>
              <a:xfrm>
                <a:off x="5708722" y="6483339"/>
                <a:ext cx="93274" cy="77466"/>
              </a:xfrm>
              <a:prstGeom prst="flowChartDecision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595959">
                      <a:lumMod val="50000"/>
                    </a:srgbClr>
                  </a:solidFill>
                </a:endParaRPr>
              </a:p>
            </p:txBody>
          </p:sp>
          <p:sp>
            <p:nvSpPr>
              <p:cNvPr id="22772" name="Rectangle 223"/>
              <p:cNvSpPr>
                <a:spLocks noChangeArrowheads="1"/>
              </p:cNvSpPr>
              <p:nvPr/>
            </p:nvSpPr>
            <p:spPr bwMode="auto">
              <a:xfrm>
                <a:off x="6156176" y="6577607"/>
                <a:ext cx="1152128" cy="2000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700" i="1">
                    <a:solidFill>
                      <a:srgbClr val="003399"/>
                    </a:solidFill>
                    <a:latin typeface="Futura Medium" pitchFamily="2" charset="0"/>
                  </a:rPr>
                  <a:t>Key Dependency</a:t>
                </a:r>
              </a:p>
            </p:txBody>
          </p:sp>
          <p:sp>
            <p:nvSpPr>
              <p:cNvPr id="225" name="Flowchart: Extract 224"/>
              <p:cNvSpPr/>
              <p:nvPr/>
            </p:nvSpPr>
            <p:spPr>
              <a:xfrm>
                <a:off x="6651222" y="6488111"/>
                <a:ext cx="80945" cy="66819"/>
              </a:xfrm>
              <a:prstGeom prst="flowChartExtra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595959">
                      <a:lumMod val="50000"/>
                    </a:srgbClr>
                  </a:solidFill>
                </a:endParaRPr>
              </a:p>
            </p:txBody>
          </p:sp>
          <p:sp>
            <p:nvSpPr>
              <p:cNvPr id="22774" name="Rectangle 225"/>
              <p:cNvSpPr>
                <a:spLocks noChangeArrowheads="1"/>
              </p:cNvSpPr>
              <p:nvPr/>
            </p:nvSpPr>
            <p:spPr bwMode="auto">
              <a:xfrm>
                <a:off x="2627784" y="6544932"/>
                <a:ext cx="64807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800">
                    <a:solidFill>
                      <a:srgbClr val="595959"/>
                    </a:solidFill>
                    <a:latin typeface="Futura Medium" pitchFamily="2" charset="0"/>
                  </a:rPr>
                  <a:t>On Track</a:t>
                </a:r>
              </a:p>
            </p:txBody>
          </p:sp>
          <p:sp>
            <p:nvSpPr>
              <p:cNvPr id="22775" name="Rectangle 226"/>
              <p:cNvSpPr>
                <a:spLocks noChangeArrowheads="1"/>
              </p:cNvSpPr>
              <p:nvPr/>
            </p:nvSpPr>
            <p:spPr bwMode="auto">
              <a:xfrm>
                <a:off x="3923928" y="6544932"/>
                <a:ext cx="648072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800">
                  <a:solidFill>
                    <a:srgbClr val="595959"/>
                  </a:solidFill>
                  <a:latin typeface="Futura Medium" pitchFamily="2" charset="0"/>
                </a:endParaRPr>
              </a:p>
            </p:txBody>
          </p:sp>
          <p:sp>
            <p:nvSpPr>
              <p:cNvPr id="228" name="Rounded Rectangle 227"/>
              <p:cNvSpPr/>
              <p:nvPr/>
            </p:nvSpPr>
            <p:spPr>
              <a:xfrm>
                <a:off x="3275343" y="6499248"/>
                <a:ext cx="638036" cy="46137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b"/>
              <a:lstStyle/>
              <a:p>
                <a:pPr algn="ctr">
                  <a:defRPr/>
                </a:pPr>
                <a:endParaRPr lang="en-US" sz="800" dirty="0">
                  <a:solidFill>
                    <a:srgbClr val="595959">
                      <a:lumMod val="50000"/>
                    </a:srgbClr>
                  </a:solidFill>
                </a:endParaRPr>
              </a:p>
            </p:txBody>
          </p:sp>
          <p:sp>
            <p:nvSpPr>
              <p:cNvPr id="22777" name="Rectangle 228"/>
              <p:cNvSpPr>
                <a:spLocks noChangeArrowheads="1"/>
              </p:cNvSpPr>
              <p:nvPr/>
            </p:nvSpPr>
            <p:spPr bwMode="auto">
              <a:xfrm>
                <a:off x="3290455" y="6544932"/>
                <a:ext cx="633473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800">
                    <a:solidFill>
                      <a:srgbClr val="595959"/>
                    </a:solidFill>
                    <a:latin typeface="Futura Medium" pitchFamily="2" charset="0"/>
                  </a:rPr>
                  <a:t>At Risk</a:t>
                </a:r>
              </a:p>
            </p:txBody>
          </p:sp>
        </p:grpSp>
        <p:sp>
          <p:nvSpPr>
            <p:cNvPr id="217" name="Rounded Rectangle 216"/>
            <p:cNvSpPr/>
            <p:nvPr/>
          </p:nvSpPr>
          <p:spPr>
            <a:xfrm>
              <a:off x="4564113" y="6539662"/>
              <a:ext cx="641211" cy="46138"/>
            </a:xfrm>
            <a:prstGeom prst="round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b"/>
            <a:lstStyle/>
            <a:p>
              <a:pPr algn="ctr">
                <a:defRPr/>
              </a:pPr>
              <a:endParaRPr lang="en-US" sz="800" b="1" dirty="0">
                <a:solidFill>
                  <a:srgbClr val="595959">
                    <a:lumMod val="50000"/>
                  </a:srgbClr>
                </a:solidFill>
              </a:endParaRPr>
            </a:p>
          </p:txBody>
        </p:sp>
        <p:sp>
          <p:nvSpPr>
            <p:cNvPr id="22764" name="Rectangle 217"/>
            <p:cNvSpPr>
              <a:spLocks noChangeArrowheads="1"/>
            </p:cNvSpPr>
            <p:nvPr/>
          </p:nvSpPr>
          <p:spPr bwMode="auto">
            <a:xfrm>
              <a:off x="3923928" y="6597352"/>
              <a:ext cx="63347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800">
                  <a:solidFill>
                    <a:srgbClr val="595959"/>
                  </a:solidFill>
                  <a:latin typeface="Futura Medium" pitchFamily="2" charset="0"/>
                </a:rPr>
                <a:t>Delayed</a:t>
              </a:r>
            </a:p>
          </p:txBody>
        </p:sp>
        <p:sp>
          <p:nvSpPr>
            <p:cNvPr id="22765" name="Rectangle 218"/>
            <p:cNvSpPr>
              <a:spLocks noChangeArrowheads="1"/>
            </p:cNvSpPr>
            <p:nvPr/>
          </p:nvSpPr>
          <p:spPr bwMode="auto">
            <a:xfrm>
              <a:off x="4572000" y="6597932"/>
              <a:ext cx="7200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800">
                  <a:solidFill>
                    <a:srgbClr val="595959"/>
                  </a:solidFill>
                  <a:latin typeface="Futura Medium" pitchFamily="2" charset="0"/>
                </a:rPr>
                <a:t>Completed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040898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38DC443A22A6394D89566A02D13A0BCF" ma:contentTypeVersion="75" ma:contentTypeDescription="Shell Document Content Type" ma:contentTypeScope="" ma:versionID="4bef914436af40f8ea6f09a1ecfdff6f">
  <xsd:schema xmlns:xsd="http://www.w3.org/2001/XMLSchema" xmlns:xs="http://www.w3.org/2001/XMLSchema" xmlns:p="http://schemas.microsoft.com/office/2006/metadata/properties" xmlns:ns1="http://schemas.microsoft.com/sharepoint/v3" xmlns:ns2="db825fa5-af54-4335-b151-dd488e90f27d" xmlns:ns4="e9c0ecef-6d99-4af4-a5d9-0afccce50ce1" xmlns:ns5="http://schemas.microsoft.com/sharepoint/v4" targetNamespace="http://schemas.microsoft.com/office/2006/metadata/properties" ma:root="true" ma:fieldsID="911d5b4257c037ab1e85b3bad74e4536" ns1:_="" ns2:_="" ns4:_="" ns5:_="">
    <xsd:import namespace="http://schemas.microsoft.com/sharepoint/v3"/>
    <xsd:import namespace="db825fa5-af54-4335-b151-dd488e90f27d"/>
    <xsd:import namespace="e9c0ecef-6d99-4af4-a5d9-0afccce50ce1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AverageRating" minOccurs="0"/>
                <xsd:element ref="ns1:RatingCount" minOccurs="0"/>
                <xsd:element ref="ns2:_dlc_DocIdUrl" minOccurs="0"/>
                <xsd:element ref="ns1:SAEFSecurityClassificationTaxHTField0" minOccurs="0"/>
                <xsd:element ref="ns2:TaxCatchAll" minOccurs="0"/>
                <xsd:element ref="ns1:SAEFExportControlClassificationTaxHTField0" minOccurs="0"/>
                <xsd:element ref="ns1:SAEFDocumentStatusTaxHTField0" minOccurs="0"/>
                <xsd:element ref="ns1:SAEFDocumentTypeTaxHTField0" minOccurs="0"/>
                <xsd:element ref="ns1:SAEFOwner" minOccurs="0"/>
                <xsd:element ref="ns1:SAEFBusinessTaxHTField0" minOccurs="0"/>
                <xsd:element ref="ns1:SAEFBusinessUnitRegionTaxHTField0" minOccurs="0"/>
                <xsd:element ref="ns1:SAEFGlobalFunctionTaxHTField0" minOccurs="0"/>
                <xsd:element ref="ns1:SAEFBusinessProcessTaxHTField0" minOccurs="0"/>
                <xsd:element ref="ns1:SAEFLegalEntityTaxHTField0" minOccurs="0"/>
                <xsd:element ref="ns1:SAEFWorkgroupIDTaxHTField0" minOccurs="0"/>
                <xsd:element ref="ns1:SAEFSiteCollectionName" minOccurs="0"/>
                <xsd:element ref="ns1:SAEFSiteOwner" minOccurs="0"/>
                <xsd:element ref="ns1:SAEFLanguageTaxHTField0" minOccurs="0"/>
                <xsd:element ref="ns1:SAEFCountryOfJurisdictionTaxHTField0" minOccurs="0"/>
                <xsd:element ref="ns1:SAEFCollection" minOccurs="0"/>
                <xsd:element ref="ns1:SAEFKeepFileLocal" minOccurs="0"/>
                <xsd:element ref="ns1:SAEFAssetIdentifier" minOccurs="0"/>
                <xsd:element ref="ns2:_dlc_DocId" minOccurs="0"/>
                <xsd:element ref="ns2:_dlc_DocIdPersistId" minOccurs="0"/>
                <xsd:element ref="ns1:SAEFFilePlanRecordType" minOccurs="0"/>
                <xsd:element ref="ns1:SAEFRecordStatus" minOccurs="0"/>
                <xsd:element ref="ns1:SAEFDeclarer" minOccurs="0"/>
                <xsd:element ref="ns1:SAEFIsRecord" minOccurs="0"/>
                <xsd:element ref="ns1:SAEFTRIMRecordNumber" minOccurs="0"/>
                <xsd:element ref="ns2:TaxCatchAllLabel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Records_x0020_Implicit_x0020_Declare_Origin" minOccurs="0"/>
                <xsd:element ref="ns4:Issue_Date" minOccurs="0"/>
                <xsd:element ref="ns4:Review_Date" minOccurs="0"/>
                <xsd:element ref="ns4:Organisation" minOccurs="0"/>
                <xsd:element ref="ns4:Recipients" minOccurs="0"/>
                <xsd:element ref="ns4:Document_Numbers" minOccurs="0"/>
                <xsd:element ref="ns4:Cross_References" minOccurs="0"/>
                <xsd:element ref="ns4:Revision_Code" minOccurs="0"/>
                <xsd:element ref="ns4:Media" minOccurs="0"/>
                <xsd:element ref="ns4:Media_Location" minOccurs="0"/>
                <xsd:element ref="ns4:Language" minOccurs="0"/>
                <xsd:element ref="ns4:Volume_Number" minOccurs="0"/>
                <xsd:element ref="ns4:Export_x0020_Control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4" nillable="true" ma:displayName="Rating (0-5)" ma:decimals="2" ma:description="Average value of all the ratings that have been submitted" ma:internalName="AverageRating" ma:readOnly="false">
      <xsd:simpleType>
        <xsd:restriction base="dms:Number"/>
      </xsd:simpleType>
    </xsd:element>
    <xsd:element name="RatingCount" ma:index="5" nillable="true" ma:displayName="Number of Ratings" ma:decimals="0" ma:description="Number of ratings submitted" ma:internalName="RatingCount" ma:readOnly="false">
      <xsd:simpleType>
        <xsd:restriction base="dms:Number"/>
      </xsd:simpleType>
    </xsd:element>
    <xsd:element name="SAEFSecurityClassificationTaxHTField0" ma:index="7" nillable="true" ma:taxonomy="true" ma:internalName="SAEFSecurityClassificationTaxHTField0" ma:taxonomyFieldName="SAEFSecurityClassification" ma:displayName="Security Classification" ma:readOnly="false" ma:default="-1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ExportControlClassificationTaxHTField0" ma:index="10" nillable="true" ma:taxonomy="true" ma:internalName="SAEFExportControlClassificationTaxHTField0" ma:taxonomyFieldName="SAEFExportControlClassification" ma:displayName="Export Control" ma:readOnly="false" ma:default="-1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DocumentStatusTaxHTField0" ma:index="12" nillable="true" ma:taxonomy="true" ma:internalName="SAEFDocumentStatusTaxHTField0" ma:taxonomyFieldName="SAEFDocumentStatus" ma:displayName="Document Status" ma:readOnly="false" ma:default="-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DocumentTypeTaxHTField0" ma:index="14" nillable="true" ma:taxonomy="true" ma:internalName="SAEFDocumentTypeTaxHTField0" ma:taxonomyFieldName="SAEFDocumentType" ma:displayName="Document Type" ma:readOnly="false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AEFOwner" ma:index="17" nillable="true" ma:displayName="Owner" ma:internalName="SAEFOwner" ma:readOnly="false">
      <xsd:simpleType>
        <xsd:restriction base="dms:Text"/>
      </xsd:simpleType>
    </xsd:element>
    <xsd:element name="SAEFBusinessTaxHTField0" ma:index="18" nillable="true" ma:taxonomy="true" ma:internalName="SAEFBusinessTaxHTField0" ma:taxonomyFieldName="SAEFBusiness" ma:displayName="Business" ma:readOnly="false" ma:default="-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BusinessUnitRegionTaxHTField0" ma:index="20" nillable="true" ma:taxonomy="true" ma:internalName="SAEFBusinessUnitRegionTaxHTField0" ma:taxonomyFieldName="SAEFBusinessUnitRegion" ma:displayName="Business Unit/Region" ma:readOnly="false" ma:default="-1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GlobalFunctionTaxHTField0" ma:index="22" nillable="true" ma:taxonomy="true" ma:internalName="SAEFGlobalFunctionTaxHTField0" ma:taxonomyFieldName="SAEFGlobalFunction" ma:displayName="Business Function" ma:readOnly="false" ma:default="-1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BusinessProcessTaxHTField0" ma:index="24" nillable="true" ma:taxonomy="true" ma:internalName="SAEFBusinessProcessTaxHTField0" ma:taxonomyFieldName="SAEFBusinessProcess" ma:displayName="Business Process" ma:readOnly="false" ma:default="-1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LegalEntityTaxHTField0" ma:index="26" nillable="true" ma:taxonomy="true" ma:internalName="SAEFLegalEntityTaxHTField0" ma:taxonomyFieldName="SAEFLegalEntity" ma:displayName="Legal Entity" ma:readOnly="false" ma:default="4;#SPDC|23beb92e-0881-442d-bf47-76acfd1190c8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WorkgroupIDTaxHTField0" ma:index="28" nillable="true" ma:taxonomy="true" ma:internalName="SAEFWorkgroupIDTaxHTField0" ma:taxonomyFieldName="SAEFWorkgroupID" ma:displayName="TRIM Workgroup" ma:readOnly="false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SiteCollectionName" ma:index="30" nillable="true" ma:displayName="Site Collection Name" ma:default="Asset Land 1 East" ma:hidden="true" ma:internalName="SAEFSiteCollectionName" ma:readOnly="false">
      <xsd:simpleType>
        <xsd:restriction base="dms:Text"/>
      </xsd:simpleType>
    </xsd:element>
    <xsd:element name="SAEFSiteOwner" ma:index="31" nillable="true" ma:displayName="Site Owner" ma:default="i:0#.w|africa-me\bisi.t.banigbe" ma:hidden="true" ma:internalName="SAEFSiteOwner" ma:readOnly="false">
      <xsd:simpleType>
        <xsd:restriction base="dms:Text"/>
      </xsd:simpleType>
    </xsd:element>
    <xsd:element name="SAEFLanguageTaxHTField0" ma:index="32" nillable="true" ma:taxonomy="true" ma:internalName="SAEFLanguageTaxHTField0" ma:taxonomyFieldName="SAEFLanguage" ma:displayName="Language" ma:readOnly="false" ma:default="-1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CountryOfJurisdictionTaxHTField0" ma:index="34" nillable="true" ma:taxonomy="true" ma:internalName="SAEFCountryOfJurisdictionTaxHTField0" ma:taxonomyFieldName="SAEFCountryOfJurisdiction" ma:displayName="Country of Jurisdiction" ma:readOnly="false" ma:default="-1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Collection" ma:index="36" nillable="true" ma:displayName="Collection" ma:default="0" ma:hidden="true" ma:internalName="SAEFCollection" ma:readOnly="false">
      <xsd:simpleType>
        <xsd:restriction base="dms:Boolean"/>
      </xsd:simpleType>
    </xsd:element>
    <xsd:element name="SAEFKeepFileLocal" ma:index="37" nillable="true" ma:displayName="Keep File Local" ma:default="0" ma:hidden="true" ma:internalName="SAEFKeepFileLocal" ma:readOnly="false">
      <xsd:simpleType>
        <xsd:restriction base="dms:Boolean"/>
      </xsd:simpleType>
    </xsd:element>
    <xsd:element name="SAEFAssetIdentifier" ma:index="38" nillable="true" ma:displayName="Asset Identifier" ma:hidden="true" ma:internalName="SAEFAssetIdentifier" ma:readOnly="false">
      <xsd:simpleType>
        <xsd:restriction base="dms:Text"/>
      </xsd:simpleType>
    </xsd:element>
    <xsd:element name="SAEFFilePlanRecordType" ma:index="41" nillable="true" ma:displayName="File Plan Record Type" ma:hidden="true" ma:internalName="SAEFFilePlanRecordType" ma:readOnly="false">
      <xsd:simpleType>
        <xsd:restriction base="dms:Text"/>
      </xsd:simpleType>
    </xsd:element>
    <xsd:element name="SAEFRecordStatus" ma:index="42" nillable="true" ma:displayName="Record Status" ma:hidden="true" ma:internalName="SAEFRecordStatus" ma:readOnly="false">
      <xsd:simpleType>
        <xsd:restriction base="dms:Text"/>
      </xsd:simpleType>
    </xsd:element>
    <xsd:element name="SAEFDeclarer" ma:index="43" nillable="true" ma:displayName="Declarer" ma:hidden="true" ma:internalName="SAEFDeclarer" ma:readOnly="false">
      <xsd:simpleType>
        <xsd:restriction base="dms:Text"/>
      </xsd:simpleType>
    </xsd:element>
    <xsd:element name="SAEFIsRecord" ma:index="44" nillable="true" ma:displayName="Is Record" ma:hidden="true" ma:internalName="SAEFIsRecord" ma:readOnly="false">
      <xsd:simpleType>
        <xsd:restriction base="dms:Text"/>
      </xsd:simpleType>
    </xsd:element>
    <xsd:element name="SAEFTRIMRecordNumber" ma:index="45" nillable="true" ma:displayName="TRIM Record Number" ma:hidden="true" ma:internalName="SAEFTRIMRecordNumber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825fa5-af54-4335-b151-dd488e90f27d" elementFormDefault="qualified">
    <xsd:import namespace="http://schemas.microsoft.com/office/2006/documentManagement/types"/>
    <xsd:import namespace="http://schemas.microsoft.com/office/infopath/2007/PartnerControls"/>
    <xsd:element name="_dlc_DocIdUrl" ma:index="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TaxCatchAll" ma:index="9" nillable="true" ma:displayName="Taxonomy Catch All Column" ma:list="{4c33ddab-7239-4e53-9737-5a989be56446}" ma:internalName="TaxCatchAll" ma:readOnly="false" ma:showField="CatchAllData" ma:web="db825fa5-af54-4335-b151-dd488e90f2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0" nillable="true" ma:displayName="Persist ID" ma:description="Keep ID on add." ma:hidden="true" ma:internalName="_dlc_DocIdPersistId" ma:readOnly="false">
      <xsd:simpleType>
        <xsd:restriction base="dms:Boolean"/>
      </xsd:simpleType>
    </xsd:element>
    <xsd:element name="TaxCatchAllLabel" ma:index="46" nillable="true" ma:displayName="Taxonomy Catch All Column1" ma:list="{4c33ddab-7239-4e53-9737-5a989be56446}" ma:internalName="TaxCatchAllLabel" ma:readOnly="false" ma:showField="CatchAllDataLabel" ma:web="db825fa5-af54-4335-b151-dd488e90f2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c0ecef-6d99-4af4-a5d9-0afccce50ce1" elementFormDefault="qualified">
    <xsd:import namespace="http://schemas.microsoft.com/office/2006/documentManagement/types"/>
    <xsd:import namespace="http://schemas.microsoft.com/office/infopath/2007/PartnerControls"/>
    <xsd:element name="LivelinkID" ma:index="47" nillable="true" ma:displayName="LivelinkID" ma:indexed="true" ma:internalName="LivelinkID" ma:readOnly="false">
      <xsd:simpleType>
        <xsd:restriction base="dms:Text"/>
      </xsd:simpleType>
    </xsd:element>
    <xsd:element name="Folder_x0020_STRUCTURE" ma:index="48" nillable="true" ma:displayName="Folder STRUCTURE" ma:internalName="Folder_x0020_STRUCTURE" ma:readOnly="false">
      <xsd:simpleType>
        <xsd:restriction base="dms:Text"/>
      </xsd:simpleType>
    </xsd:element>
    <xsd:element name="Livelink_x0020_Instance_x0020_Column" ma:index="49" nillable="true" ma:displayName="Livelink Instance Column" ma:internalName="Livelink_x0020_Instance_x0020_Column" ma:readOnly="false">
      <xsd:simpleType>
        <xsd:restriction base="dms:Text"/>
      </xsd:simpleType>
    </xsd:element>
    <xsd:element name="Records_x0020_Implicit_x0020_Declare_Origin" ma:index="50" nillable="true" ma:displayName="Records Implicit Declare_Origin" ma:format="Dropdown" ma:internalName="Records_x0020_Implicit_x0020_Declare_Origin" ma:readOnly="false">
      <xsd:simpleType>
        <xsd:union memberTypes="dms:Text">
          <xsd:simpleType>
            <xsd:restriction base="dms:Choice">
              <xsd:enumeration value="EPCatalog"/>
              <xsd:enumeration value="Orchestra"/>
              <xsd:enumeration value="Assai"/>
              <xsd:enumeration value="LivelinkImplicit"/>
              <xsd:enumeration value="?"/>
            </xsd:restriction>
          </xsd:simpleType>
        </xsd:union>
      </xsd:simpleType>
    </xsd:element>
    <xsd:element name="Issue_Date" ma:index="51" nillable="true" ma:displayName="Issue_Date" ma:format="DateOnly" ma:internalName="Issue_Date" ma:readOnly="false">
      <xsd:simpleType>
        <xsd:restriction base="dms:DateTime"/>
      </xsd:simpleType>
    </xsd:element>
    <xsd:element name="Review_Date" ma:index="52" nillable="true" ma:displayName="Review_Date" ma:format="DateOnly" ma:internalName="Review_Date" ma:readOnly="false">
      <xsd:simpleType>
        <xsd:restriction base="dms:DateTime"/>
      </xsd:simpleType>
    </xsd:element>
    <xsd:element name="Organisation" ma:index="53" nillable="true" ma:displayName="Organisation" ma:internalName="Organisation" ma:readOnly="false">
      <xsd:simpleType>
        <xsd:restriction base="dms:Text"/>
      </xsd:simpleType>
    </xsd:element>
    <xsd:element name="Recipients" ma:index="54" nillable="true" ma:displayName="Recipients" ma:internalName="Recipients" ma:readOnly="false">
      <xsd:simpleType>
        <xsd:restriction base="dms:Note"/>
      </xsd:simpleType>
    </xsd:element>
    <xsd:element name="Document_Numbers" ma:index="55" nillable="true" ma:displayName="Document_Numbers" ma:internalName="Document_Numbers" ma:readOnly="false">
      <xsd:simpleType>
        <xsd:restriction base="dms:Note"/>
      </xsd:simpleType>
    </xsd:element>
    <xsd:element name="Cross_References" ma:index="56" nillable="true" ma:displayName="Cross_References" ma:internalName="Cross_References" ma:readOnly="false">
      <xsd:simpleType>
        <xsd:restriction base="dms:Note"/>
      </xsd:simpleType>
    </xsd:element>
    <xsd:element name="Revision_Code" ma:index="57" nillable="true" ma:displayName="Revision_Code" ma:internalName="Revision_Code" ma:readOnly="false">
      <xsd:simpleType>
        <xsd:restriction base="dms:Text"/>
      </xsd:simpleType>
    </xsd:element>
    <xsd:element name="Media" ma:index="58" nillable="true" ma:displayName="Media" ma:default="Electronic File" ma:format="Dropdown" ma:internalName="Media" ma:readOnly="false">
      <xsd:simpleType>
        <xsd:union memberTypes="dms:Text">
          <xsd:simpleType>
            <xsd:restriction base="dms:Choice">
              <xsd:enumeration value="Audio"/>
              <xsd:enumeration value="Cassette"/>
              <xsd:enumeration value="CD-ROM"/>
              <xsd:enumeration value="Disk"/>
              <xsd:enumeration value="Film"/>
              <xsd:enumeration value="Electronic File"/>
              <xsd:enumeration value="Microform"/>
              <xsd:enumeration value="Paper"/>
              <xsd:enumeration value="Photograph"/>
              <xsd:enumeration value="Radiograph"/>
              <xsd:enumeration value="Tape"/>
              <xsd:enumeration value="Video"/>
              <xsd:enumeration value="?"/>
            </xsd:restriction>
          </xsd:simpleType>
        </xsd:union>
      </xsd:simpleType>
    </xsd:element>
    <xsd:element name="Media_Location" ma:index="59" nillable="true" ma:displayName="Media_Location" ma:default="Livelink" ma:internalName="Media_Location" ma:readOnly="false">
      <xsd:simpleType>
        <xsd:restriction base="dms:Note"/>
      </xsd:simpleType>
    </xsd:element>
    <xsd:element name="Language" ma:index="60" nillable="true" ma:displayName="Language" ma:default="English" ma:format="Dropdown" ma:internalName="Language" ma:readOnly="false">
      <xsd:simpleType>
        <xsd:union memberTypes="dms:Text">
          <xsd:simpleType>
            <xsd:restriction base="dms:Choice">
              <xsd:enumeration value="English"/>
              <xsd:enumeration value="French"/>
              <xsd:enumeration value="German"/>
              <xsd:enumeration value="Italian"/>
              <xsd:enumeration value="Spanish"/>
              <xsd:enumeration value="Dutch"/>
              <xsd:enumeration value="Norwegian"/>
              <xsd:enumeration value="Chinese"/>
              <xsd:enumeration value="Russian"/>
              <xsd:enumeration value="Finnish"/>
              <xsd:enumeration value="?"/>
            </xsd:restriction>
          </xsd:simpleType>
        </xsd:union>
      </xsd:simpleType>
    </xsd:element>
    <xsd:element name="Volume_Number" ma:index="61" nillable="true" ma:displayName="Volume_Number" ma:internalName="Volume_Number" ma:readOnly="false">
      <xsd:simpleType>
        <xsd:restriction base="dms:Text"/>
      </xsd:simpleType>
    </xsd:element>
    <xsd:element name="Export_x0020_Control" ma:index="62" nillable="true" ma:displayName="Export Control" ma:format="Dropdown" ma:internalName="Export_x0020_Control" ma:readOnly="false">
      <xsd:simpleType>
        <xsd:union memberTypes="dms:Text">
          <xsd:simpleType>
            <xsd:restriction base="dms:Choice">
              <xsd:enumeration value="Not Subject to EAR - no disclosure of technology"/>
              <xsd:enumeration value="Not Subject to EAR - publicly available"/>
              <xsd:enumeration value="Not Subject to EAR - no US content"/>
              <xsd:enumeration value="US de minimis rule"/>
              <xsd:enumeration value="EAR99"/>
              <xsd:enumeration value="Non-US controlled technology"/>
              <xsd:enumeration value="US Controlled technology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63" nillable="true" ma:displayName="IconOverlay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6" ma:displayName="Author"/>
        <xsd:element ref="dcterms:created" minOccurs="0" maxOccurs="1"/>
        <xsd:element ref="dc:identifier" minOccurs="0" maxOccurs="1"/>
        <xsd:element name="contentType" minOccurs="0" maxOccurs="1" type="xsd:string" ma:index="6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_Location xmlns="e9c0ecef-6d99-4af4-a5d9-0afccce50ce1">Livelink</Media_Location>
    <SAEFIsRecord xmlns="http://schemas.microsoft.com/sharepoint/v3" xsi:nil="true"/>
    <SAEFFilePlanRecordType xmlns="http://schemas.microsoft.com/sharepoint/v3" xsi:nil="true"/>
    <Media xmlns="e9c0ecef-6d99-4af4-a5d9-0afccce50ce1">Electronic File</Media>
    <LivelinkID xmlns="e9c0ecef-6d99-4af4-a5d9-0afccce50ce1" xsi:nil="true"/>
    <SAEFAssetIdentifier xmlns="http://schemas.microsoft.com/sharepoint/v3" xsi:nil="true"/>
    <SAEF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AEFBusinessProcessTaxHTField0>
    <Review_Date xmlns="e9c0ecef-6d99-4af4-a5d9-0afccce50ce1" xsi:nil="true"/>
    <SAEFKeepFileLocal xmlns="http://schemas.microsoft.com/sharepoint/v3">false</SAEFKeepFileLocal>
    <Folder_x0020_STRUCTURE xmlns="e9c0ecef-6d99-4af4-a5d9-0afccce50ce1" xsi:nil="true"/>
    <_dlc_DocId xmlns="db825fa5-af54-4335-b151-dd488e90f27d">AFFAA0846-990998612-76649</_dlc_DocId>
    <SAEF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AEFWorkgroupIDTaxHTField0>
    <Records_x0020_Implicit_x0020_Declare_Origin xmlns="e9c0ecef-6d99-4af4-a5d9-0afccce50ce1" xsi:nil="true"/>
    <SAEF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AEFDocumentStatusTaxHTField0>
    <SAEFDocumentTypeTaxHTField0 xmlns="http://schemas.microsoft.com/sharepoint/v3">
      <Terms xmlns="http://schemas.microsoft.com/office/infopath/2007/PartnerControls"/>
    </SAEFDocumentTypeTaxHTField0>
    <Revision_Code xmlns="e9c0ecef-6d99-4af4-a5d9-0afccce50ce1" xsi:nil="true"/>
    <AverageRating xmlns="http://schemas.microsoft.com/sharepoint/v3" xsi:nil="true"/>
    <SAEFCollection xmlns="http://schemas.microsoft.com/sharepoint/v3">false</SAEFCollection>
    <SAEF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SPDC</TermName>
          <TermId xmlns="http://schemas.microsoft.com/office/infopath/2007/PartnerControls">23beb92e-0881-442d-bf47-76acfd1190c8</TermId>
        </TermInfo>
      </Terms>
    </SAEFLegalEntityTaxHTField0>
    <Cross_References xmlns="e9c0ecef-6d99-4af4-a5d9-0afccce50ce1" xsi:nil="true"/>
    <Volume_Number xmlns="e9c0ecef-6d99-4af4-a5d9-0afccce50ce1" xsi:nil="true"/>
    <Livelink_x0020_Instance_x0020_Column xmlns="e9c0ecef-6d99-4af4-a5d9-0afccce50ce1" xsi:nil="true"/>
    <SAEF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AEFSecurityClassificationTaxHTField0>
    <IconOverlay xmlns="http://schemas.microsoft.com/sharepoint/v4" xsi:nil="true"/>
    <_dlc_DocIdPersistId xmlns="db825fa5-af54-4335-b151-dd488e90f27d" xsi:nil="true"/>
    <SAEF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AEFLanguageTaxHTField0>
    <SAEFOwner xmlns="http://schemas.microsoft.com/sharepoint/v3" xsi:nil="true"/>
    <_dlc_DocIdUrl xmlns="db825fa5-af54-4335-b151-dd488e90f27d">
      <Url>https://nga001-sp.shell.com/sites/AFFAA0846/_layouts/15/DocIdRedir.aspx?ID=AFFAA0846-990998612-76649</Url>
      <Description>AFFAA0846-990998612-76649</Description>
    </_dlc_DocIdUrl>
    <SAEF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AEFExportControlClassificationTaxHTField0>
    <Export_x0020_Control xmlns="e9c0ecef-6d99-4af4-a5d9-0afccce50ce1" xsi:nil="true"/>
    <RatingCount xmlns="http://schemas.microsoft.com/sharepoint/v3" xsi:nil="true"/>
    <SAEFSiteCollectionName xmlns="http://schemas.microsoft.com/sharepoint/v3">Asset Land 1 East</SAEFSiteCollectionName>
    <SAEF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AEFCountryOfJurisdictionTaxHTField0>
    <Recipients xmlns="e9c0ecef-6d99-4af4-a5d9-0afccce50ce1" xsi:nil="true"/>
    <SAEFTRIMRecordNumber xmlns="http://schemas.microsoft.com/sharepoint/v3" xsi:nil="true"/>
    <SAEF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AEFBusinessTaxHTField0>
    <SAEF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AEFGlobalFunctionTaxHTField0>
    <Issue_Date xmlns="e9c0ecef-6d99-4af4-a5d9-0afccce50ce1" xsi:nil="true"/>
    <TaxCatchAllLabel xmlns="db825fa5-af54-4335-b151-dd488e90f27d"/>
    <Document_Numbers xmlns="e9c0ecef-6d99-4af4-a5d9-0afccce50ce1" xsi:nil="true"/>
    <SAEFDeclarer xmlns="http://schemas.microsoft.com/sharepoint/v3" xsi:nil="true"/>
    <Language xmlns="e9c0ecef-6d99-4af4-a5d9-0afccce50ce1">English</Language>
    <SAEFRecordStatus xmlns="http://schemas.microsoft.com/sharepoint/v3" xsi:nil="true"/>
    <Organisation xmlns="e9c0ecef-6d99-4af4-a5d9-0afccce50ce1" xsi:nil="true"/>
    <SAEFSiteOwner xmlns="http://schemas.microsoft.com/sharepoint/v3">i:0#.w|africa-me\bisi.t.banigbe</SAEFSiteOwner>
    <SAEF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AEFBusinessUnitRegionTaxHTField0>
    <TaxCatchAll xmlns="db825fa5-af54-4335-b151-dd488e90f27d">
      <Value>11</Value>
      <Value>10</Value>
      <Value>9</Value>
      <Value>8</Value>
      <Value>7</Value>
      <Value>6</Value>
      <Value>5</Value>
      <Value>4</Value>
      <Value>3</Value>
      <Value>2</Value>
      <Value>1</Value>
    </TaxCatchAll>
  </documentManagement>
</p:properties>
</file>

<file path=customXml/itemProps1.xml><?xml version="1.0" encoding="utf-8"?>
<ds:datastoreItem xmlns:ds="http://schemas.openxmlformats.org/officeDocument/2006/customXml" ds:itemID="{7F439357-4A2F-4915-9EB0-CEF2D2296CE3}"/>
</file>

<file path=customXml/itemProps2.xml><?xml version="1.0" encoding="utf-8"?>
<ds:datastoreItem xmlns:ds="http://schemas.openxmlformats.org/officeDocument/2006/customXml" ds:itemID="{240E52C4-E94E-403D-A50A-0B9516D3D925}"/>
</file>

<file path=customXml/itemProps3.xml><?xml version="1.0" encoding="utf-8"?>
<ds:datastoreItem xmlns:ds="http://schemas.openxmlformats.org/officeDocument/2006/customXml" ds:itemID="{CBBC1D5D-2151-45D1-B121-33605F4D14BB}"/>
</file>

<file path=customXml/itemProps4.xml><?xml version="1.0" encoding="utf-8"?>
<ds:datastoreItem xmlns:ds="http://schemas.openxmlformats.org/officeDocument/2006/customXml" ds:itemID="{D5B0C05D-5824-4BD5-9FF8-C09CE3CD0D1E}"/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733</Words>
  <Application>Microsoft Office PowerPoint</Application>
  <PresentationFormat>Widescreen</PresentationFormat>
  <Paragraphs>270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ＭＳ Ｐゴシック</vt:lpstr>
      <vt:lpstr>宋体</vt:lpstr>
      <vt:lpstr>Arial</vt:lpstr>
      <vt:lpstr>Calibri</vt:lpstr>
      <vt:lpstr>Futura</vt:lpstr>
      <vt:lpstr>Futura Medium</vt:lpstr>
      <vt:lpstr>Times New Roman</vt:lpstr>
      <vt:lpstr>Wingdings</vt:lpstr>
      <vt:lpstr>Office Theme</vt:lpstr>
      <vt:lpstr>PowerPoint Presentation</vt:lpstr>
      <vt:lpstr>Improvement of Power Supply Hardware Between Agbada FOC &amp; JTF Camp</vt:lpstr>
      <vt:lpstr>Bi-Weekly Cadence Commitment Template Past 7 days</vt:lpstr>
      <vt:lpstr>Bi-Weekly Cadence Commitment Template Next 14days</vt:lpstr>
      <vt:lpstr> Overall Project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Etim, Eyo E SPDC-UPO/G/PLR</dc:creator>
  <cp:lastModifiedBy>Etim, Eyo E SPDC-UPO/G/PLR</cp:lastModifiedBy>
  <cp:revision>14</cp:revision>
  <dcterms:created xsi:type="dcterms:W3CDTF">2006-08-16T00:00:00Z</dcterms:created>
  <dcterms:modified xsi:type="dcterms:W3CDTF">2017-11-19T17:43:26Z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AEFExportControlClassification">
    <vt:lpwstr>9;#Non-US content - Non Controlled|2ac8835e-0587-4096-a6e2-1f68da1e6cb3</vt:lpwstr>
  </property>
  <property fmtid="{D5CDD505-2E9C-101B-9397-08002B2CF9AE}" pid="3" name="ContentTypeId">
    <vt:lpwstr>0x0101006F0A470EEB1140E7AA14F4CE8A50B54C0001CB1477F4DD432AA86DD56CC3887AF40038DC443A22A6394D89566A02D13A0BCF</vt:lpwstr>
  </property>
  <property fmtid="{D5CDD505-2E9C-101B-9397-08002B2CF9AE}" pid="4" name="SAEFBusinessUnitRegion">
    <vt:lpwstr>2;#Sub-Saharan Africa|9d13514c-804d-40ff-8e8a-f6825f62fb70</vt:lpwstr>
  </property>
  <property fmtid="{D5CDD505-2E9C-101B-9397-08002B2CF9AE}" pid="5" name="SAEFCountryOfJurisdiction">
    <vt:lpwstr>7;#NIGERIA|973e3eb3-a5f9-4712-a628-787e048af9f3</vt:lpwstr>
  </property>
  <property fmtid="{D5CDD505-2E9C-101B-9397-08002B2CF9AE}" pid="6" name="_dlc_DocIdItemGuid">
    <vt:lpwstr>aa3ebddd-ac33-4701-96ba-38d2fb31354b</vt:lpwstr>
  </property>
  <property fmtid="{D5CDD505-2E9C-101B-9397-08002B2CF9AE}" pid="7" name="SAEFLanguage">
    <vt:lpwstr>6;#English|bd3ad5ee-f0c3-40aa-8cc8-36ef09940af3</vt:lpwstr>
  </property>
  <property fmtid="{D5CDD505-2E9C-101B-9397-08002B2CF9AE}" pid="8" name="SAEFDocumentType">
    <vt:lpwstr/>
  </property>
  <property fmtid="{D5CDD505-2E9C-101B-9397-08002B2CF9AE}" pid="9" name="SAEFSecurityClassification">
    <vt:lpwstr>8;#Restricted|21aa7f98-4035-4019-a764-107acb7269af</vt:lpwstr>
  </property>
  <property fmtid="{D5CDD505-2E9C-101B-9397-08002B2CF9AE}" pid="10" name="SAEFBusiness">
    <vt:lpwstr>1;#Upstream International|dabf15d9-4f75-4ed1-b8a1-a0c3e2a85888</vt:lpwstr>
  </property>
  <property fmtid="{D5CDD505-2E9C-101B-9397-08002B2CF9AE}" pid="11" name="SAEFBusinessProcess">
    <vt:lpwstr>10;#All - Records Management|1f68a0f2-47ab-4887-8df5-7c0616d5ad90</vt:lpwstr>
  </property>
  <property fmtid="{D5CDD505-2E9C-101B-9397-08002B2CF9AE}" pid="12" name="SAEFGlobalFunction">
    <vt:lpwstr>3;#Not Applicable|ddce64fb-3cb8-4cd9-8e3d-0fe554247fd1</vt:lpwstr>
  </property>
  <property fmtid="{D5CDD505-2E9C-101B-9397-08002B2CF9AE}" pid="13" name="SAEFLegalEntity">
    <vt:lpwstr>4;#SPDC|23beb92e-0881-442d-bf47-76acfd1190c8</vt:lpwstr>
  </property>
  <property fmtid="{D5CDD505-2E9C-101B-9397-08002B2CF9AE}" pid="14" name="SAEFWorkgroupID">
    <vt:lpwstr>5;#Upstream _ Single File Plan - 22022|d3ed65c1-761d-4a84-a678-924ffd6ed182</vt:lpwstr>
  </property>
  <property fmtid="{D5CDD505-2E9C-101B-9397-08002B2CF9AE}" pid="15" name="SAEFDocumentStatus">
    <vt:lpwstr>11;#Draft|1c86f377-7d91-4c95-bd5b-c18c83fe0aa5</vt:lpwstr>
  </property>
</Properties>
</file>