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8"/>
  </p:notesMasterIdLst>
  <p:handoutMasterIdLst>
    <p:handoutMasterId r:id="rId9"/>
  </p:handoutMasterIdLst>
  <p:sldIdLst>
    <p:sldId id="467" r:id="rId6"/>
    <p:sldId id="469" r:id="rId7"/>
  </p:sldIdLst>
  <p:sldSz cx="12192000" cy="6858000"/>
  <p:notesSz cx="6797675" cy="9874250"/>
  <p:embeddedFontLst>
    <p:embeddedFont>
      <p:font typeface="Futura Medium" panose="000004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1551" autoAdjust="0"/>
  </p:normalViewPr>
  <p:slideViewPr>
    <p:cSldViewPr showGuides="1">
      <p:cViewPr varScale="1">
        <p:scale>
          <a:sx n="64" d="100"/>
          <a:sy n="64" d="100"/>
        </p:scale>
        <p:origin x="748"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1.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02/04/2018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02/04/2018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4/2/2018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4/2/2018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Project Title: </a:t>
            </a:r>
            <a:r>
              <a:rPr lang="en-GB" sz="2000" b="1" u="sng" dirty="0"/>
              <a:t>IMPROVED HVAC AVAILABILITY AT AGBADA EARLY NAG</a:t>
            </a:r>
            <a:endParaRPr lang="en-US" sz="2000" b="1" dirty="0">
              <a:latin typeface="Futura Medium" panose="00000400000000000000" pitchFamily="2" charset="0"/>
            </a:endParaRPr>
          </a:p>
        </p:txBody>
      </p:sp>
      <p:sp>
        <p:nvSpPr>
          <p:cNvPr id="7" name="Text Placeholder 2"/>
          <p:cNvSpPr txBox="1">
            <a:spLocks/>
          </p:cNvSpPr>
          <p:nvPr/>
        </p:nvSpPr>
        <p:spPr>
          <a:xfrm>
            <a:off x="129119" y="1104529"/>
            <a:ext cx="11893551" cy="1771375"/>
          </a:xfrm>
          <a:prstGeom prst="rect">
            <a:avLst/>
          </a:prstGeom>
          <a:no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Business Case/objectives</a:t>
            </a:r>
            <a:r>
              <a:rPr lang="en-GB" sz="1400" b="1" dirty="0">
                <a:latin typeface="Futura Medium" pitchFamily="2" charset="0"/>
                <a:cs typeface="Arial" charset="0"/>
              </a:rPr>
              <a:t>:</a:t>
            </a:r>
          </a:p>
          <a:p>
            <a:pPr algn="just" defTabSz="914400">
              <a:spcAft>
                <a:spcPts val="500"/>
              </a:spcAft>
              <a:defRPr/>
            </a:pPr>
            <a:r>
              <a:rPr lang="en-GB" sz="1400" dirty="0">
                <a:latin typeface="Futura Medium" pitchFamily="2" charset="0"/>
                <a:cs typeface="Arial" charset="0"/>
              </a:rPr>
              <a:t>Unavailability of Gas Generators at the Agbada Early NAG facility due to technical faults or extended TNP outage usually results to excessive heat in the Switchboard, battery and Field Auxiliary rooms because the HVAC units are connected to the Main busbar which can only be powered when the Gas Generators are available.</a:t>
            </a:r>
          </a:p>
          <a:p>
            <a:pPr algn="just" defTabSz="914400">
              <a:spcAft>
                <a:spcPts val="500"/>
              </a:spcAft>
              <a:defRPr/>
            </a:pPr>
            <a:r>
              <a:rPr lang="en-GB" sz="1400" dirty="0">
                <a:latin typeface="Futura Medium" pitchFamily="2" charset="0"/>
                <a:cs typeface="Arial" charset="0"/>
              </a:rPr>
              <a:t>Overheating has resulted in equipment failure in the past, and also poses the threat of fire. </a:t>
            </a:r>
            <a:r>
              <a:rPr lang="en-US" sz="1400" dirty="0">
                <a:latin typeface="Futura Medium" pitchFamily="2" charset="0"/>
                <a:cs typeface="Arial" charset="0"/>
              </a:rPr>
              <a:t>The splitting of power supply to the HVAC units in the </a:t>
            </a:r>
            <a:r>
              <a:rPr lang="en-GB" sz="1400" dirty="0">
                <a:latin typeface="Futura Medium" pitchFamily="2" charset="0"/>
                <a:cs typeface="Arial" charset="0"/>
              </a:rPr>
              <a:t>Field Auxiliary Room, Switchboard and battery rooms</a:t>
            </a:r>
            <a:r>
              <a:rPr lang="en-US" sz="1400" dirty="0">
                <a:latin typeface="Futura Medium" pitchFamily="2" charset="0"/>
                <a:cs typeface="Arial" charset="0"/>
              </a:rPr>
              <a:t> between the Main busbar and the Emergency busbar, will ensure power is available for cooling as long as either the Gas Generator or the standby Diesel Generator is operational.</a:t>
            </a:r>
            <a:endParaRPr lang="en-GB" sz="1400" dirty="0">
              <a:latin typeface="Futura Medium" pitchFamily="2" charset="0"/>
              <a:cs typeface="Arial" charset="0"/>
            </a:endParaRPr>
          </a:p>
        </p:txBody>
      </p:sp>
      <p:sp>
        <p:nvSpPr>
          <p:cNvPr id="13" name="Text Placeholder 2"/>
          <p:cNvSpPr txBox="1">
            <a:spLocks/>
          </p:cNvSpPr>
          <p:nvPr/>
        </p:nvSpPr>
        <p:spPr>
          <a:xfrm>
            <a:off x="4727848" y="2947912"/>
            <a:ext cx="4320480" cy="3483245"/>
          </a:xfrm>
          <a:prstGeom prst="rect">
            <a:avLst/>
          </a:prstGeom>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Project Scope/Actions: </a:t>
            </a:r>
          </a:p>
          <a:p>
            <a:pPr marL="171450" indent="-171450" defTabSz="914400">
              <a:lnSpc>
                <a:spcPct val="150000"/>
              </a:lnSpc>
              <a:buFont typeface="Wingdings" pitchFamily="2" charset="2"/>
              <a:buChar char="§"/>
              <a:defRPr/>
            </a:pPr>
            <a:r>
              <a:rPr lang="en-US" sz="1400" dirty="0">
                <a:latin typeface="Futura Medium" panose="00000400000000000000" pitchFamily="2" charset="0"/>
              </a:rPr>
              <a:t>Feasibility studies.</a:t>
            </a:r>
          </a:p>
          <a:p>
            <a:pPr marL="171450" indent="-171450" defTabSz="914400">
              <a:lnSpc>
                <a:spcPct val="150000"/>
              </a:lnSpc>
              <a:buFont typeface="Wingdings" pitchFamily="2" charset="2"/>
              <a:buChar char="§"/>
              <a:defRPr/>
            </a:pPr>
            <a:r>
              <a:rPr lang="en-US" sz="1400" dirty="0">
                <a:latin typeface="Futura Medium" panose="00000400000000000000" pitchFamily="2" charset="0"/>
              </a:rPr>
              <a:t>Obtain </a:t>
            </a:r>
            <a:r>
              <a:rPr lang="en-US" sz="1400" dirty="0" err="1">
                <a:latin typeface="Futura Medium" panose="00000400000000000000" pitchFamily="2" charset="0"/>
              </a:rPr>
              <a:t>MoC</a:t>
            </a:r>
            <a:r>
              <a:rPr lang="en-US" sz="1400" dirty="0">
                <a:latin typeface="Futura Medium" panose="00000400000000000000" pitchFamily="2" charset="0"/>
              </a:rPr>
              <a:t> approval for the change (</a:t>
            </a:r>
            <a:r>
              <a:rPr lang="en-US" sz="1400" dirty="0" err="1">
                <a:latin typeface="Futura Medium" panose="00000400000000000000" pitchFamily="2" charset="0"/>
              </a:rPr>
              <a:t>MoC</a:t>
            </a:r>
            <a:r>
              <a:rPr lang="en-US" sz="1400" dirty="0">
                <a:latin typeface="Futura Medium" panose="00000400000000000000" pitchFamily="2" charset="0"/>
              </a:rPr>
              <a:t> 50894)</a:t>
            </a:r>
          </a:p>
          <a:p>
            <a:pPr marL="171450" indent="-171450" defTabSz="914400">
              <a:lnSpc>
                <a:spcPct val="150000"/>
              </a:lnSpc>
              <a:buFont typeface="Wingdings" pitchFamily="2" charset="2"/>
              <a:buChar char="§"/>
              <a:defRPr/>
            </a:pPr>
            <a:r>
              <a:rPr lang="en-GB" sz="1400" dirty="0">
                <a:latin typeface="Futura Medium" panose="00000400000000000000" pitchFamily="2" charset="0"/>
              </a:rPr>
              <a:t>Cable re-routing from Main to Emergency Busbar. </a:t>
            </a:r>
            <a:endParaRPr lang="en-US" sz="1400" dirty="0">
              <a:latin typeface="Futura Medium" panose="00000400000000000000" pitchFamily="2" charset="0"/>
            </a:endParaRPr>
          </a:p>
          <a:p>
            <a:pPr marL="171450" indent="-171450" defTabSz="914400">
              <a:lnSpc>
                <a:spcPct val="150000"/>
              </a:lnSpc>
              <a:buFont typeface="Wingdings" pitchFamily="2" charset="2"/>
              <a:buChar char="§"/>
              <a:defRPr/>
            </a:pPr>
            <a:r>
              <a:rPr lang="en-GB" sz="1400" dirty="0">
                <a:latin typeface="Futura Medium" panose="00000400000000000000" pitchFamily="2" charset="0"/>
              </a:rPr>
              <a:t>Testing and commissioning </a:t>
            </a:r>
          </a:p>
          <a:p>
            <a:pPr marL="171450" indent="-171450" defTabSz="914400">
              <a:lnSpc>
                <a:spcPct val="150000"/>
              </a:lnSpc>
              <a:buFont typeface="Wingdings" pitchFamily="2" charset="2"/>
              <a:buChar char="§"/>
              <a:defRPr/>
            </a:pPr>
            <a:r>
              <a:rPr lang="en-GB" sz="1400" dirty="0">
                <a:latin typeface="Futura Medium" panose="00000400000000000000" pitchFamily="2" charset="0"/>
              </a:rPr>
              <a:t>Updating of Load list and Single Line Diagrams.</a:t>
            </a:r>
            <a:endParaRPr lang="en-US" sz="1400" dirty="0">
              <a:latin typeface="Futura Medium" panose="00000400000000000000" pitchFamily="2" charset="0"/>
            </a:endParaRPr>
          </a:p>
        </p:txBody>
      </p:sp>
      <p:sp>
        <p:nvSpPr>
          <p:cNvPr id="22" name="Text Placeholder 2"/>
          <p:cNvSpPr txBox="1">
            <a:spLocks/>
          </p:cNvSpPr>
          <p:nvPr/>
        </p:nvSpPr>
        <p:spPr>
          <a:xfrm>
            <a:off x="9192344" y="4365104"/>
            <a:ext cx="2815510" cy="2066053"/>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latin typeface="Futura Medium" pitchFamily="2" charset="0"/>
                <a:cs typeface="Arial" charset="0"/>
              </a:rPr>
              <a:t>Project Sponsor: Wilcox Emmanuel/Alepaye Babatunde</a:t>
            </a:r>
          </a:p>
          <a:p>
            <a:pPr marL="0" lvl="1" defTabSz="914400">
              <a:spcBef>
                <a:spcPts val="300"/>
              </a:spcBef>
              <a:spcAft>
                <a:spcPct val="0"/>
              </a:spcAft>
            </a:pPr>
            <a:r>
              <a:rPr lang="en-US" altLang="en-US" sz="1400" dirty="0">
                <a:latin typeface="Futura Medium" pitchFamily="2" charset="0"/>
                <a:cs typeface="Arial" charset="0"/>
              </a:rPr>
              <a:t>Implementation Lead: </a:t>
            </a:r>
            <a:r>
              <a:rPr lang="en-US" altLang="en-US" sz="1400">
                <a:latin typeface="Futura Medium" pitchFamily="2" charset="0"/>
                <a:cs typeface="Arial" charset="0"/>
              </a:rPr>
              <a:t>Hart Alaidanengia /Aigiomawu </a:t>
            </a:r>
            <a:r>
              <a:rPr lang="en-US" altLang="en-US" sz="1400" dirty="0">
                <a:latin typeface="Futura Medium" pitchFamily="2" charset="0"/>
                <a:cs typeface="Arial" charset="0"/>
              </a:rPr>
              <a:t>Obehi</a:t>
            </a:r>
          </a:p>
          <a:p>
            <a:pPr marL="0" lvl="1" defTabSz="914400">
              <a:spcBef>
                <a:spcPts val="300"/>
              </a:spcBef>
              <a:spcAft>
                <a:spcPct val="0"/>
              </a:spcAft>
            </a:pPr>
            <a:r>
              <a:rPr lang="en-US" altLang="en-US" sz="1400" dirty="0">
                <a:latin typeface="Futura Medium" pitchFamily="2" charset="0"/>
                <a:cs typeface="Arial" charset="0"/>
              </a:rPr>
              <a:t>Project Team: Isodje Oluseyi, Asooto Afolabi, Wilson Sorka, Opara Sylvester, Essiet Raphael</a:t>
            </a:r>
            <a:endParaRPr lang="en-US" sz="1400" dirty="0">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latin typeface="Futura Medium" panose="00000400000000000000" pitchFamily="2" charset="0"/>
            </a:endParaRPr>
          </a:p>
        </p:txBody>
      </p:sp>
      <p:sp>
        <p:nvSpPr>
          <p:cNvPr id="10" name="Text Placeholder 2"/>
          <p:cNvSpPr txBox="1">
            <a:spLocks/>
          </p:cNvSpPr>
          <p:nvPr/>
        </p:nvSpPr>
        <p:spPr>
          <a:xfrm>
            <a:off x="129118" y="4437112"/>
            <a:ext cx="4526722" cy="1994045"/>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Input High-level Timeline:</a:t>
            </a:r>
            <a:endParaRPr lang="en-GB" sz="1400" dirty="0">
              <a:latin typeface="Futura Medium" panose="00000400000000000000" pitchFamily="2" charset="0"/>
            </a:endParaRPr>
          </a:p>
          <a:p>
            <a:pPr marL="171450" indent="-171450" defTabSz="914400">
              <a:buFont typeface="Wingdings" pitchFamily="2" charset="2"/>
              <a:buChar char="§"/>
              <a:defRPr/>
            </a:pPr>
            <a:r>
              <a:rPr lang="en-GB" sz="1400" dirty="0">
                <a:latin typeface="Futura Medium" panose="00000400000000000000" pitchFamily="2" charset="0"/>
              </a:rPr>
              <a:t>L0-L1: Feb 2018 (Initiative Development &amp; Refinement)</a:t>
            </a:r>
          </a:p>
          <a:p>
            <a:pPr marL="171450" indent="-171450" defTabSz="914400">
              <a:spcBef>
                <a:spcPts val="300"/>
              </a:spcBef>
              <a:buFont typeface="Wingdings" pitchFamily="2" charset="2"/>
              <a:buChar char="§"/>
              <a:defRPr/>
            </a:pPr>
            <a:r>
              <a:rPr lang="en-GB" sz="1400" dirty="0">
                <a:latin typeface="Futura Medium" panose="00000400000000000000" pitchFamily="2" charset="0"/>
              </a:rPr>
              <a:t>L2: 9</a:t>
            </a:r>
            <a:r>
              <a:rPr lang="en-GB" sz="1400" baseline="30000" dirty="0">
                <a:latin typeface="Futura Medium" panose="00000400000000000000" pitchFamily="2" charset="0"/>
              </a:rPr>
              <a:t>th</a:t>
            </a:r>
            <a:r>
              <a:rPr lang="en-GB" sz="1400" dirty="0">
                <a:latin typeface="Futura Medium" panose="00000400000000000000" pitchFamily="2" charset="0"/>
              </a:rPr>
              <a:t> March 2018 (Feasibility studies, Risk Assessment and </a:t>
            </a:r>
            <a:r>
              <a:rPr lang="en-GB" sz="1400" dirty="0" err="1">
                <a:latin typeface="Futura Medium" panose="00000400000000000000" pitchFamily="2" charset="0"/>
              </a:rPr>
              <a:t>MoC</a:t>
            </a:r>
            <a:r>
              <a:rPr lang="en-GB" sz="1400" dirty="0">
                <a:latin typeface="Futura Medium" panose="00000400000000000000" pitchFamily="2" charset="0"/>
              </a:rPr>
              <a:t> request)</a:t>
            </a:r>
          </a:p>
          <a:p>
            <a:pPr marL="171450" indent="-171450" defTabSz="914400">
              <a:spcBef>
                <a:spcPts val="300"/>
              </a:spcBef>
              <a:buFont typeface="Wingdings" pitchFamily="2" charset="2"/>
              <a:buChar char="§"/>
              <a:defRPr/>
            </a:pPr>
            <a:r>
              <a:rPr lang="en-GB" sz="1400" dirty="0">
                <a:latin typeface="Futura Medium" panose="00000400000000000000" pitchFamily="2" charset="0"/>
              </a:rPr>
              <a:t>L3: 30</a:t>
            </a:r>
            <a:r>
              <a:rPr lang="en-GB" sz="1400" baseline="30000" dirty="0">
                <a:latin typeface="Futura Medium" panose="00000400000000000000" pitchFamily="2" charset="0"/>
              </a:rPr>
              <a:t>th</a:t>
            </a:r>
            <a:r>
              <a:rPr lang="en-GB" sz="1400" dirty="0">
                <a:latin typeface="Futura Medium" panose="00000400000000000000" pitchFamily="2" charset="0"/>
              </a:rPr>
              <a:t> March 2018 (Approval and Signoff)</a:t>
            </a:r>
          </a:p>
          <a:p>
            <a:pPr marL="171450" indent="-171450" defTabSz="914400">
              <a:spcBef>
                <a:spcPts val="300"/>
              </a:spcBef>
              <a:buFont typeface="Wingdings" pitchFamily="2" charset="2"/>
              <a:buChar char="§"/>
              <a:defRPr/>
            </a:pPr>
            <a:r>
              <a:rPr lang="en-GB" sz="1400" dirty="0">
                <a:latin typeface="Futura Medium" panose="00000400000000000000" pitchFamily="2" charset="0"/>
              </a:rPr>
              <a:t>L4: 30</a:t>
            </a:r>
            <a:r>
              <a:rPr lang="en-GB" sz="1400" baseline="30000" dirty="0">
                <a:latin typeface="Futura Medium" panose="00000400000000000000" pitchFamily="2" charset="0"/>
              </a:rPr>
              <a:t>th</a:t>
            </a:r>
            <a:r>
              <a:rPr lang="en-GB" sz="1400" dirty="0">
                <a:latin typeface="Futura Medium" panose="00000400000000000000" pitchFamily="2" charset="0"/>
              </a:rPr>
              <a:t> April 2018 (Re-route power supply, </a:t>
            </a:r>
            <a:r>
              <a:rPr lang="en-US" sz="1400" dirty="0">
                <a:latin typeface="Futura Medium" panose="00000400000000000000" pitchFamily="2" charset="0"/>
              </a:rPr>
              <a:t>Update of Single line drawings</a:t>
            </a:r>
            <a:r>
              <a:rPr lang="en-GB" sz="1400" dirty="0">
                <a:latin typeface="Futura Medium" panose="00000400000000000000" pitchFamily="2" charset="0"/>
              </a:rPr>
              <a:t>)</a:t>
            </a:r>
          </a:p>
          <a:p>
            <a:pPr marL="171450" indent="-171450" defTabSz="914400">
              <a:spcBef>
                <a:spcPts val="300"/>
              </a:spcBef>
              <a:buFont typeface="Wingdings" pitchFamily="2" charset="2"/>
              <a:buChar char="§"/>
              <a:defRPr/>
            </a:pPr>
            <a:r>
              <a:rPr lang="en-US" sz="1400" dirty="0">
                <a:latin typeface="Futura Medium" panose="00000400000000000000" pitchFamily="2" charset="0"/>
              </a:rPr>
              <a:t>L5: June 2018 (Quantify gains and review)</a:t>
            </a:r>
          </a:p>
          <a:p>
            <a:pPr marL="171450" indent="-171450" defTabSz="914400">
              <a:spcBef>
                <a:spcPts val="300"/>
              </a:spcBef>
              <a:buFont typeface="Wingdings" pitchFamily="2" charset="2"/>
              <a:buChar char="§"/>
              <a:defRPr/>
            </a:pPr>
            <a:endParaRPr lang="en-US" sz="1200" dirty="0">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latin typeface="Futura Medium" panose="00000400000000000000" pitchFamily="2" charset="0"/>
            </a:endParaRPr>
          </a:p>
        </p:txBody>
      </p:sp>
      <p:sp>
        <p:nvSpPr>
          <p:cNvPr id="11" name="Text Placeholder 2"/>
          <p:cNvSpPr txBox="1">
            <a:spLocks/>
          </p:cNvSpPr>
          <p:nvPr/>
        </p:nvSpPr>
        <p:spPr>
          <a:xfrm>
            <a:off x="9192344" y="2957638"/>
            <a:ext cx="2830326" cy="126344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Critical Success Factors</a:t>
            </a:r>
          </a:p>
          <a:p>
            <a:pPr marL="171450" indent="-171450" algn="just" defTabSz="914400">
              <a:spcAft>
                <a:spcPts val="500"/>
              </a:spcAft>
              <a:buFont typeface="Arial" panose="020B0604020202020204" pitchFamily="34" charset="0"/>
              <a:buChar char="•"/>
              <a:defRPr/>
            </a:pPr>
            <a:r>
              <a:rPr lang="en-US" sz="1400" dirty="0">
                <a:latin typeface="Futura Medium" panose="00000400000000000000" pitchFamily="2" charset="0"/>
              </a:rPr>
              <a:t>Power Generating Capacity </a:t>
            </a:r>
          </a:p>
          <a:p>
            <a:pPr marL="171450" indent="-171450" algn="just" defTabSz="914400">
              <a:spcAft>
                <a:spcPts val="500"/>
              </a:spcAft>
              <a:buFont typeface="Arial" panose="020B0604020202020204" pitchFamily="34" charset="0"/>
              <a:buChar char="•"/>
              <a:defRPr/>
            </a:pPr>
            <a:r>
              <a:rPr lang="en-US" sz="1400" dirty="0" err="1">
                <a:latin typeface="Futura Medium" panose="00000400000000000000" pitchFamily="2" charset="0"/>
              </a:rPr>
              <a:t>MoC</a:t>
            </a:r>
            <a:r>
              <a:rPr lang="en-US" sz="1400" dirty="0">
                <a:latin typeface="Futura Medium" panose="00000400000000000000" pitchFamily="2" charset="0"/>
              </a:rPr>
              <a:t> Approval.</a:t>
            </a:r>
          </a:p>
          <a:p>
            <a:pPr marL="171450" indent="-171450" algn="just" defTabSz="914400">
              <a:spcAft>
                <a:spcPts val="500"/>
              </a:spcAft>
              <a:buFont typeface="Arial" panose="020B0604020202020204" pitchFamily="34" charset="0"/>
              <a:buChar char="•"/>
              <a:defRPr/>
            </a:pPr>
            <a:r>
              <a:rPr lang="en-US" sz="1400" dirty="0">
                <a:latin typeface="Futura Medium" panose="00000400000000000000" pitchFamily="2" charset="0"/>
              </a:rPr>
              <a:t>Leadership support.</a:t>
            </a:r>
          </a:p>
          <a:p>
            <a:pPr marL="171450" indent="-171450" algn="just" defTabSz="914400">
              <a:spcAft>
                <a:spcPts val="500"/>
              </a:spcAft>
              <a:buFont typeface="Arial" panose="020B0604020202020204" pitchFamily="34" charset="0"/>
              <a:buChar char="•"/>
              <a:defRPr/>
            </a:pPr>
            <a:endParaRPr lang="en-US" sz="1400" dirty="0">
              <a:latin typeface="Futura Medium" panose="00000400000000000000" pitchFamily="2" charset="0"/>
            </a:endParaRPr>
          </a:p>
          <a:p>
            <a:pPr marL="171450" indent="-171450" defTabSz="914400">
              <a:spcBef>
                <a:spcPts val="300"/>
              </a:spcBef>
              <a:buFont typeface="Wingdings" pitchFamily="2" charset="2"/>
              <a:buChar char="§"/>
              <a:defRPr/>
            </a:pPr>
            <a:endParaRPr lang="en-GB" sz="1400" dirty="0">
              <a:latin typeface="Futura Medium" panose="00000400000000000000" pitchFamily="2" charset="0"/>
            </a:endParaRPr>
          </a:p>
          <a:p>
            <a:pPr marL="171450" indent="-171450" defTabSz="914400">
              <a:buFont typeface="Wingdings" pitchFamily="2" charset="2"/>
              <a:buChar char="§"/>
              <a:defRPr/>
            </a:pPr>
            <a:endParaRPr lang="en-GB" sz="2000" dirty="0">
              <a:latin typeface="Futura Medium" panose="00000400000000000000" pitchFamily="2" charset="0"/>
            </a:endParaRPr>
          </a:p>
          <a:p>
            <a:pPr marL="171450" indent="-171450" defTabSz="914400">
              <a:defRPr/>
            </a:pPr>
            <a:endParaRPr lang="en-GB" sz="2000" dirty="0">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2000" dirty="0">
              <a:latin typeface="Futura Medium" panose="00000400000000000000" pitchFamily="2" charset="0"/>
            </a:endParaRPr>
          </a:p>
        </p:txBody>
      </p:sp>
      <p:sp>
        <p:nvSpPr>
          <p:cNvPr id="12" name="Text Placeholder 2"/>
          <p:cNvSpPr txBox="1">
            <a:spLocks/>
          </p:cNvSpPr>
          <p:nvPr/>
        </p:nvSpPr>
        <p:spPr>
          <a:xfrm>
            <a:off x="123727" y="2947912"/>
            <a:ext cx="4532113" cy="141719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400" b="1" u="sng" dirty="0">
                <a:latin typeface="Futura Medium" panose="00000400000000000000" pitchFamily="2" charset="0"/>
              </a:rPr>
              <a:t>Potential Benefits &amp; Measurement:</a:t>
            </a:r>
          </a:p>
          <a:p>
            <a:pPr marL="285750" indent="-285750" defTabSz="914400">
              <a:spcAft>
                <a:spcPts val="500"/>
              </a:spcAft>
              <a:buFont typeface="Arial" panose="020B0604020202020204" pitchFamily="34" charset="0"/>
              <a:buChar char="•"/>
              <a:defRPr/>
            </a:pPr>
            <a:r>
              <a:rPr lang="en-GB" sz="1400" dirty="0">
                <a:latin typeface="Futura Medium" panose="00000400000000000000" pitchFamily="2" charset="0"/>
              </a:rPr>
              <a:t>Improved Reliability and Availability of equipment.</a:t>
            </a:r>
          </a:p>
          <a:p>
            <a:pPr marL="285750" indent="-285750" algn="just" defTabSz="914400">
              <a:spcAft>
                <a:spcPts val="500"/>
              </a:spcAft>
              <a:buFont typeface="Arial" panose="020B0604020202020204" pitchFamily="34" charset="0"/>
              <a:buChar char="•"/>
              <a:defRPr/>
            </a:pPr>
            <a:r>
              <a:rPr lang="en-GB" sz="1400" dirty="0">
                <a:latin typeface="Futura Medium" panose="00000400000000000000" pitchFamily="2" charset="0"/>
              </a:rPr>
              <a:t>Assure asset integrity of the ENAG facility and sustain production of circa 23MMscf/d and 2.6kbopd.</a:t>
            </a:r>
          </a:p>
          <a:p>
            <a:pPr defTabSz="914400">
              <a:defRPr/>
            </a:pPr>
            <a:endParaRPr lang="en-GB" sz="2000" dirty="0">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8570F9EA7CA543A2AE494C43545AF4" ma:contentTypeVersion="84" ma:contentTypeDescription="Create a new document." ma:contentTypeScope="" ma:versionID="b18ba9c19cc43125a74d17224c7d02b8">
  <xsd:schema xmlns:xsd="http://www.w3.org/2001/XMLSchema" xmlns:xs="http://www.w3.org/2001/XMLSchema" xmlns:p="http://schemas.microsoft.com/office/2006/metadata/properties" xmlns:ns1="http://schemas.microsoft.com/sharepoint/v3" xmlns:ns2="db825fa5-af54-4335-b151-dd488e90f27d" targetNamespace="http://schemas.microsoft.com/office/2006/metadata/properties" ma:root="true" ma:fieldsID="33cad8ef058cd09d955754f42c2fba0a" ns1:_="" ns2:_="">
    <xsd:import namespace="http://schemas.microsoft.com/sharepoint/v3"/>
    <xsd:import namespace="db825fa5-af54-4335-b151-dd488e90f27d"/>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Url" minOccurs="0"/>
                <xsd:element ref="ns2:_dlc_DocId" minOccurs="0"/>
                <xsd:element ref="ns2:_dlc_DocIdPersistI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4" nillable="true" ma:displayName="Rating (0-5)" ma:decimals="2" ma:description="Average value of all the ratings that have been submitted" ma:internalName="AverageRating" ma:readOnly="true">
      <xsd:simpleType>
        <xsd:restriction base="dms:Number"/>
      </xsd:simpleType>
    </xsd:element>
    <xsd:element name="RatingCount" ma:index="5" nillable="true" ma:displayName="Number of Ratings" ma:decimals="0" ma:description="Number of ratings submitted" ma:internalName="RatingCount" ma:readOnly="true">
      <xsd:simpleType>
        <xsd:restriction base="dms:Number"/>
      </xsd:simpleType>
    </xsd:element>
    <xsd:element name="RatedBy" ma:index="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7" nillable="true" ma:displayName="User ratings" ma:description="User ratings for the item" ma:hidden="true" ma:internalName="Ratings">
      <xsd:simpleType>
        <xsd:restriction base="dms:Note"/>
      </xsd:simpleType>
    </xsd:element>
    <xsd:element name="LikesCount" ma:index="8" nillable="true" ma:displayName="Number of Likes" ma:internalName="LikesCount">
      <xsd:simpleType>
        <xsd:restriction base="dms:Unknown"/>
      </xsd:simpleType>
    </xsd:element>
    <xsd:element name="LikedBy" ma:index="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825fa5-af54-4335-b151-dd488e90f27d"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7" nillable="true" ma:displayName="Taxonomy Catch All Column" ma:hidden="true" ma:list="{4c33ddab-7239-4e53-9737-5a989be56446}" ma:internalName="TaxCatchAll" ma:showField="CatchAllData" ma:web="db825fa5-af54-4335-b151-dd488e90f2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xCatchAll xmlns="db825fa5-af54-4335-b151-dd488e90f27d">
      <Value>11</Value>
      <Value>10</Value>
      <Value>9</Value>
      <Value>8</Value>
      <Value>7</Value>
      <Value>6</Value>
      <Value>5</Value>
      <Value>4</Value>
      <Value>3</Value>
      <Value>2</Value>
      <Value>1</Value>
    </TaxCatchAll>
    <_dlc_DocId xmlns="db825fa5-af54-4335-b151-dd488e90f27d">AFFAA0846-990998612-79139</_dlc_DocId>
    <_dlc_DocIdUrl xmlns="db825fa5-af54-4335-b151-dd488e90f27d">
      <Url>https://nga001-sp.shell.com/sites/AFFAA0846/_layouts/15/DocIdRedir.aspx?ID=AFFAA0846-990998612-79139</Url>
      <Description>AFFAA0846-990998612-79139</Description>
    </_dlc_DocIdUrl>
    <LikesCount xmlns="http://schemas.microsoft.com/sharepoint/v3" xsi:nil="true"/>
    <Ratings xmlns="http://schemas.microsoft.com/sharepoint/v3" xsi:nil="true"/>
    <LikedBy xmlns="http://schemas.microsoft.com/sharepoint/v3">
      <UserInfo>
        <DisplayName/>
        <AccountId xsi:nil="true"/>
        <AccountType/>
      </UserInfo>
    </LikedBy>
    <_dlc_DocIdPersistId xmlns="db825fa5-af54-4335-b151-dd488e90f27d" xsi:nil="true"/>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3AABDEBE-6AAC-473D-A377-31BC44F3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b825fa5-af54-4335-b151-dd488e90f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2104A2-D182-47F5-BFAA-24CC0E953F3C}">
  <ds:schemaRefs>
    <ds:schemaRef ds:uri="http://schemas.microsoft.com/sharepoint/events"/>
  </ds:schemaRefs>
</ds:datastoreItem>
</file>

<file path=customXml/itemProps4.xml><?xml version="1.0" encoding="utf-8"?>
<ds:datastoreItem xmlns:ds="http://schemas.openxmlformats.org/officeDocument/2006/customXml" ds:itemID="{5CE597B9-F879-40F4-9968-CD98FBF742AC}">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db825fa5-af54-4335-b151-dd488e90f2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21207</TotalTime>
  <Words>322</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Futura Medium</vt:lpstr>
      <vt:lpstr>Wingdings</vt:lpstr>
      <vt:lpstr>Arial</vt:lpstr>
      <vt:lpstr>Calibri</vt:lpstr>
      <vt:lpstr>Office Theme</vt:lpstr>
      <vt:lpstr>Project Title: IMPROVED HVAC AVAILABILITY AT AGBADA EARLY NAG</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Aigiomawu, Obehi M SPDC-UPO/G/PLR</cp:lastModifiedBy>
  <cp:revision>371</cp:revision>
  <cp:lastPrinted>2016-11-16T07:40:38Z</cp:lastPrinted>
  <dcterms:created xsi:type="dcterms:W3CDTF">2016-08-29T09:50:08Z</dcterms:created>
  <dcterms:modified xsi:type="dcterms:W3CDTF">2018-04-02T09:08:26Z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0x010100C28570F9EA7CA543A2AE494C43545AF4</vt:lpwstr>
  </property>
  <property fmtid="{D5CDD505-2E9C-101B-9397-08002B2CF9AE}" pid="5" name="_dlc_DocIdItemGuid">
    <vt:lpwstr>72c4ff9b-a4e1-476d-804a-dcbfb457d4e7</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CountryOfJurisdictionTaxHTField0">
    <vt:lpwstr>NIGERIA|973e3eb3-a5f9-4712-a628-787e048af9f3</vt:lpwstr>
  </property>
  <property fmtid="{D5CDD505-2E9C-101B-9397-08002B2CF9AE}" pid="11" name="SAEFBusinessTaxHTField0">
    <vt:lpwstr>Upstream International|dabf15d9-4f75-4ed1-b8a1-a0c3e2a85888</vt:lpwstr>
  </property>
  <property fmtid="{D5CDD505-2E9C-101B-9397-08002B2CF9AE}" pid="12" name="SAEFGlobalFunctionTaxHTField0">
    <vt:lpwstr>Not Applicable|ddce64fb-3cb8-4cd9-8e3d-0fe554247fd1</vt:lpwstr>
  </property>
  <property fmtid="{D5CDD505-2E9C-101B-9397-08002B2CF9AE}" pid="13" name="SAEFBusinessProcessTaxHTField0">
    <vt:lpwstr>All - Records Management|1f68a0f2-47ab-4887-8df5-7c0616d5ad90</vt:lpwstr>
  </property>
  <property fmtid="{D5CDD505-2E9C-101B-9397-08002B2CF9AE}" pid="14" name="SAEFWorkgroupIDTaxHTField0">
    <vt:lpwstr>Upstream _ Single File Plan - 22022|d3ed65c1-761d-4a84-a678-924ffd6ed182</vt:lpwstr>
  </property>
  <property fmtid="{D5CDD505-2E9C-101B-9397-08002B2CF9AE}" pid="15" name="SAEFBusinessUnitRegionTaxHTField0">
    <vt:lpwstr>Sub-Saharan Africa|9d13514c-804d-40ff-8e8a-f6825f62fb70</vt:lpwstr>
  </property>
  <property fmtid="{D5CDD505-2E9C-101B-9397-08002B2CF9AE}" pid="16" name="SAEFExportControlClassificationTaxHTField0">
    <vt:lpwstr>Non-US content - Non Controlled|2ac8835e-0587-4096-a6e2-1f68da1e6cb3</vt:lpwstr>
  </property>
  <property fmtid="{D5CDD505-2E9C-101B-9397-08002B2CF9AE}" pid="17" name="SAEFDocumentStatusTaxHTField0">
    <vt:lpwstr>Draft|1c86f377-7d91-4c95-bd5b-c18c83fe0aa5</vt:lpwstr>
  </property>
  <property fmtid="{D5CDD505-2E9C-101B-9397-08002B2CF9AE}" pid="18" name="SAEFLegalEntityTaxHTField0">
    <vt:lpwstr>SPDC|23beb92e-0881-442d-bf47-76acfd1190c8</vt:lpwstr>
  </property>
  <property fmtid="{D5CDD505-2E9C-101B-9397-08002B2CF9AE}" pid="19" name="SAEFSecurityClassificationTaxHTField0">
    <vt:lpwstr>Restricted|21aa7f98-4035-4019-a764-107acb7269af</vt:lpwstr>
  </property>
  <property fmtid="{D5CDD505-2E9C-101B-9397-08002B2CF9AE}" pid="20" name="SAEFLanguageTaxHTField0">
    <vt:lpwstr>English|bd3ad5ee-f0c3-40aa-8cc8-36ef09940af3</vt:lpwstr>
  </property>
  <property fmtid="{D5CDD505-2E9C-101B-9397-08002B2CF9AE}" pid="21" name="SAEFExportControlClassification">
    <vt:lpwstr>9;#Non-US content - Non Controlled|2ac8835e-0587-4096-a6e2-1f68da1e6cb3</vt:lpwstr>
  </property>
  <property fmtid="{D5CDD505-2E9C-101B-9397-08002B2CF9AE}" pid="22" name="SAEFLegalEntity">
    <vt:lpwstr>4;#SPDC|23beb92e-0881-442d-bf47-76acfd1190c8</vt:lpwstr>
  </property>
  <property fmtid="{D5CDD505-2E9C-101B-9397-08002B2CF9AE}" pid="23" name="SAEFWorkgroupID">
    <vt:lpwstr>5;#Upstream _ Single File Plan - 22022|d3ed65c1-761d-4a84-a678-924ffd6ed182</vt:lpwstr>
  </property>
  <property fmtid="{D5CDD505-2E9C-101B-9397-08002B2CF9AE}" pid="24" name="SAEFDocumentStatus">
    <vt:lpwstr>11;#Draft|1c86f377-7d91-4c95-bd5b-c18c83fe0aa5</vt:lpwstr>
  </property>
  <property fmtid="{D5CDD505-2E9C-101B-9397-08002B2CF9AE}" pid="25" name="SAEFGlobalFunction">
    <vt:lpwstr>3;#Not Applicable|ddce64fb-3cb8-4cd9-8e3d-0fe554247fd1</vt:lpwstr>
  </property>
  <property fmtid="{D5CDD505-2E9C-101B-9397-08002B2CF9AE}" pid="26" name="SAEFBusinessUnitRegion">
    <vt:lpwstr>2;#Sub-Saharan Africa|9d13514c-804d-40ff-8e8a-f6825f62fb70</vt:lpwstr>
  </property>
  <property fmtid="{D5CDD505-2E9C-101B-9397-08002B2CF9AE}" pid="27" name="SAEFCountryOfJurisdiction">
    <vt:lpwstr>7;#NIGERIA|973e3eb3-a5f9-4712-a628-787e048af9f3</vt:lpwstr>
  </property>
  <property fmtid="{D5CDD505-2E9C-101B-9397-08002B2CF9AE}" pid="28" name="SAEFLanguage">
    <vt:lpwstr>6;#English|bd3ad5ee-f0c3-40aa-8cc8-36ef09940af3</vt:lpwstr>
  </property>
  <property fmtid="{D5CDD505-2E9C-101B-9397-08002B2CF9AE}" pid="29" name="SAEFSecurityClassification">
    <vt:lpwstr>8;#Restricted|21aa7f98-4035-4019-a764-107acb7269af</vt:lpwstr>
  </property>
  <property fmtid="{D5CDD505-2E9C-101B-9397-08002B2CF9AE}" pid="30" name="SAEFBusiness">
    <vt:lpwstr>1;#Upstream International|dabf15d9-4f75-4ed1-b8a1-a0c3e2a85888</vt:lpwstr>
  </property>
  <property fmtid="{D5CDD505-2E9C-101B-9397-08002B2CF9AE}" pid="31" name="SAEFBusinessProcess">
    <vt:lpwstr>10;#All - Records Management|1f68a0f2-47ab-4887-8df5-7c0616d5ad90</vt:lpwstr>
  </property>
</Properties>
</file>