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358" r:id="rId2"/>
    <p:sldId id="381" r:id="rId3"/>
    <p:sldId id="426" r:id="rId4"/>
    <p:sldId id="442" r:id="rId5"/>
    <p:sldId id="428" r:id="rId6"/>
    <p:sldId id="429" r:id="rId7"/>
    <p:sldId id="430" r:id="rId8"/>
    <p:sldId id="425" r:id="rId9"/>
    <p:sldId id="437" r:id="rId10"/>
    <p:sldId id="435" r:id="rId11"/>
    <p:sldId id="433" r:id="rId12"/>
    <p:sldId id="432" r:id="rId13"/>
    <p:sldId id="436" r:id="rId14"/>
    <p:sldId id="434" r:id="rId15"/>
    <p:sldId id="438" r:id="rId16"/>
    <p:sldId id="440" r:id="rId17"/>
    <p:sldId id="441" r:id="rId18"/>
    <p:sldId id="439" r:id="rId19"/>
    <p:sldId id="354" r:id="rId20"/>
  </p:sldIdLst>
  <p:sldSz cx="12192000" cy="6858000"/>
  <p:notesSz cx="6797675" cy="9926638"/>
  <p:embeddedFontLst>
    <p:embeddedFont>
      <p:font typeface="Futura Bold" panose="00000900000000000000" pitchFamily="2" charset="0"/>
      <p:regular r:id="rId23"/>
    </p:embeddedFont>
    <p:embeddedFont>
      <p:font typeface="Futura Medium" panose="00000400000000000000" pitchFamily="2"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jirinde, Adeyemi SPDC-UPO/G/PLO" initials="EAS" lastIdx="17" clrIdx="0">
    <p:extLst>
      <p:ext uri="{19B8F6BF-5375-455C-9EA6-DF929625EA0E}">
        <p15:presenceInfo xmlns:p15="http://schemas.microsoft.com/office/powerpoint/2012/main" userId="S-1-5-21-1202660629-507921405-682003330-49935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B6E"/>
    <a:srgbClr val="D9D9D9"/>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45" autoAdjust="0"/>
    <p:restoredTop sz="95448" autoAdjust="0"/>
  </p:normalViewPr>
  <p:slideViewPr>
    <p:cSldViewPr snapToGrid="0" snapToObjects="1" showGuides="1">
      <p:cViewPr varScale="1">
        <p:scale>
          <a:sx n="109" d="100"/>
          <a:sy n="109" d="100"/>
        </p:scale>
        <p:origin x="156"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GB"/>
              <a:t>2018 IPSC FORECAST</a:t>
            </a:r>
          </a:p>
        </c:rich>
      </c:tx>
      <c:layout>
        <c:manualLayout>
          <c:xMode val="edge"/>
          <c:yMode val="edge"/>
          <c:x val="0.40923118816374693"/>
          <c:y val="4.3926382150531905E-3"/>
        </c:manualLayout>
      </c:layout>
      <c:overlay val="0"/>
    </c:title>
    <c:autoTitleDeleted val="0"/>
    <c:plotArea>
      <c:layout>
        <c:manualLayout>
          <c:layoutTarget val="inner"/>
          <c:xMode val="edge"/>
          <c:yMode val="edge"/>
          <c:x val="5.3569264212256509E-2"/>
          <c:y val="0.11062126430571409"/>
          <c:w val="0.38168428602094057"/>
          <c:h val="0.37133292842826859"/>
        </c:manualLayout>
      </c:layout>
      <c:barChart>
        <c:barDir val="col"/>
        <c:grouping val="stacked"/>
        <c:varyColors val="0"/>
        <c:ser>
          <c:idx val="0"/>
          <c:order val="0"/>
          <c:tx>
            <c:strRef>
              <c:f>'Sheet1 (2)'!$J$21</c:f>
              <c:strCache>
                <c:ptCount val="1"/>
                <c:pt idx="0">
                  <c:v>Current IPSC</c:v>
                </c:pt>
              </c:strCache>
            </c:strRef>
          </c:tx>
          <c:invertIfNegative val="0"/>
          <c:cat>
            <c:strRef>
              <c:f>'Sheet1 (2)'!$I$22:$I$33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(2)'!$J$22:$J$33</c:f>
              <c:numCache>
                <c:formatCode>General</c:formatCode>
                <c:ptCount val="12"/>
                <c:pt idx="0">
                  <c:v>5100</c:v>
                </c:pt>
                <c:pt idx="1">
                  <c:v>5100</c:v>
                </c:pt>
                <c:pt idx="2">
                  <c:v>5100</c:v>
                </c:pt>
                <c:pt idx="3">
                  <c:v>5100</c:v>
                </c:pt>
                <c:pt idx="4">
                  <c:v>5100</c:v>
                </c:pt>
                <c:pt idx="5">
                  <c:v>5100</c:v>
                </c:pt>
                <c:pt idx="6">
                  <c:v>5100</c:v>
                </c:pt>
                <c:pt idx="7">
                  <c:v>5100</c:v>
                </c:pt>
                <c:pt idx="8">
                  <c:v>5100</c:v>
                </c:pt>
                <c:pt idx="9">
                  <c:v>5100</c:v>
                </c:pt>
                <c:pt idx="10">
                  <c:v>5100</c:v>
                </c:pt>
                <c:pt idx="11">
                  <c:v>5100</c:v>
                </c:pt>
              </c:numCache>
            </c:numRef>
          </c:val>
          <c:extLst>
            <c:ext xmlns:c16="http://schemas.microsoft.com/office/drawing/2014/chart" uri="{C3380CC4-5D6E-409C-BE32-E72D297353CC}">
              <c16:uniqueId val="{00000000-DBD9-4BDF-940B-89539CB45D25}"/>
            </c:ext>
          </c:extLst>
        </c:ser>
        <c:ser>
          <c:idx val="1"/>
          <c:order val="1"/>
          <c:tx>
            <c:strRef>
              <c:f>'Sheet1 (2)'!$K$21</c:f>
              <c:strCache>
                <c:ptCount val="1"/>
                <c:pt idx="0">
                  <c:v>High Possibility Wells</c:v>
                </c:pt>
              </c:strCache>
            </c:strRef>
          </c:tx>
          <c:spPr>
            <a:solidFill>
              <a:srgbClr val="00B050"/>
            </a:solidFill>
          </c:spPr>
          <c:invertIfNegative val="0"/>
          <c:cat>
            <c:strRef>
              <c:f>'Sheet1 (2)'!$I$22:$I$33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(2)'!$K$22:$K$33</c:f>
              <c:numCache>
                <c:formatCode>General</c:formatCode>
                <c:ptCount val="12"/>
                <c:pt idx="2">
                  <c:v>1780</c:v>
                </c:pt>
                <c:pt idx="3">
                  <c:v>2580</c:v>
                </c:pt>
                <c:pt idx="4">
                  <c:v>2580</c:v>
                </c:pt>
                <c:pt idx="5">
                  <c:v>2580</c:v>
                </c:pt>
                <c:pt idx="6">
                  <c:v>2580</c:v>
                </c:pt>
                <c:pt idx="7">
                  <c:v>2580</c:v>
                </c:pt>
                <c:pt idx="8">
                  <c:v>2580</c:v>
                </c:pt>
                <c:pt idx="9">
                  <c:v>2580</c:v>
                </c:pt>
                <c:pt idx="10">
                  <c:v>2580</c:v>
                </c:pt>
                <c:pt idx="11">
                  <c:v>3080</c:v>
                </c:pt>
              </c:numCache>
            </c:numRef>
          </c:val>
          <c:extLst>
            <c:ext xmlns:c16="http://schemas.microsoft.com/office/drawing/2014/chart" uri="{C3380CC4-5D6E-409C-BE32-E72D297353CC}">
              <c16:uniqueId val="{00000001-DBD9-4BDF-940B-89539CB45D25}"/>
            </c:ext>
          </c:extLst>
        </c:ser>
        <c:ser>
          <c:idx val="2"/>
          <c:order val="2"/>
          <c:tx>
            <c:strRef>
              <c:f>'Sheet1 (2)'!$L$21</c:f>
              <c:strCache>
                <c:ptCount val="1"/>
                <c:pt idx="0">
                  <c:v>Medium Possibility Wells</c:v>
                </c:pt>
              </c:strCache>
            </c:strRef>
          </c:tx>
          <c:spPr>
            <a:solidFill>
              <a:srgbClr val="FFC000"/>
            </a:solidFill>
          </c:spPr>
          <c:invertIfNegative val="0"/>
          <c:cat>
            <c:strRef>
              <c:f>'Sheet1 (2)'!$I$22:$I$33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(2)'!$L$22:$L$33</c:f>
              <c:numCache>
                <c:formatCode>General</c:formatCode>
                <c:ptCount val="12"/>
                <c:pt idx="5">
                  <c:v>270</c:v>
                </c:pt>
                <c:pt idx="6">
                  <c:v>270</c:v>
                </c:pt>
                <c:pt idx="7">
                  <c:v>270</c:v>
                </c:pt>
                <c:pt idx="8">
                  <c:v>270</c:v>
                </c:pt>
                <c:pt idx="9">
                  <c:v>970</c:v>
                </c:pt>
                <c:pt idx="10">
                  <c:v>970</c:v>
                </c:pt>
                <c:pt idx="11">
                  <c:v>970</c:v>
                </c:pt>
              </c:numCache>
            </c:numRef>
          </c:val>
          <c:extLst>
            <c:ext xmlns:c16="http://schemas.microsoft.com/office/drawing/2014/chart" uri="{C3380CC4-5D6E-409C-BE32-E72D297353CC}">
              <c16:uniqueId val="{00000002-DBD9-4BDF-940B-89539CB45D25}"/>
            </c:ext>
          </c:extLst>
        </c:ser>
        <c:ser>
          <c:idx val="3"/>
          <c:order val="3"/>
          <c:tx>
            <c:strRef>
              <c:f>'Sheet1 (2)'!$M$21</c:f>
              <c:strCache>
                <c:ptCount val="1"/>
                <c:pt idx="0">
                  <c:v>Low Possibility Wells</c:v>
                </c:pt>
              </c:strCache>
            </c:strRef>
          </c:tx>
          <c:spPr>
            <a:solidFill>
              <a:srgbClr val="FF0000"/>
            </a:solidFill>
          </c:spPr>
          <c:invertIfNegative val="0"/>
          <c:cat>
            <c:strRef>
              <c:f>'Sheet1 (2)'!$I$22:$I$33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 (2)'!$M$22:$M$33</c:f>
              <c:numCache>
                <c:formatCode>General</c:formatCode>
                <c:ptCount val="12"/>
                <c:pt idx="9">
                  <c:v>1600</c:v>
                </c:pt>
                <c:pt idx="10">
                  <c:v>3790</c:v>
                </c:pt>
                <c:pt idx="11">
                  <c:v>4380</c:v>
                </c:pt>
              </c:numCache>
            </c:numRef>
          </c:val>
          <c:extLst>
            <c:ext xmlns:c16="http://schemas.microsoft.com/office/drawing/2014/chart" uri="{C3380CC4-5D6E-409C-BE32-E72D297353CC}">
              <c16:uniqueId val="{00000003-DBD9-4BDF-940B-89539CB45D25}"/>
            </c:ext>
          </c:extLst>
        </c:ser>
        <c:dLbls>
          <c:showLegendKey val="0"/>
          <c:showVal val="0"/>
          <c:showCatName val="0"/>
          <c:showSerName val="0"/>
          <c:showPercent val="0"/>
          <c:showBubbleSize val="0"/>
        </c:dLbls>
        <c:gapWidth val="150"/>
        <c:overlap val="100"/>
        <c:axId val="262632960"/>
        <c:axId val="262634496"/>
      </c:barChart>
      <c:catAx>
        <c:axId val="262632960"/>
        <c:scaling>
          <c:orientation val="minMax"/>
        </c:scaling>
        <c:delete val="0"/>
        <c:axPos val="b"/>
        <c:numFmt formatCode="General" sourceLinked="0"/>
        <c:majorTickMark val="out"/>
        <c:minorTickMark val="none"/>
        <c:tickLblPos val="nextTo"/>
        <c:crossAx val="262634496"/>
        <c:crosses val="autoZero"/>
        <c:auto val="1"/>
        <c:lblAlgn val="ctr"/>
        <c:lblOffset val="100"/>
        <c:noMultiLvlLbl val="0"/>
      </c:catAx>
      <c:valAx>
        <c:axId val="262634496"/>
        <c:scaling>
          <c:orientation val="minMax"/>
        </c:scaling>
        <c:delete val="0"/>
        <c:axPos val="l"/>
        <c:majorGridlines/>
        <c:numFmt formatCode="General" sourceLinked="1"/>
        <c:majorTickMark val="out"/>
        <c:minorTickMark val="none"/>
        <c:tickLblPos val="nextTo"/>
        <c:crossAx val="262632960"/>
        <c:crosses val="autoZero"/>
        <c:crossBetween val="between"/>
        <c:dispUnits>
          <c:builtInUnit val="thousands"/>
          <c:dispUnitsLbl>
            <c:layout>
              <c:manualLayout>
                <c:xMode val="edge"/>
                <c:yMode val="edge"/>
                <c:x val="1.4409951699176044E-2"/>
                <c:y val="0.11465062442908672"/>
              </c:manualLayout>
            </c:layout>
            <c:tx>
              <c:rich>
                <a:bodyPr/>
                <a:lstStyle/>
                <a:p>
                  <a:pPr>
                    <a:defRPr/>
                  </a:pPr>
                  <a:r>
                    <a:rPr lang="en-GB"/>
                    <a:t>Thousands Barrels</a:t>
                  </a:r>
                </a:p>
              </c:rich>
            </c:tx>
          </c:dispUnitsLbl>
        </c:dispUnits>
      </c:valAx>
    </c:plotArea>
    <c:legend>
      <c:legendPos val="r"/>
      <c:layout>
        <c:manualLayout>
          <c:xMode val="edge"/>
          <c:yMode val="edge"/>
          <c:x val="0.51255921680300787"/>
          <c:y val="0.29052683613889485"/>
          <c:w val="0.13501789148167823"/>
          <c:h val="0.19015881966447529"/>
        </c:manualLayout>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High Possibility Wells</a:t>
            </a:r>
          </a:p>
        </c:rich>
      </c:tx>
      <c:overlay val="0"/>
    </c:title>
    <c:autoTitleDeleted val="0"/>
    <c:plotArea>
      <c:layout/>
      <c:barChart>
        <c:barDir val="col"/>
        <c:grouping val="clustered"/>
        <c:varyColors val="0"/>
        <c:ser>
          <c:idx val="0"/>
          <c:order val="0"/>
          <c:tx>
            <c:strRef>
              <c:f>Sheet1!$J$3</c:f>
              <c:strCache>
                <c:ptCount val="1"/>
                <c:pt idx="0">
                  <c:v>Prod.</c:v>
                </c:pt>
              </c:strCache>
            </c:strRef>
          </c:tx>
          <c:spPr>
            <a:solidFill>
              <a:srgbClr val="00B05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Sheet1!$I$4:$I$14</c:f>
              <c:strCache>
                <c:ptCount val="11"/>
                <c:pt idx="0">
                  <c:v>OBGN013L</c:v>
                </c:pt>
                <c:pt idx="1">
                  <c:v>OBGN013S</c:v>
                </c:pt>
                <c:pt idx="2">
                  <c:v>OBGN015</c:v>
                </c:pt>
                <c:pt idx="3">
                  <c:v>OBGN024L</c:v>
                </c:pt>
                <c:pt idx="4">
                  <c:v>OBGN024S</c:v>
                </c:pt>
                <c:pt idx="5">
                  <c:v>OBGN045</c:v>
                </c:pt>
                <c:pt idx="6">
                  <c:v>OBGN045S</c:v>
                </c:pt>
                <c:pt idx="7">
                  <c:v>OBGN051L</c:v>
                </c:pt>
                <c:pt idx="8">
                  <c:v>OBGN051S</c:v>
                </c:pt>
                <c:pt idx="9">
                  <c:v>OBGN017</c:v>
                </c:pt>
                <c:pt idx="10">
                  <c:v>Total</c:v>
                </c:pt>
              </c:strCache>
            </c:strRef>
          </c:cat>
          <c:val>
            <c:numRef>
              <c:f>Sheet1!$J$4:$J$14</c:f>
              <c:numCache>
                <c:formatCode>General</c:formatCode>
                <c:ptCount val="11"/>
                <c:pt idx="0">
                  <c:v>160</c:v>
                </c:pt>
                <c:pt idx="1">
                  <c:v>250</c:v>
                </c:pt>
                <c:pt idx="2">
                  <c:v>350</c:v>
                </c:pt>
                <c:pt idx="3">
                  <c:v>300</c:v>
                </c:pt>
                <c:pt idx="4">
                  <c:v>600</c:v>
                </c:pt>
                <c:pt idx="5">
                  <c:v>70</c:v>
                </c:pt>
                <c:pt idx="6">
                  <c:v>400</c:v>
                </c:pt>
                <c:pt idx="7">
                  <c:v>200</c:v>
                </c:pt>
                <c:pt idx="8">
                  <c:v>250</c:v>
                </c:pt>
                <c:pt idx="9">
                  <c:v>500</c:v>
                </c:pt>
                <c:pt idx="10">
                  <c:v>3080</c:v>
                </c:pt>
              </c:numCache>
            </c:numRef>
          </c:val>
          <c:extLst>
            <c:ext xmlns:c16="http://schemas.microsoft.com/office/drawing/2014/chart" uri="{C3380CC4-5D6E-409C-BE32-E72D297353CC}">
              <c16:uniqueId val="{00000000-FB8E-4232-B547-05E714B4464B}"/>
            </c:ext>
          </c:extLst>
        </c:ser>
        <c:dLbls>
          <c:showLegendKey val="0"/>
          <c:showVal val="0"/>
          <c:showCatName val="0"/>
          <c:showSerName val="0"/>
          <c:showPercent val="0"/>
          <c:showBubbleSize val="0"/>
        </c:dLbls>
        <c:gapWidth val="150"/>
        <c:axId val="262694016"/>
        <c:axId val="262695552"/>
      </c:barChart>
      <c:catAx>
        <c:axId val="262694016"/>
        <c:scaling>
          <c:orientation val="minMax"/>
        </c:scaling>
        <c:delete val="0"/>
        <c:axPos val="b"/>
        <c:numFmt formatCode="General" sourceLinked="0"/>
        <c:majorTickMark val="out"/>
        <c:minorTickMark val="none"/>
        <c:tickLblPos val="nextTo"/>
        <c:crossAx val="262695552"/>
        <c:crosses val="autoZero"/>
        <c:auto val="1"/>
        <c:lblAlgn val="ctr"/>
        <c:lblOffset val="100"/>
        <c:noMultiLvlLbl val="0"/>
      </c:catAx>
      <c:valAx>
        <c:axId val="262695552"/>
        <c:scaling>
          <c:orientation val="minMax"/>
        </c:scaling>
        <c:delete val="0"/>
        <c:axPos val="l"/>
        <c:majorGridlines/>
        <c:title>
          <c:tx>
            <c:rich>
              <a:bodyPr rot="-5400000" vert="horz"/>
              <a:lstStyle/>
              <a:p>
                <a:pPr>
                  <a:defRPr/>
                </a:pPr>
                <a:r>
                  <a:rPr lang="en-GB"/>
                  <a:t>Production in barrel</a:t>
                </a:r>
              </a:p>
            </c:rich>
          </c:tx>
          <c:overlay val="0"/>
        </c:title>
        <c:numFmt formatCode="General" sourceLinked="1"/>
        <c:majorTickMark val="out"/>
        <c:minorTickMark val="none"/>
        <c:tickLblPos val="nextTo"/>
        <c:crossAx val="262694016"/>
        <c:crosses val="autoZero"/>
        <c:crossBetween val="between"/>
      </c:valAx>
    </c:plotArea>
    <c:legend>
      <c:legendPos val="r"/>
      <c:legendEntry>
        <c:idx val="0"/>
        <c:delete val="1"/>
      </c:legendEntry>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800" b="1" i="0" baseline="0">
                <a:effectLst/>
              </a:rPr>
              <a:t>Medium Possibility Wells</a:t>
            </a:r>
            <a:endParaRPr lang="en-GB">
              <a:effectLst/>
            </a:endParaRPr>
          </a:p>
        </c:rich>
      </c:tx>
      <c:layout>
        <c:manualLayout>
          <c:xMode val="edge"/>
          <c:yMode val="edge"/>
          <c:x val="7.7884929317343449E-2"/>
          <c:y val="3.7179365515404281E-2"/>
        </c:manualLayout>
      </c:layout>
      <c:overlay val="0"/>
    </c:title>
    <c:autoTitleDeleted val="0"/>
    <c:plotArea>
      <c:layout/>
      <c:barChart>
        <c:barDir val="col"/>
        <c:grouping val="clustered"/>
        <c:varyColors val="0"/>
        <c:ser>
          <c:idx val="0"/>
          <c:order val="0"/>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Sheet1!$K$4:$K$9</c:f>
              <c:strCache>
                <c:ptCount val="6"/>
                <c:pt idx="0">
                  <c:v>OBGN009L</c:v>
                </c:pt>
                <c:pt idx="1">
                  <c:v>OBGN009s</c:v>
                </c:pt>
                <c:pt idx="2">
                  <c:v>OBGN028</c:v>
                </c:pt>
                <c:pt idx="3">
                  <c:v>OBGN026</c:v>
                </c:pt>
                <c:pt idx="4">
                  <c:v>OBGN035</c:v>
                </c:pt>
                <c:pt idx="5">
                  <c:v>Total</c:v>
                </c:pt>
              </c:strCache>
            </c:strRef>
          </c:cat>
          <c:val>
            <c:numRef>
              <c:f>Sheet1!$L$4:$L$9</c:f>
              <c:numCache>
                <c:formatCode>General</c:formatCode>
                <c:ptCount val="6"/>
                <c:pt idx="0">
                  <c:v>170</c:v>
                </c:pt>
                <c:pt idx="2">
                  <c:v>700</c:v>
                </c:pt>
                <c:pt idx="3">
                  <c:v>70</c:v>
                </c:pt>
                <c:pt idx="4">
                  <c:v>30</c:v>
                </c:pt>
                <c:pt idx="5">
                  <c:v>970</c:v>
                </c:pt>
              </c:numCache>
            </c:numRef>
          </c:val>
          <c:extLst>
            <c:ext xmlns:c16="http://schemas.microsoft.com/office/drawing/2014/chart" uri="{C3380CC4-5D6E-409C-BE32-E72D297353CC}">
              <c16:uniqueId val="{00000000-06D1-4911-81B4-8F8D97E7D11E}"/>
            </c:ext>
          </c:extLst>
        </c:ser>
        <c:dLbls>
          <c:showLegendKey val="0"/>
          <c:showVal val="0"/>
          <c:showCatName val="0"/>
          <c:showSerName val="0"/>
          <c:showPercent val="0"/>
          <c:showBubbleSize val="0"/>
        </c:dLbls>
        <c:gapWidth val="150"/>
        <c:axId val="263337088"/>
        <c:axId val="263338624"/>
      </c:barChart>
      <c:catAx>
        <c:axId val="263337088"/>
        <c:scaling>
          <c:orientation val="minMax"/>
        </c:scaling>
        <c:delete val="0"/>
        <c:axPos val="b"/>
        <c:numFmt formatCode="General" sourceLinked="0"/>
        <c:majorTickMark val="out"/>
        <c:minorTickMark val="none"/>
        <c:tickLblPos val="nextTo"/>
        <c:crossAx val="263338624"/>
        <c:crosses val="autoZero"/>
        <c:auto val="1"/>
        <c:lblAlgn val="ctr"/>
        <c:lblOffset val="100"/>
        <c:noMultiLvlLbl val="0"/>
      </c:catAx>
      <c:valAx>
        <c:axId val="263338624"/>
        <c:scaling>
          <c:orientation val="minMax"/>
        </c:scaling>
        <c:delete val="0"/>
        <c:axPos val="l"/>
        <c:majorGridlines/>
        <c:title>
          <c:tx>
            <c:rich>
              <a:bodyPr rot="-5400000" vert="horz"/>
              <a:lstStyle/>
              <a:p>
                <a:pPr>
                  <a:defRPr/>
                </a:pPr>
                <a:r>
                  <a:rPr lang="en-GB"/>
                  <a:t>Production in barrel</a:t>
                </a:r>
              </a:p>
            </c:rich>
          </c:tx>
          <c:overlay val="0"/>
        </c:title>
        <c:numFmt formatCode="General" sourceLinked="1"/>
        <c:majorTickMark val="out"/>
        <c:minorTickMark val="none"/>
        <c:tickLblPos val="nextTo"/>
        <c:crossAx val="263337088"/>
        <c:crosses val="autoZero"/>
        <c:crossBetween val="between"/>
      </c:valAx>
    </c:plotArea>
    <c:legend>
      <c:legendPos val="r"/>
      <c:legendEntry>
        <c:idx val="0"/>
        <c:delete val="1"/>
      </c:legendEntry>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sz="1800" b="1" i="0" baseline="0">
                <a:effectLst/>
              </a:rPr>
              <a:t>Low Possibility Wells</a:t>
            </a:r>
            <a:endParaRPr lang="en-GB">
              <a:effectLst/>
            </a:endParaRPr>
          </a:p>
        </c:rich>
      </c:tx>
      <c:overlay val="0"/>
    </c:title>
    <c:autoTitleDeleted val="0"/>
    <c:plotArea>
      <c:layout/>
      <c:barChart>
        <c:barDir val="col"/>
        <c:grouping val="clustered"/>
        <c:varyColors val="0"/>
        <c:ser>
          <c:idx val="0"/>
          <c:order val="0"/>
          <c:spPr>
            <a:solidFill>
              <a:srgbClr val="C00000"/>
            </a:solidFill>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Sheet1!$M$4:$M$14</c:f>
              <c:strCache>
                <c:ptCount val="11"/>
                <c:pt idx="0">
                  <c:v>OBGN027</c:v>
                </c:pt>
                <c:pt idx="1">
                  <c:v>OBGN033</c:v>
                </c:pt>
                <c:pt idx="2">
                  <c:v>OBGN055</c:v>
                </c:pt>
                <c:pt idx="3">
                  <c:v>OBGN048</c:v>
                </c:pt>
                <c:pt idx="4">
                  <c:v>OBGN005</c:v>
                </c:pt>
                <c:pt idx="5">
                  <c:v>OBGN010</c:v>
                </c:pt>
                <c:pt idx="6">
                  <c:v>OBGN049</c:v>
                </c:pt>
                <c:pt idx="7">
                  <c:v>OBGN005</c:v>
                </c:pt>
                <c:pt idx="8">
                  <c:v>OBGN039</c:v>
                </c:pt>
                <c:pt idx="9">
                  <c:v>OBGN036</c:v>
                </c:pt>
                <c:pt idx="10">
                  <c:v>Total</c:v>
                </c:pt>
              </c:strCache>
            </c:strRef>
          </c:cat>
          <c:val>
            <c:numRef>
              <c:f>Sheet1!$N$4:$N$14</c:f>
              <c:numCache>
                <c:formatCode>General</c:formatCode>
                <c:ptCount val="11"/>
                <c:pt idx="0">
                  <c:v>700</c:v>
                </c:pt>
                <c:pt idx="1">
                  <c:v>500</c:v>
                </c:pt>
                <c:pt idx="2">
                  <c:v>400</c:v>
                </c:pt>
                <c:pt idx="3">
                  <c:v>800</c:v>
                </c:pt>
                <c:pt idx="4">
                  <c:v>490</c:v>
                </c:pt>
                <c:pt idx="5">
                  <c:v>500</c:v>
                </c:pt>
                <c:pt idx="6">
                  <c:v>400</c:v>
                </c:pt>
                <c:pt idx="7">
                  <c:v>280</c:v>
                </c:pt>
                <c:pt idx="8">
                  <c:v>230</c:v>
                </c:pt>
                <c:pt idx="9">
                  <c:v>80</c:v>
                </c:pt>
                <c:pt idx="10">
                  <c:v>4380</c:v>
                </c:pt>
              </c:numCache>
            </c:numRef>
          </c:val>
          <c:extLst>
            <c:ext xmlns:c16="http://schemas.microsoft.com/office/drawing/2014/chart" uri="{C3380CC4-5D6E-409C-BE32-E72D297353CC}">
              <c16:uniqueId val="{00000000-0391-4FC1-9B9D-DFB34DC3D684}"/>
            </c:ext>
          </c:extLst>
        </c:ser>
        <c:dLbls>
          <c:showLegendKey val="0"/>
          <c:showVal val="0"/>
          <c:showCatName val="0"/>
          <c:showSerName val="0"/>
          <c:showPercent val="0"/>
          <c:showBubbleSize val="0"/>
        </c:dLbls>
        <c:gapWidth val="150"/>
        <c:axId val="262915200"/>
        <c:axId val="262916736"/>
      </c:barChart>
      <c:catAx>
        <c:axId val="262915200"/>
        <c:scaling>
          <c:orientation val="minMax"/>
        </c:scaling>
        <c:delete val="0"/>
        <c:axPos val="b"/>
        <c:numFmt formatCode="General" sourceLinked="0"/>
        <c:majorTickMark val="out"/>
        <c:minorTickMark val="none"/>
        <c:tickLblPos val="nextTo"/>
        <c:crossAx val="262916736"/>
        <c:crosses val="autoZero"/>
        <c:auto val="1"/>
        <c:lblAlgn val="ctr"/>
        <c:lblOffset val="100"/>
        <c:noMultiLvlLbl val="0"/>
      </c:catAx>
      <c:valAx>
        <c:axId val="262916736"/>
        <c:scaling>
          <c:orientation val="minMax"/>
        </c:scaling>
        <c:delete val="0"/>
        <c:axPos val="l"/>
        <c:majorGridlines/>
        <c:numFmt formatCode="General" sourceLinked="1"/>
        <c:majorTickMark val="out"/>
        <c:minorTickMark val="none"/>
        <c:tickLblPos val="nextTo"/>
        <c:crossAx val="262915200"/>
        <c:crosses val="autoZero"/>
        <c:crossBetween val="between"/>
      </c:valAx>
    </c:plotArea>
    <c:legend>
      <c:legendPos val="r"/>
      <c:legendEntry>
        <c:idx val="0"/>
        <c:delete val="1"/>
      </c:legendEntry>
      <c:overlay val="0"/>
    </c:legend>
    <c:plotVisOnly val="1"/>
    <c:dispBlanksAs val="gap"/>
    <c:showDLblsOverMax val="0"/>
  </c:chart>
  <c:externalData r:id="rId2">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19/01/2018</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19/01/2018</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079927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7</a:t>
            </a:fld>
            <a:endParaRPr lang="en-GB" dirty="0"/>
          </a:p>
        </p:txBody>
      </p:sp>
    </p:spTree>
    <p:extLst>
      <p:ext uri="{BB962C8B-B14F-4D97-AF65-F5344CB8AC3E}">
        <p14:creationId xmlns:p14="http://schemas.microsoft.com/office/powerpoint/2010/main" val="120500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8</a:t>
            </a:fld>
            <a:endParaRPr lang="en-GB" dirty="0"/>
          </a:p>
        </p:txBody>
      </p:sp>
    </p:spTree>
    <p:extLst>
      <p:ext uri="{BB962C8B-B14F-4D97-AF65-F5344CB8AC3E}">
        <p14:creationId xmlns:p14="http://schemas.microsoft.com/office/powerpoint/2010/main" val="3167602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19</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FFFFFF"/>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rgbClr val="595959"/>
                </a:solidFill>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133916063"/>
      </p:ext>
    </p:extLst>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FFFFFF"/>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rgbClr val="595959"/>
                </a:solidFill>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24929558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rgbClr val="595959"/>
                </a:solidFill>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2908838561"/>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rgbClr val="595959"/>
                </a:solidFill>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1073033611"/>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2175354184"/>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1305387139"/>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algn="ctr" defTabSz="914400">
              <a:defRPr/>
            </a:pPr>
            <a:r>
              <a:rPr lang="en-GB" sz="800">
                <a:solidFill>
                  <a:srgbClr val="DD1D21"/>
                </a:solidFill>
              </a:rPr>
              <a:t>CONFIDENTIAL</a:t>
            </a:r>
            <a:endParaRPr lang="en-GB" sz="800" dirty="0">
              <a:solidFill>
                <a:srgbClr val="DD1D21"/>
              </a:solidFill>
            </a:endParaRPr>
          </a:p>
        </p:txBody>
      </p:sp>
    </p:spTree>
    <p:extLst>
      <p:ext uri="{BB962C8B-B14F-4D97-AF65-F5344CB8AC3E}">
        <p14:creationId xmlns:p14="http://schemas.microsoft.com/office/powerpoint/2010/main" val="33355810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algn="ctr" defTabSz="914400">
              <a:defRPr/>
            </a:pPr>
            <a:r>
              <a:rPr lang="en-GB" sz="800">
                <a:solidFill>
                  <a:srgbClr val="DD1D21"/>
                </a:solidFill>
              </a:rPr>
              <a:t>CONFIDENTIAL</a:t>
            </a:r>
            <a:endParaRPr lang="en-GB" sz="800" dirty="0">
              <a:solidFill>
                <a:srgbClr val="DD1D21"/>
              </a:solidFill>
            </a:endParaRPr>
          </a:p>
        </p:txBody>
      </p:sp>
    </p:spTree>
    <p:extLst>
      <p:ext uri="{BB962C8B-B14F-4D97-AF65-F5344CB8AC3E}">
        <p14:creationId xmlns:p14="http://schemas.microsoft.com/office/powerpoint/2010/main" val="2329177342"/>
      </p:ext>
    </p:extLst>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183181992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algn="ctr" defTabSz="914400">
              <a:defRPr/>
            </a:pPr>
            <a:r>
              <a:rPr lang="en-GB" sz="800">
                <a:solidFill>
                  <a:srgbClr val="DD1D21"/>
                </a:solidFill>
              </a:rPr>
              <a:t>CONFIDENTIAL</a:t>
            </a:r>
            <a:endParaRPr lang="en-GB" sz="800" dirty="0">
              <a:solidFill>
                <a:srgbClr val="DD1D21"/>
              </a:solidFill>
            </a:endParaRPr>
          </a:p>
        </p:txBody>
      </p:sp>
    </p:spTree>
    <p:extLst>
      <p:ext uri="{BB962C8B-B14F-4D97-AF65-F5344CB8AC3E}">
        <p14:creationId xmlns:p14="http://schemas.microsoft.com/office/powerpoint/2010/main" val="110466296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FFFFFF"/>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rgbClr val="595959"/>
                </a:solidFill>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207547266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Tree>
    <p:extLst>
      <p:ext uri="{BB962C8B-B14F-4D97-AF65-F5344CB8AC3E}">
        <p14:creationId xmlns:p14="http://schemas.microsoft.com/office/powerpoint/2010/main" val="111957279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Tree>
    <p:extLst>
      <p:ext uri="{BB962C8B-B14F-4D97-AF65-F5344CB8AC3E}">
        <p14:creationId xmlns:p14="http://schemas.microsoft.com/office/powerpoint/2010/main" val="145966818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237572149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FFFFFF"/>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rgbClr val="595959"/>
              </a:solidFill>
            </a:endParaRPr>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rgbClr val="595959"/>
                </a:solidFill>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595959"/>
                </a:solidFill>
              </a:endParaRPr>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595959"/>
                </a:solidFill>
              </a:endParaRPr>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595959"/>
                </a:solidFill>
              </a:endParaRPr>
            </a:p>
          </p:txBody>
        </p:sp>
      </p:grpSp>
    </p:spTree>
    <p:extLst>
      <p:ext uri="{BB962C8B-B14F-4D97-AF65-F5344CB8AC3E}">
        <p14:creationId xmlns:p14="http://schemas.microsoft.com/office/powerpoint/2010/main" val="1377019225"/>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rgbClr val="595959"/>
                </a:solidFill>
                <a:cs typeface="Arial" pitchFamily="34" charset="0"/>
              </a:rPr>
              <a:t>Copyright of Shell International</a:t>
            </a:r>
          </a:p>
        </p:txBody>
      </p:sp>
    </p:spTree>
    <p:extLst>
      <p:ext uri="{BB962C8B-B14F-4D97-AF65-F5344CB8AC3E}">
        <p14:creationId xmlns:p14="http://schemas.microsoft.com/office/powerpoint/2010/main" val="384758971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1656921360"/>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16611700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3069546676"/>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8905440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a:solidFill>
                  <a:srgbClr val="595959"/>
                </a:solidFill>
              </a:rPr>
              <a:t>Date Month 2016</a:t>
            </a:r>
            <a:endParaRPr lang="en-GB" dirty="0">
              <a:solidFill>
                <a:srgbClr val="595959"/>
              </a:solidFill>
            </a:endParaRP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solidFill>
                  <a:srgbClr val="595959"/>
                </a:solidFill>
              </a:rPr>
              <a:t>Footer </a:t>
            </a:r>
          </a:p>
        </p:txBody>
      </p:sp>
    </p:spTree>
    <p:extLst>
      <p:ext uri="{BB962C8B-B14F-4D97-AF65-F5344CB8AC3E}">
        <p14:creationId xmlns:p14="http://schemas.microsoft.com/office/powerpoint/2010/main" val="372308848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 id="2147483721" r:id="rId40"/>
    <p:sldLayoutId id="2147483722" r:id="rId41"/>
    <p:sldLayoutId id="2147483723" r:id="rId42"/>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a:xfrm>
            <a:off x="1779490" y="844896"/>
            <a:ext cx="9899747" cy="918000"/>
          </a:xfrm>
        </p:spPr>
        <p:txBody>
          <a:bodyPr/>
          <a:lstStyle/>
          <a:p>
            <a:r>
              <a:rPr lang="en-US" sz="2400" dirty="0"/>
              <a:t>2018 OBIGBO STRATEGIC PLANNING WORKSHOP REPORT</a:t>
            </a:r>
            <a:endParaRPr lang="en-GB" sz="2400" dirty="0">
              <a:latin typeface="Futura Medium" panose="00000400000000000000" pitchFamily="2" charset="0"/>
            </a:endParaRPr>
          </a:p>
        </p:txBody>
      </p:sp>
      <p:sp>
        <p:nvSpPr>
          <p:cNvPr id="4" name="Slide Number Placeholder 3"/>
          <p:cNvSpPr>
            <a:spLocks noGrp="1"/>
          </p:cNvSpPr>
          <p:nvPr>
            <p:ph type="sldNum" sz="quarter" idx="4"/>
          </p:nvPr>
        </p:nvSpPr>
        <p:spPr/>
        <p:txBody>
          <a:bodyPr/>
          <a:lstStyle/>
          <a:p>
            <a:fld id="{D32BAE6A-B452-4007-8177-56DD051636F9}" type="slidenum">
              <a:rPr lang="en-GB" smtClean="0"/>
              <a:pPr/>
              <a:t>1</a:t>
            </a:fld>
            <a:endParaRPr lang="en-GB" dirty="0"/>
          </a:p>
        </p:txBody>
      </p:sp>
      <p:pic>
        <p:nvPicPr>
          <p:cNvPr id="3" name="Picture 2">
            <a:extLst>
              <a:ext uri="{FF2B5EF4-FFF2-40B4-BE49-F238E27FC236}">
                <a16:creationId xmlns:a16="http://schemas.microsoft.com/office/drawing/2014/main" id="{427ED7D0-A984-4FBA-8311-C6BEEF3F93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57716" y="1709532"/>
            <a:ext cx="3108463" cy="4144618"/>
          </a:xfrm>
          <a:prstGeom prst="rect">
            <a:avLst/>
          </a:prstGeom>
        </p:spPr>
      </p:pic>
      <p:pic>
        <p:nvPicPr>
          <p:cNvPr id="6" name="Picture 5">
            <a:extLst>
              <a:ext uri="{FF2B5EF4-FFF2-40B4-BE49-F238E27FC236}">
                <a16:creationId xmlns:a16="http://schemas.microsoft.com/office/drawing/2014/main" id="{4A04FB38-0965-43BD-AECD-2FBF7AFC96B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26296"/>
          <a:stretch/>
        </p:blipFill>
        <p:spPr>
          <a:xfrm>
            <a:off x="5572848" y="1709532"/>
            <a:ext cx="2313029" cy="4184374"/>
          </a:xfrm>
          <a:prstGeom prst="rect">
            <a:avLst/>
          </a:prstGeom>
        </p:spPr>
      </p:pic>
    </p:spTree>
    <p:extLst>
      <p:ext uri="{BB962C8B-B14F-4D97-AF65-F5344CB8AC3E}">
        <p14:creationId xmlns:p14="http://schemas.microsoft.com/office/powerpoint/2010/main" val="39137063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PRODUCTION GROWTH</a:t>
            </a:r>
            <a:r>
              <a:rPr lang="en-US" baseline="30000" dirty="0"/>
              <a:t>2/2</a:t>
            </a:r>
            <a:endParaRPr lang="en-US" dirty="0"/>
          </a:p>
        </p:txBody>
      </p:sp>
      <p:graphicFrame>
        <p:nvGraphicFramePr>
          <p:cNvPr id="5" name="Table 4">
            <a:extLst>
              <a:ext uri="{FF2B5EF4-FFF2-40B4-BE49-F238E27FC236}">
                <a16:creationId xmlns:a16="http://schemas.microsoft.com/office/drawing/2014/main" id="{35527F7A-CCC7-437A-AC9B-AB24238B78FE}"/>
              </a:ext>
            </a:extLst>
          </p:cNvPr>
          <p:cNvGraphicFramePr>
            <a:graphicFrameLocks noGrp="1"/>
          </p:cNvGraphicFramePr>
          <p:nvPr>
            <p:extLst>
              <p:ext uri="{D42A27DB-BD31-4B8C-83A1-F6EECF244321}">
                <p14:modId xmlns:p14="http://schemas.microsoft.com/office/powerpoint/2010/main" val="4019823754"/>
              </p:ext>
            </p:extLst>
          </p:nvPr>
        </p:nvGraphicFramePr>
        <p:xfrm>
          <a:off x="509093" y="630826"/>
          <a:ext cx="11239200" cy="5839294"/>
        </p:xfrm>
        <a:graphic>
          <a:graphicData uri="http://schemas.openxmlformats.org/drawingml/2006/table">
            <a:tbl>
              <a:tblPr/>
              <a:tblGrid>
                <a:gridCol w="237575">
                  <a:extLst>
                    <a:ext uri="{9D8B030D-6E8A-4147-A177-3AD203B41FA5}">
                      <a16:colId xmlns:a16="http://schemas.microsoft.com/office/drawing/2014/main" val="1831025441"/>
                    </a:ext>
                  </a:extLst>
                </a:gridCol>
                <a:gridCol w="2594409">
                  <a:extLst>
                    <a:ext uri="{9D8B030D-6E8A-4147-A177-3AD203B41FA5}">
                      <a16:colId xmlns:a16="http://schemas.microsoft.com/office/drawing/2014/main" val="1549886720"/>
                    </a:ext>
                  </a:extLst>
                </a:gridCol>
                <a:gridCol w="502294">
                  <a:extLst>
                    <a:ext uri="{9D8B030D-6E8A-4147-A177-3AD203B41FA5}">
                      <a16:colId xmlns:a16="http://schemas.microsoft.com/office/drawing/2014/main" val="2679351571"/>
                    </a:ext>
                  </a:extLst>
                </a:gridCol>
                <a:gridCol w="658291">
                  <a:extLst>
                    <a:ext uri="{9D8B030D-6E8A-4147-A177-3AD203B41FA5}">
                      <a16:colId xmlns:a16="http://schemas.microsoft.com/office/drawing/2014/main" val="3185562607"/>
                    </a:ext>
                  </a:extLst>
                </a:gridCol>
                <a:gridCol w="2250830">
                  <a:extLst>
                    <a:ext uri="{9D8B030D-6E8A-4147-A177-3AD203B41FA5}">
                      <a16:colId xmlns:a16="http://schemas.microsoft.com/office/drawing/2014/main" val="3791877874"/>
                    </a:ext>
                  </a:extLst>
                </a:gridCol>
                <a:gridCol w="677008">
                  <a:extLst>
                    <a:ext uri="{9D8B030D-6E8A-4147-A177-3AD203B41FA5}">
                      <a16:colId xmlns:a16="http://schemas.microsoft.com/office/drawing/2014/main" val="2506460384"/>
                    </a:ext>
                  </a:extLst>
                </a:gridCol>
                <a:gridCol w="3151964">
                  <a:extLst>
                    <a:ext uri="{9D8B030D-6E8A-4147-A177-3AD203B41FA5}">
                      <a16:colId xmlns:a16="http://schemas.microsoft.com/office/drawing/2014/main" val="1324192013"/>
                    </a:ext>
                  </a:extLst>
                </a:gridCol>
                <a:gridCol w="1166829">
                  <a:extLst>
                    <a:ext uri="{9D8B030D-6E8A-4147-A177-3AD203B41FA5}">
                      <a16:colId xmlns:a16="http://schemas.microsoft.com/office/drawing/2014/main" val="1503919359"/>
                    </a:ext>
                  </a:extLst>
                </a:gridCol>
              </a:tblGrid>
              <a:tr h="172040">
                <a:tc>
                  <a:txBody>
                    <a:bodyPr/>
                    <a:lstStyle/>
                    <a:p>
                      <a:pPr algn="l" fontAlgn="b"/>
                      <a:r>
                        <a:rPr lang="en-GB" sz="900" b="0" i="0" u="none" strike="noStrike" dirty="0">
                          <a:solidFill>
                            <a:srgbClr val="000000"/>
                          </a:solidFill>
                          <a:effectLst/>
                          <a:latin typeface="+mn-lt"/>
                        </a:rPr>
                        <a:t> </a:t>
                      </a: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Opportunities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GB" sz="900" b="1" i="0" u="none" strike="noStrike" dirty="0">
                          <a:solidFill>
                            <a:srgbClr val="000000"/>
                          </a:solidFill>
                          <a:effectLst/>
                          <a:latin typeface="+mn-lt"/>
                        </a:rPr>
                        <a:t>Reward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a:txBody>
                    <a:bodyPr/>
                    <a:lstStyle/>
                    <a:p>
                      <a:pPr algn="ctr" fontAlgn="ctr"/>
                      <a:r>
                        <a:rPr lang="en-GB" sz="900" b="1" i="0" u="none" strike="noStrike">
                          <a:solidFill>
                            <a:srgbClr val="000000"/>
                          </a:solidFill>
                          <a:effectLst/>
                          <a:latin typeface="+mn-lt"/>
                        </a:rPr>
                        <a:t>Challenges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endParaRPr lang="en-GB" sz="900" b="1" i="0" u="none" strike="noStrike">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Recommendation/Improvement Plan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Action Party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55337926"/>
                  </a:ext>
                </a:extLst>
              </a:tr>
              <a:tr h="337599">
                <a:tc>
                  <a:txBody>
                    <a:bodyPr/>
                    <a:lstStyle/>
                    <a:p>
                      <a:pPr algn="l" fontAlgn="b">
                        <a:buFontTx/>
                        <a:buNone/>
                      </a:pPr>
                      <a:endParaRPr lang="en-GB" sz="900" b="0" i="0" u="none" strike="noStrike" dirty="0">
                        <a:solidFill>
                          <a:srgbClr val="000000"/>
                        </a:solidFill>
                        <a:effectLst/>
                        <a:latin typeface="+mn-lt"/>
                      </a:endParaRP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a:solidFill>
                            <a:srgbClr val="000000"/>
                          </a:solidFill>
                          <a:effectLst/>
                          <a:latin typeface="+mn-lt"/>
                        </a:rPr>
                        <a:t>Oil</a:t>
                      </a:r>
                      <a:br>
                        <a:rPr lang="en-GB" sz="900" b="1" i="0" u="none" strike="noStrike">
                          <a:solidFill>
                            <a:srgbClr val="000000"/>
                          </a:solidFill>
                          <a:effectLst/>
                          <a:latin typeface="+mn-lt"/>
                        </a:rPr>
                      </a:br>
                      <a:r>
                        <a:rPr lang="en-GB" sz="900" b="1" i="0" u="none" strike="noStrike">
                          <a:solidFill>
                            <a:srgbClr val="000000"/>
                          </a:solidFill>
                          <a:effectLst/>
                          <a:latin typeface="+mn-lt"/>
                        </a:rPr>
                        <a:t>kbopd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a:solidFill>
                            <a:srgbClr val="000000"/>
                          </a:solidFill>
                          <a:effectLst/>
                          <a:latin typeface="+mn-lt"/>
                        </a:rPr>
                        <a:t>Gas</a:t>
                      </a:r>
                      <a:br>
                        <a:rPr lang="en-GB" sz="900" b="1" i="0" u="none" strike="noStrike">
                          <a:solidFill>
                            <a:srgbClr val="000000"/>
                          </a:solidFill>
                          <a:effectLst/>
                          <a:latin typeface="+mn-lt"/>
                        </a:rPr>
                      </a:br>
                      <a:r>
                        <a:rPr lang="en-GB" sz="900" b="1" i="0" u="none" strike="noStrike">
                          <a:solidFill>
                            <a:srgbClr val="000000"/>
                          </a:solidFill>
                          <a:effectLst/>
                          <a:latin typeface="+mn-lt"/>
                        </a:rPr>
                        <a:t>MMscf</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Cost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695311628"/>
                  </a:ext>
                </a:extLst>
              </a:tr>
              <a:tr h="2429410">
                <a:tc>
                  <a:txBody>
                    <a:bodyPr/>
                    <a:lstStyle/>
                    <a:p>
                      <a:pPr marL="0" lvl="0" indent="0" algn="ctr" fontAlgn="ctr">
                        <a:buFontTx/>
                        <a:buNone/>
                      </a:pPr>
                      <a:endParaRPr lang="en-GB" sz="900" b="0" i="0" u="none" strike="noStrike" dirty="0">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1" i="0" u="none" strike="noStrike" kern="1200" dirty="0">
                          <a:solidFill>
                            <a:srgbClr val="000000"/>
                          </a:solidFill>
                          <a:effectLst/>
                          <a:latin typeface="+mn-lt"/>
                          <a:ea typeface="+mn-ea"/>
                          <a:cs typeface="+mn-cs"/>
                        </a:rPr>
                        <a:t>Improve Facility Ullage/Capacity Utilisation</a:t>
                      </a:r>
                    </a:p>
                    <a:p>
                      <a:pPr marL="0" marR="0" lvl="0" indent="0" algn="l" defTabSz="1219170" rtl="0" eaLnBrk="1" fontAlgn="ctr" latinLnBrk="0" hangingPunct="1">
                        <a:lnSpc>
                          <a:spcPct val="100000"/>
                        </a:lnSpc>
                        <a:spcBef>
                          <a:spcPts val="0"/>
                        </a:spcBef>
                        <a:spcAft>
                          <a:spcPts val="0"/>
                        </a:spcAft>
                        <a:buClrTx/>
                        <a:buSzTx/>
                        <a:buFontTx/>
                        <a:buNone/>
                        <a:tabLst/>
                        <a:defRPr/>
                      </a:pPr>
                      <a:endParaRPr lang="en-GB" sz="900" b="0" i="0" u="none" strike="noStrike" kern="1200" dirty="0">
                        <a:solidFill>
                          <a:srgbClr val="000000"/>
                        </a:solidFill>
                        <a:effectLst/>
                        <a:latin typeface="+mn-lt"/>
                        <a:ea typeface="+mn-ea"/>
                        <a:cs typeface="+mn-cs"/>
                      </a:endParaRPr>
                    </a:p>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Existing AGG facility limit is 54mmscf/d</a:t>
                      </a:r>
                    </a:p>
                    <a:p>
                      <a:pPr marL="0" marR="0" lvl="0" indent="0" algn="l" defTabSz="1219170" rtl="0" eaLnBrk="1" fontAlgn="ctr" latinLnBrk="0" hangingPunct="1">
                        <a:lnSpc>
                          <a:spcPct val="100000"/>
                        </a:lnSpc>
                        <a:spcBef>
                          <a:spcPts val="0"/>
                        </a:spcBef>
                        <a:spcAft>
                          <a:spcPts val="0"/>
                        </a:spcAft>
                        <a:buClrTx/>
                        <a:buSzTx/>
                        <a:buFontTx/>
                        <a:buNone/>
                        <a:tabLst/>
                        <a:defRPr/>
                      </a:pPr>
                      <a:endParaRPr lang="en-GB" sz="900" b="0" i="0" u="none" strike="noStrike" kern="1200" dirty="0">
                        <a:solidFill>
                          <a:srgbClr val="000000"/>
                        </a:solidFill>
                        <a:effectLst/>
                        <a:latin typeface="+mn-lt"/>
                        <a:ea typeface="+mn-ea"/>
                        <a:cs typeface="+mn-cs"/>
                      </a:endParaRPr>
                    </a:p>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Existing NAG facility gas limit (Train 2 decommissioned)</a:t>
                      </a:r>
                    </a:p>
                    <a:p>
                      <a:pPr marL="0" marR="0" lvl="0" indent="0" algn="l" defTabSz="1219170" rtl="0" eaLnBrk="1" fontAlgn="ctr" latinLnBrk="0" hangingPunct="1">
                        <a:lnSpc>
                          <a:spcPct val="100000"/>
                        </a:lnSpc>
                        <a:spcBef>
                          <a:spcPts val="0"/>
                        </a:spcBef>
                        <a:spcAft>
                          <a:spcPts val="0"/>
                        </a:spcAft>
                        <a:buClrTx/>
                        <a:buSzTx/>
                        <a:buFontTx/>
                        <a:buNone/>
                        <a:tabLst/>
                        <a:defRPr/>
                      </a:pPr>
                      <a:endParaRPr lang="en-GB" sz="900" b="0" i="0" u="none" strike="noStrike" kern="1200" dirty="0">
                        <a:solidFill>
                          <a:srgbClr val="000000"/>
                        </a:solidFill>
                        <a:effectLst/>
                        <a:latin typeface="+mn-lt"/>
                        <a:ea typeface="+mn-ea"/>
                        <a:cs typeface="+mn-cs"/>
                      </a:endParaRPr>
                    </a:p>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Gas Lift Optimisation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1"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1" i="0" u="none" strike="noStrike" dirty="0">
                          <a:solidFill>
                            <a:srgbClr val="000000"/>
                          </a:solidFill>
                          <a:effectLst/>
                          <a:latin typeface="+mn-lt"/>
                        </a:rPr>
                        <a:t>54</a:t>
                      </a:r>
                    </a:p>
                    <a:p>
                      <a:pPr algn="ctr" fontAlgn="ctr"/>
                      <a:endParaRPr lang="en-GB" sz="900" b="1" i="0" u="none" strike="noStrike" dirty="0">
                        <a:solidFill>
                          <a:srgbClr val="000000"/>
                        </a:solidFill>
                        <a:effectLst/>
                        <a:latin typeface="+mn-lt"/>
                      </a:endParaRPr>
                    </a:p>
                    <a:p>
                      <a:pPr algn="ctr" fontAlgn="ctr"/>
                      <a:endParaRPr lang="en-GB" sz="900" b="1" i="0" u="none" strike="noStrike" dirty="0">
                        <a:solidFill>
                          <a:srgbClr val="000000"/>
                        </a:solidFill>
                        <a:effectLst/>
                        <a:latin typeface="+mn-lt"/>
                      </a:endParaRPr>
                    </a:p>
                    <a:p>
                      <a:pPr algn="ctr" fontAlgn="ctr"/>
                      <a:endParaRPr lang="en-GB" sz="900" b="1" i="0" u="none" strike="noStrike" dirty="0">
                        <a:solidFill>
                          <a:srgbClr val="000000"/>
                        </a:solidFill>
                        <a:effectLst/>
                        <a:latin typeface="+mn-lt"/>
                      </a:endParaRPr>
                    </a:p>
                    <a:p>
                      <a:pPr algn="ctr" fontAlgn="ctr"/>
                      <a:endParaRPr lang="en-GB" sz="900" b="1" i="0" u="none" strike="noStrike" dirty="0">
                        <a:solidFill>
                          <a:srgbClr val="000000"/>
                        </a:solidFill>
                        <a:effectLst/>
                        <a:latin typeface="+mn-lt"/>
                      </a:endParaRPr>
                    </a:p>
                    <a:p>
                      <a:pPr algn="ctr" fontAlgn="ctr"/>
                      <a:endParaRPr lang="en-GB" sz="900" b="1" i="0" u="none" strike="noStrike" dirty="0">
                        <a:solidFill>
                          <a:srgbClr val="000000"/>
                        </a:solidFill>
                        <a:effectLst/>
                        <a:latin typeface="+mn-lt"/>
                      </a:endParaRPr>
                    </a:p>
                    <a:p>
                      <a:pPr algn="ctr" fontAlgn="ctr"/>
                      <a:r>
                        <a:rPr lang="en-GB" sz="900" b="1" i="0" u="none" strike="noStrike" dirty="0">
                          <a:solidFill>
                            <a:srgbClr val="000000"/>
                          </a:solidFill>
                          <a:effectLst/>
                          <a:latin typeface="+mn-lt"/>
                        </a:rPr>
                        <a:t>45</a:t>
                      </a:r>
                    </a:p>
                    <a:p>
                      <a:pPr algn="ctr" fontAlgn="ctr"/>
                      <a:endParaRPr lang="en-GB" sz="900" b="0" i="0" u="none" strike="noStrike" dirty="0">
                        <a:solidFill>
                          <a:srgbClr val="000000"/>
                        </a:solidFill>
                        <a:effectLst/>
                        <a:latin typeface="+mn-lt"/>
                      </a:endParaRPr>
                    </a:p>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US" sz="900" b="0" i="0" u="none" strike="noStrike" dirty="0">
                          <a:solidFill>
                            <a:srgbClr val="000000"/>
                          </a:solidFill>
                          <a:effectLst/>
                          <a:latin typeface="+mn-lt"/>
                        </a:rPr>
                        <a:t>AGG:</a:t>
                      </a:r>
                    </a:p>
                    <a:p>
                      <a:pPr algn="l" fontAlgn="ctr"/>
                      <a:r>
                        <a:rPr lang="en-US" sz="900" b="0" i="0" u="none" strike="noStrike" dirty="0">
                          <a:solidFill>
                            <a:srgbClr val="000000"/>
                          </a:solidFill>
                          <a:effectLst/>
                          <a:latin typeface="+mn-lt"/>
                        </a:rPr>
                        <a:t>Sustaining minimum flow of (8 </a:t>
                      </a:r>
                      <a:r>
                        <a:rPr lang="en-US" sz="900" b="0" i="0" u="none" strike="noStrike" dirty="0" err="1">
                          <a:solidFill>
                            <a:srgbClr val="000000"/>
                          </a:solidFill>
                          <a:effectLst/>
                          <a:latin typeface="+mn-lt"/>
                        </a:rPr>
                        <a:t>MMscf</a:t>
                      </a:r>
                      <a:r>
                        <a:rPr lang="en-US" sz="900" b="0" i="0" u="none" strike="noStrike" dirty="0">
                          <a:solidFill>
                            <a:srgbClr val="000000"/>
                          </a:solidFill>
                          <a:effectLst/>
                          <a:latin typeface="+mn-lt"/>
                        </a:rPr>
                        <a:t>/d) turn down volume to keep the AG running efficiently</a:t>
                      </a:r>
                    </a:p>
                    <a:p>
                      <a:pPr algn="l" fontAlgn="ctr"/>
                      <a:endParaRPr lang="en-US"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NAG:</a:t>
                      </a:r>
                    </a:p>
                    <a:p>
                      <a:pPr algn="l" fontAlgn="ctr"/>
                      <a:r>
                        <a:rPr lang="en-GB" sz="900" b="0" i="0" u="none" strike="noStrike" dirty="0">
                          <a:solidFill>
                            <a:srgbClr val="000000"/>
                          </a:solidFill>
                          <a:effectLst/>
                          <a:latin typeface="+mn-lt"/>
                        </a:rPr>
                        <a:t>20mmscf/d available from 2 wells while 2 wells are watered out</a:t>
                      </a:r>
                    </a:p>
                    <a:p>
                      <a:pPr algn="l" fontAlgn="ctr"/>
                      <a:r>
                        <a:rPr lang="en-GB" sz="900" b="0" i="0" u="none" strike="noStrike" dirty="0">
                          <a:solidFill>
                            <a:srgbClr val="000000"/>
                          </a:solidFill>
                          <a:effectLst/>
                          <a:latin typeface="+mn-lt"/>
                        </a:rPr>
                        <a:t>Inability to meet up export gas quality due to challenges with glycol injection system</a:t>
                      </a:r>
                    </a:p>
                    <a:p>
                      <a:pPr algn="l" fontAlgn="ctr"/>
                      <a:r>
                        <a:rPr lang="en-GB" sz="900" b="0" i="0" u="none" strike="noStrike" dirty="0">
                          <a:solidFill>
                            <a:srgbClr val="000000"/>
                          </a:solidFill>
                          <a:effectLst/>
                          <a:latin typeface="+mn-lt"/>
                        </a:rPr>
                        <a:t>Declining reservoir pressures affecting design operating envelope</a:t>
                      </a:r>
                    </a:p>
                    <a:p>
                      <a:pPr algn="l" fontAlgn="ctr"/>
                      <a:endParaRPr lang="en-GB" sz="900" b="0" i="0" u="none" strike="noStrike" dirty="0">
                        <a:solidFill>
                          <a:srgbClr val="000000"/>
                        </a:solidFill>
                        <a:effectLst/>
                        <a:latin typeface="+mn-lt"/>
                      </a:endParaRPr>
                    </a:p>
                    <a:p>
                      <a:pPr algn="l" fontAlgn="ctr"/>
                      <a:r>
                        <a:rPr lang="en-US" sz="900" b="0" i="0" u="none" strike="noStrike" dirty="0">
                          <a:solidFill>
                            <a:srgbClr val="000000"/>
                          </a:solidFill>
                          <a:effectLst/>
                          <a:latin typeface="+mn-lt"/>
                        </a:rPr>
                        <a:t>Measurements to establish actual gas injection for optimization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0" indent="0" algn="l" fontAlgn="ctr">
                        <a:buFont typeface="Wingdings" panose="05000000000000000000" pitchFamily="2" charset="2"/>
                        <a:buNone/>
                      </a:pPr>
                      <a:r>
                        <a:rPr lang="en-GB" sz="900" b="0" i="0" u="none" strike="noStrike" dirty="0">
                          <a:solidFill>
                            <a:srgbClr val="000000"/>
                          </a:solidFill>
                          <a:effectLst/>
                          <a:latin typeface="+mn-lt"/>
                        </a:rPr>
                        <a:t>AGG:</a:t>
                      </a:r>
                    </a:p>
                    <a:p>
                      <a:pPr marL="0" indent="0" algn="l" fontAlgn="ctr">
                        <a:buFont typeface="Wingdings" panose="05000000000000000000" pitchFamily="2" charset="2"/>
                        <a:buNone/>
                      </a:pPr>
                      <a:r>
                        <a:rPr lang="en-US" sz="900" b="0" i="0" u="none" strike="noStrike" dirty="0">
                          <a:solidFill>
                            <a:srgbClr val="000000"/>
                          </a:solidFill>
                          <a:effectLst/>
                          <a:latin typeface="+mn-lt"/>
                        </a:rPr>
                        <a:t>Long term option based on gas customers availability from commercial versus current demand for 280 </a:t>
                      </a:r>
                      <a:r>
                        <a:rPr lang="en-US" sz="900" b="0" i="0" u="none" strike="noStrike" dirty="0" err="1">
                          <a:solidFill>
                            <a:srgbClr val="000000"/>
                          </a:solidFill>
                          <a:effectLst/>
                          <a:latin typeface="+mn-lt"/>
                        </a:rPr>
                        <a:t>Mmscf</a:t>
                      </a:r>
                      <a:r>
                        <a:rPr lang="en-US" sz="900" b="0" i="0" u="none" strike="noStrike" dirty="0">
                          <a:solidFill>
                            <a:srgbClr val="000000"/>
                          </a:solidFill>
                          <a:effectLst/>
                          <a:latin typeface="+mn-lt"/>
                        </a:rPr>
                        <a:t>/d from both primary and secondary customers</a:t>
                      </a:r>
                    </a:p>
                    <a:p>
                      <a:pPr marL="0" indent="0" algn="l" fontAlgn="ctr">
                        <a:buFont typeface="Wingdings" panose="05000000000000000000" pitchFamily="2" charset="2"/>
                        <a:buNone/>
                      </a:pPr>
                      <a:r>
                        <a:rPr lang="en-US" sz="900" b="0" i="0" u="none" strike="noStrike" dirty="0">
                          <a:solidFill>
                            <a:srgbClr val="000000"/>
                          </a:solidFill>
                          <a:effectLst/>
                          <a:latin typeface="+mn-lt"/>
                        </a:rPr>
                        <a:t>Opportunity for </a:t>
                      </a:r>
                      <a:r>
                        <a:rPr lang="en-US" sz="900" b="0" i="0" u="none" strike="noStrike" dirty="0" err="1">
                          <a:solidFill>
                            <a:srgbClr val="000000"/>
                          </a:solidFill>
                          <a:effectLst/>
                          <a:latin typeface="+mn-lt"/>
                        </a:rPr>
                        <a:t>backfeed</a:t>
                      </a:r>
                      <a:r>
                        <a:rPr lang="en-US" sz="900" b="0" i="0" u="none" strike="noStrike" dirty="0">
                          <a:solidFill>
                            <a:srgbClr val="000000"/>
                          </a:solidFill>
                          <a:effectLst/>
                          <a:latin typeface="+mn-lt"/>
                        </a:rPr>
                        <a:t> from </a:t>
                      </a:r>
                      <a:r>
                        <a:rPr lang="en-US" sz="900" b="0" i="0" u="none" strike="noStrike" dirty="0" err="1">
                          <a:solidFill>
                            <a:srgbClr val="000000"/>
                          </a:solidFill>
                          <a:effectLst/>
                          <a:latin typeface="+mn-lt"/>
                        </a:rPr>
                        <a:t>Interfeed</a:t>
                      </a:r>
                      <a:r>
                        <a:rPr lang="en-US" sz="900" b="0" i="0" u="none" strike="noStrike" dirty="0">
                          <a:solidFill>
                            <a:srgbClr val="000000"/>
                          </a:solidFill>
                          <a:effectLst/>
                          <a:latin typeface="+mn-lt"/>
                        </a:rPr>
                        <a:t> line  to NGC (40 </a:t>
                      </a:r>
                      <a:r>
                        <a:rPr lang="en-US" sz="900" b="0" i="0" u="none" strike="noStrike" dirty="0" err="1">
                          <a:solidFill>
                            <a:srgbClr val="000000"/>
                          </a:solidFill>
                          <a:effectLst/>
                          <a:latin typeface="+mn-lt"/>
                        </a:rPr>
                        <a:t>mmscf</a:t>
                      </a:r>
                      <a:r>
                        <a:rPr lang="en-US" sz="900" b="0" i="0" u="none" strike="noStrike" dirty="0">
                          <a:solidFill>
                            <a:srgbClr val="000000"/>
                          </a:solidFill>
                          <a:effectLst/>
                          <a:latin typeface="+mn-lt"/>
                        </a:rPr>
                        <a:t>/d)</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r>
                        <a:rPr lang="en-GB" sz="900" b="0" i="0" u="none" strike="noStrike" dirty="0">
                          <a:solidFill>
                            <a:srgbClr val="000000"/>
                          </a:solidFill>
                          <a:effectLst/>
                          <a:latin typeface="+mn-lt"/>
                        </a:rPr>
                        <a:t>NAG:</a:t>
                      </a:r>
                    </a:p>
                    <a:p>
                      <a:pPr marL="0" indent="0" algn="l" fontAlgn="ctr">
                        <a:buFont typeface="Wingdings" panose="05000000000000000000" pitchFamily="2" charset="2"/>
                        <a:buNone/>
                      </a:pPr>
                      <a:r>
                        <a:rPr lang="en-US" sz="900" b="0" i="0" u="none" strike="noStrike" dirty="0">
                          <a:solidFill>
                            <a:srgbClr val="000000"/>
                          </a:solidFill>
                          <a:effectLst/>
                          <a:latin typeface="+mn-lt"/>
                        </a:rPr>
                        <a:t>Sustain current operating mode of throttling  the JT valve at 20 </a:t>
                      </a:r>
                      <a:r>
                        <a:rPr lang="en-US" sz="900" b="0" i="0" u="none" strike="noStrike" dirty="0" err="1">
                          <a:solidFill>
                            <a:srgbClr val="000000"/>
                          </a:solidFill>
                          <a:effectLst/>
                          <a:latin typeface="+mn-lt"/>
                        </a:rPr>
                        <a:t>MMscf</a:t>
                      </a:r>
                      <a:r>
                        <a:rPr lang="en-US" sz="900" b="0" i="0" u="none" strike="noStrike" dirty="0">
                          <a:solidFill>
                            <a:srgbClr val="000000"/>
                          </a:solidFill>
                          <a:effectLst/>
                          <a:latin typeface="+mn-lt"/>
                        </a:rPr>
                        <a:t>/d</a:t>
                      </a:r>
                    </a:p>
                    <a:p>
                      <a:pPr marL="0" indent="0" algn="l" fontAlgn="ctr">
                        <a:buFont typeface="Wingdings" panose="05000000000000000000" pitchFamily="2" charset="2"/>
                        <a:buNone/>
                      </a:pPr>
                      <a:r>
                        <a:rPr lang="en-US" sz="900" b="0" i="0" u="none" strike="noStrike" dirty="0">
                          <a:solidFill>
                            <a:srgbClr val="000000"/>
                          </a:solidFill>
                          <a:effectLst/>
                          <a:latin typeface="+mn-lt"/>
                        </a:rPr>
                        <a:t>Restore the glycol injection system.</a:t>
                      </a:r>
                    </a:p>
                    <a:p>
                      <a:pPr marL="0" indent="0" algn="l" fontAlgn="ctr">
                        <a:buFont typeface="Wingdings" panose="05000000000000000000" pitchFamily="2" charset="2"/>
                        <a:buNone/>
                      </a:pPr>
                      <a:r>
                        <a:rPr lang="en-US" sz="900" b="0" i="0" u="none" strike="noStrike" dirty="0">
                          <a:solidFill>
                            <a:srgbClr val="000000"/>
                          </a:solidFill>
                          <a:effectLst/>
                          <a:latin typeface="+mn-lt"/>
                        </a:rPr>
                        <a:t>NAG compression project or re-routing NAG wells to the AGG plant</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r>
                        <a:rPr lang="en-GB" sz="900" b="0" i="0" u="none" strike="noStrike" dirty="0">
                          <a:solidFill>
                            <a:srgbClr val="000000"/>
                          </a:solidFill>
                          <a:effectLst/>
                          <a:latin typeface="+mn-lt"/>
                        </a:rPr>
                        <a:t>Gas Lift Optimisation:</a:t>
                      </a:r>
                    </a:p>
                    <a:p>
                      <a:pPr marL="0" indent="0" algn="l" fontAlgn="ctr">
                        <a:buFont typeface="Wingdings" panose="05000000000000000000" pitchFamily="2" charset="2"/>
                        <a:buNone/>
                      </a:pPr>
                      <a:r>
                        <a:rPr lang="en-GB" sz="900" b="0" i="0" u="none" strike="noStrike" dirty="0">
                          <a:solidFill>
                            <a:srgbClr val="000000"/>
                          </a:solidFill>
                          <a:effectLst/>
                          <a:latin typeface="+mn-lt"/>
                        </a:rPr>
                        <a:t>Review current practice of chokes on Gas lift wells &amp; conduct MRT</a:t>
                      </a:r>
                    </a:p>
                    <a:p>
                      <a:pPr marL="0" indent="0" algn="l" fontAlgn="ctr">
                        <a:buFont typeface="Wingdings" panose="05000000000000000000" pitchFamily="2" charset="2"/>
                        <a:buNone/>
                      </a:pPr>
                      <a:r>
                        <a:rPr lang="en-GB" sz="900" b="0" i="0" u="none" strike="noStrike" dirty="0">
                          <a:solidFill>
                            <a:srgbClr val="000000"/>
                          </a:solidFill>
                          <a:effectLst/>
                          <a:latin typeface="+mn-lt"/>
                        </a:rPr>
                        <a:t>Explore opportunity for </a:t>
                      </a:r>
                      <a:r>
                        <a:rPr lang="en-GB" sz="900" b="0" i="0" u="none" strike="noStrike" dirty="0" err="1">
                          <a:solidFill>
                            <a:srgbClr val="000000"/>
                          </a:solidFill>
                          <a:effectLst/>
                          <a:latin typeface="+mn-lt"/>
                        </a:rPr>
                        <a:t>Fieldware</a:t>
                      </a:r>
                      <a:r>
                        <a:rPr lang="en-GB" sz="900" b="0" i="0" u="none" strike="noStrike" dirty="0">
                          <a:solidFill>
                            <a:srgbClr val="000000"/>
                          </a:solidFill>
                          <a:effectLst/>
                          <a:latin typeface="+mn-lt"/>
                        </a:rPr>
                        <a:t> </a:t>
                      </a:r>
                      <a:r>
                        <a:rPr lang="en-GB" sz="900" b="0" i="0" u="none" strike="noStrike" dirty="0" err="1">
                          <a:solidFill>
                            <a:srgbClr val="000000"/>
                          </a:solidFill>
                          <a:effectLst/>
                          <a:latin typeface="+mn-lt"/>
                        </a:rPr>
                        <a:t>gaslift</a:t>
                      </a:r>
                      <a:r>
                        <a:rPr lang="en-GB" sz="900" b="0" i="0" u="none" strike="noStrike" dirty="0">
                          <a:solidFill>
                            <a:srgbClr val="000000"/>
                          </a:solidFill>
                          <a:effectLst/>
                          <a:latin typeface="+mn-lt"/>
                        </a:rPr>
                        <a:t> automation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AMIL</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Gas Commercial</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LEH PUMs</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WRFM</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Asset Ops Team</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Process Eng.</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79212996"/>
                  </a:ext>
                </a:extLst>
              </a:tr>
              <a:tr h="1486689">
                <a:tc>
                  <a:txBody>
                    <a:bodyPr/>
                    <a:lstStyle/>
                    <a:p>
                      <a:pPr marL="0" lvl="0" indent="0" algn="ctr" fontAlgn="ctr">
                        <a:buFontTx/>
                        <a:buNone/>
                      </a:pPr>
                      <a:endParaRPr lang="en-GB" sz="900" b="0" i="0" u="none" strike="noStrike" dirty="0">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Availability (Wells, Flowlines &amp; Facilities)</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Routine Operational trips and reduce mean time to restore Wells after trips</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Export pumps excess capacity (N+3)</a:t>
                      </a:r>
                    </a:p>
                    <a:p>
                      <a:pPr algn="l" fontAlgn="ctr"/>
                      <a:endParaRPr lang="en-GB" sz="900" b="0" i="0" u="none" strike="noStrike" dirty="0">
                        <a:solidFill>
                          <a:srgbClr val="000000"/>
                        </a:solidFill>
                        <a:effectLst/>
                        <a:latin typeface="+mn-lt"/>
                      </a:endParaRP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Improve power availability in </a:t>
                      </a:r>
                      <a:r>
                        <a:rPr lang="en-GB" sz="900" b="0" i="0" u="none" strike="noStrike" dirty="0" err="1">
                          <a:solidFill>
                            <a:srgbClr val="000000"/>
                          </a:solidFill>
                          <a:effectLst/>
                          <a:latin typeface="+mn-lt"/>
                        </a:rPr>
                        <a:t>Obigbo</a:t>
                      </a:r>
                      <a:r>
                        <a:rPr lang="en-GB" sz="900" b="0" i="0" u="none" strike="noStrike" dirty="0">
                          <a:solidFill>
                            <a:srgbClr val="000000"/>
                          </a:solidFill>
                          <a:effectLst/>
                          <a:latin typeface="+mn-lt"/>
                        </a:rPr>
                        <a:t> PU</a:t>
                      </a:r>
                    </a:p>
                    <a:p>
                      <a:pPr algn="l" fontAlgn="ctr"/>
                      <a:endParaRPr lang="en-GB" sz="900" b="0" i="0" u="none" strike="noStrike" dirty="0">
                        <a:solidFill>
                          <a:srgbClr val="000000"/>
                        </a:solidFill>
                        <a:effectLst/>
                        <a:latin typeface="+mn-lt"/>
                      </a:endParaRPr>
                    </a:p>
                    <a:p>
                      <a:pPr algn="l"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1"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Logistics and security cover response time to intervene when wells trip</a:t>
                      </a:r>
                    </a:p>
                    <a:p>
                      <a:pPr algn="l" fontAlgn="ctr"/>
                      <a:r>
                        <a:rPr lang="en-GB" sz="900" b="0" i="0" u="none" strike="noStrike" dirty="0">
                          <a:solidFill>
                            <a:srgbClr val="000000"/>
                          </a:solidFill>
                          <a:effectLst/>
                          <a:latin typeface="+mn-lt"/>
                        </a:rPr>
                        <a:t>Restoration of wells requiring subsurface intervention</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High operating and maintenance cost of excess capacity</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Black start generator overdue for major overhaul</a:t>
                      </a:r>
                    </a:p>
                    <a:p>
                      <a:pPr algn="l"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0" indent="0" algn="l" fontAlgn="ctr">
                        <a:buFont typeface="Wingdings" panose="05000000000000000000" pitchFamily="2" charset="2"/>
                        <a:buNone/>
                      </a:pPr>
                      <a:r>
                        <a:rPr lang="en-GB" sz="900" b="0" i="0" u="none" strike="noStrike" dirty="0">
                          <a:solidFill>
                            <a:srgbClr val="000000"/>
                          </a:solidFill>
                          <a:effectLst/>
                          <a:latin typeface="+mn-lt"/>
                        </a:rPr>
                        <a:t>For routine operational trips:</a:t>
                      </a:r>
                    </a:p>
                    <a:p>
                      <a:pPr marL="0" indent="0" algn="l" fontAlgn="ctr">
                        <a:buFont typeface="Wingdings" panose="05000000000000000000" pitchFamily="2" charset="2"/>
                        <a:buNone/>
                      </a:pPr>
                      <a:r>
                        <a:rPr lang="en-GB" sz="900" b="0" i="0" u="none" strike="noStrike" dirty="0">
                          <a:solidFill>
                            <a:srgbClr val="000000"/>
                          </a:solidFill>
                          <a:effectLst/>
                          <a:latin typeface="+mn-lt"/>
                        </a:rPr>
                        <a:t>Explore opportunity of reinstating real time wellhead surveillance system for wells installed with wellhead cages</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r>
                        <a:rPr lang="en-GB" sz="900" b="0" i="0" u="none" strike="noStrike" dirty="0">
                          <a:solidFill>
                            <a:srgbClr val="000000"/>
                          </a:solidFill>
                          <a:effectLst/>
                          <a:latin typeface="+mn-lt"/>
                        </a:rPr>
                        <a:t>Reduce number of pumps by 3 (while still maintaining N+1 philosophy)</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r>
                        <a:rPr lang="en-GB" sz="900" b="0" i="0" u="none" strike="noStrike" dirty="0">
                          <a:solidFill>
                            <a:srgbClr val="000000"/>
                          </a:solidFill>
                          <a:effectLst/>
                          <a:latin typeface="+mn-lt"/>
                        </a:rPr>
                        <a:t>Plan MOH of black start generator</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WRFM</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PE</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FMT</a:t>
                      </a:r>
                    </a:p>
                    <a:p>
                      <a:pPr marL="171450" indent="-171450" algn="l" fontAlgn="ctr">
                        <a:buFont typeface="Wingdings" panose="05000000000000000000" pitchFamily="2" charset="2"/>
                        <a:buChar char="§"/>
                      </a:pPr>
                      <a:r>
                        <a:rPr lang="en-GB" sz="900" b="0" i="0" u="none" strike="noStrike" dirty="0" err="1">
                          <a:solidFill>
                            <a:srgbClr val="000000"/>
                          </a:solidFill>
                          <a:effectLst/>
                          <a:latin typeface="+mn-lt"/>
                        </a:rPr>
                        <a:t>Mtce</a:t>
                      </a:r>
                      <a:r>
                        <a:rPr lang="en-GB" sz="900" b="0" i="0" u="none" strike="noStrike" dirty="0">
                          <a:solidFill>
                            <a:srgbClr val="000000"/>
                          </a:solidFill>
                          <a:effectLst/>
                          <a:latin typeface="+mn-lt"/>
                        </a:rPr>
                        <a:t>. Execution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71810487"/>
                  </a:ext>
                </a:extLst>
              </a:tr>
              <a:tr h="1352015">
                <a:tc>
                  <a:txBody>
                    <a:bodyPr/>
                    <a:lstStyle/>
                    <a:p>
                      <a:pPr marL="0" lvl="0" indent="0" algn="ctr" fontAlgn="ctr">
                        <a:buFontTx/>
                        <a:buNone/>
                      </a:pPr>
                      <a:endParaRPr lang="en-GB" sz="900" b="0" i="0" u="none" strike="noStrike" dirty="0">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Expedite PO creation for spares and material availability </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1"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US" sz="900" b="0" i="0" u="none" strike="noStrike" dirty="0">
                          <a:solidFill>
                            <a:srgbClr val="000000"/>
                          </a:solidFill>
                          <a:effectLst/>
                          <a:latin typeface="+mn-lt"/>
                        </a:rPr>
                        <a:t>Extended delivery time as compared to ROS dates and MTTR</a:t>
                      </a:r>
                    </a:p>
                    <a:p>
                      <a:pPr algn="l" fontAlgn="ctr"/>
                      <a:r>
                        <a:rPr lang="en-US" sz="900" b="0" i="0" u="none" strike="noStrike" dirty="0">
                          <a:solidFill>
                            <a:srgbClr val="000000"/>
                          </a:solidFill>
                          <a:effectLst/>
                          <a:latin typeface="+mn-lt"/>
                        </a:rPr>
                        <a:t>PO creation time</a:t>
                      </a:r>
                    </a:p>
                    <a:p>
                      <a:pPr algn="l" fontAlgn="ctr"/>
                      <a:r>
                        <a:rPr lang="en-US" sz="900" b="0" i="0" u="none" strike="noStrike" dirty="0">
                          <a:solidFill>
                            <a:srgbClr val="000000"/>
                          </a:solidFill>
                          <a:effectLst/>
                          <a:latin typeface="+mn-lt"/>
                        </a:rPr>
                        <a:t>Strategy for critical spares availability</a:t>
                      </a:r>
                    </a:p>
                    <a:p>
                      <a:pPr algn="l"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0" indent="0" algn="l" fontAlgn="ctr">
                        <a:buFont typeface="Wingdings" panose="05000000000000000000" pitchFamily="2" charset="2"/>
                        <a:buNone/>
                      </a:pPr>
                      <a:r>
                        <a:rPr lang="en-US" sz="900" b="0" i="0" u="none" strike="noStrike" dirty="0">
                          <a:solidFill>
                            <a:srgbClr val="000000"/>
                          </a:solidFill>
                          <a:effectLst/>
                          <a:latin typeface="+mn-lt"/>
                        </a:rPr>
                        <a:t>STA for Asset Reps to C&amp;P for enhanced awareness on process</a:t>
                      </a:r>
                    </a:p>
                    <a:p>
                      <a:pPr marL="0" indent="0" algn="l" fontAlgn="ctr">
                        <a:buFont typeface="Wingdings" panose="05000000000000000000" pitchFamily="2" charset="2"/>
                        <a:buNone/>
                      </a:pPr>
                      <a:r>
                        <a:rPr lang="en-US" sz="900" b="0" i="0" u="none" strike="noStrike" dirty="0">
                          <a:solidFill>
                            <a:srgbClr val="000000"/>
                          </a:solidFill>
                          <a:effectLst/>
                          <a:latin typeface="+mn-lt"/>
                        </a:rPr>
                        <a:t>PU dedicated CP Specialist</a:t>
                      </a:r>
                    </a:p>
                    <a:p>
                      <a:pPr marL="0" indent="0" algn="l" fontAlgn="ctr">
                        <a:buFont typeface="Wingdings" panose="05000000000000000000" pitchFamily="2" charset="2"/>
                        <a:buNone/>
                      </a:pPr>
                      <a:r>
                        <a:rPr lang="en-US" sz="900" b="0" i="0" u="none" strike="noStrike" dirty="0">
                          <a:solidFill>
                            <a:srgbClr val="000000"/>
                          </a:solidFill>
                          <a:effectLst/>
                          <a:latin typeface="+mn-lt"/>
                        </a:rPr>
                        <a:t>Bring back price agreements on stock items</a:t>
                      </a:r>
                    </a:p>
                    <a:p>
                      <a:pPr marL="0" indent="0" algn="l" fontAlgn="ctr">
                        <a:buFont typeface="Wingdings" panose="05000000000000000000" pitchFamily="2" charset="2"/>
                        <a:buNone/>
                      </a:pPr>
                      <a:r>
                        <a:rPr lang="en-US" sz="900" b="0" i="0" u="none" strike="noStrike" dirty="0">
                          <a:solidFill>
                            <a:srgbClr val="000000"/>
                          </a:solidFill>
                          <a:effectLst/>
                          <a:latin typeface="+mn-lt"/>
                        </a:rPr>
                        <a:t>SLAs between Asset &amp; CP</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171450" indent="-171450" algn="l" fontAlgn="ctr">
                        <a:buFont typeface="Wingdings" panose="05000000000000000000" pitchFamily="2" charset="2"/>
                        <a:buChar char="§"/>
                      </a:pPr>
                      <a:r>
                        <a:rPr lang="fr-FR" sz="900" b="0" i="0" u="none" strike="noStrike" dirty="0">
                          <a:solidFill>
                            <a:srgbClr val="000000"/>
                          </a:solidFill>
                          <a:effectLst/>
                          <a:latin typeface="+mn-lt"/>
                        </a:rPr>
                        <a:t>AMIL</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762675"/>
                  </a:ext>
                </a:extLst>
              </a:tr>
            </a:tbl>
          </a:graphicData>
        </a:graphic>
      </p:graphicFrame>
    </p:spTree>
    <p:extLst>
      <p:ext uri="{BB962C8B-B14F-4D97-AF65-F5344CB8AC3E}">
        <p14:creationId xmlns:p14="http://schemas.microsoft.com/office/powerpoint/2010/main" val="13626866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COST OPTIMISATION</a:t>
            </a:r>
            <a:r>
              <a:rPr lang="en-US" baseline="30000" dirty="0"/>
              <a:t>1/2</a:t>
            </a:r>
            <a:endParaRPr lang="en-US" dirty="0"/>
          </a:p>
        </p:txBody>
      </p:sp>
      <p:graphicFrame>
        <p:nvGraphicFramePr>
          <p:cNvPr id="3" name="Table 2">
            <a:extLst>
              <a:ext uri="{FF2B5EF4-FFF2-40B4-BE49-F238E27FC236}">
                <a16:creationId xmlns:a16="http://schemas.microsoft.com/office/drawing/2014/main" id="{08A00690-E014-4A2D-80AF-FA572BBA1FFC}"/>
              </a:ext>
            </a:extLst>
          </p:cNvPr>
          <p:cNvGraphicFramePr>
            <a:graphicFrameLocks noGrp="1"/>
          </p:cNvGraphicFramePr>
          <p:nvPr>
            <p:extLst>
              <p:ext uri="{D42A27DB-BD31-4B8C-83A1-F6EECF244321}">
                <p14:modId xmlns:p14="http://schemas.microsoft.com/office/powerpoint/2010/main" val="2451079207"/>
              </p:ext>
            </p:extLst>
          </p:nvPr>
        </p:nvGraphicFramePr>
        <p:xfrm>
          <a:off x="508000" y="634153"/>
          <a:ext cx="11238523" cy="5617180"/>
        </p:xfrm>
        <a:graphic>
          <a:graphicData uri="http://schemas.openxmlformats.org/drawingml/2006/table">
            <a:tbl>
              <a:tblPr/>
              <a:tblGrid>
                <a:gridCol w="181700">
                  <a:extLst>
                    <a:ext uri="{9D8B030D-6E8A-4147-A177-3AD203B41FA5}">
                      <a16:colId xmlns:a16="http://schemas.microsoft.com/office/drawing/2014/main" val="1831025441"/>
                    </a:ext>
                  </a:extLst>
                </a:gridCol>
                <a:gridCol w="1414074">
                  <a:extLst>
                    <a:ext uri="{9D8B030D-6E8A-4147-A177-3AD203B41FA5}">
                      <a16:colId xmlns:a16="http://schemas.microsoft.com/office/drawing/2014/main" val="1549886720"/>
                    </a:ext>
                  </a:extLst>
                </a:gridCol>
                <a:gridCol w="1460889">
                  <a:extLst>
                    <a:ext uri="{9D8B030D-6E8A-4147-A177-3AD203B41FA5}">
                      <a16:colId xmlns:a16="http://schemas.microsoft.com/office/drawing/2014/main" val="3791877874"/>
                    </a:ext>
                  </a:extLst>
                </a:gridCol>
                <a:gridCol w="1741667">
                  <a:extLst>
                    <a:ext uri="{9D8B030D-6E8A-4147-A177-3AD203B41FA5}">
                      <a16:colId xmlns:a16="http://schemas.microsoft.com/office/drawing/2014/main" val="1324192013"/>
                    </a:ext>
                  </a:extLst>
                </a:gridCol>
                <a:gridCol w="2146731">
                  <a:extLst>
                    <a:ext uri="{9D8B030D-6E8A-4147-A177-3AD203B41FA5}">
                      <a16:colId xmlns:a16="http://schemas.microsoft.com/office/drawing/2014/main" val="2133118700"/>
                    </a:ext>
                  </a:extLst>
                </a:gridCol>
                <a:gridCol w="2146731">
                  <a:extLst>
                    <a:ext uri="{9D8B030D-6E8A-4147-A177-3AD203B41FA5}">
                      <a16:colId xmlns:a16="http://schemas.microsoft.com/office/drawing/2014/main" val="762074798"/>
                    </a:ext>
                  </a:extLst>
                </a:gridCol>
                <a:gridCol w="2146731">
                  <a:extLst>
                    <a:ext uri="{9D8B030D-6E8A-4147-A177-3AD203B41FA5}">
                      <a16:colId xmlns:a16="http://schemas.microsoft.com/office/drawing/2014/main" val="1503919359"/>
                    </a:ext>
                  </a:extLst>
                </a:gridCol>
              </a:tblGrid>
              <a:tr h="656410">
                <a:tc>
                  <a:txBody>
                    <a:bodyPr/>
                    <a:lstStyle/>
                    <a:p>
                      <a:pPr algn="l" fontAlgn="b"/>
                      <a:r>
                        <a:rPr lang="en-GB" sz="900" b="0" i="0" u="none" strike="noStrike" dirty="0">
                          <a:solidFill>
                            <a:srgbClr val="000000"/>
                          </a:solidFill>
                          <a:effectLst/>
                          <a:latin typeface="+mn-lt"/>
                        </a:rPr>
                        <a:t> </a:t>
                      </a: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l" fontAlgn="ctr"/>
                      <a:r>
                        <a:rPr lang="en-GB" sz="900" b="1" i="0" u="none" strike="noStrike" dirty="0">
                          <a:solidFill>
                            <a:srgbClr val="000000"/>
                          </a:solidFill>
                          <a:effectLst/>
                          <a:latin typeface="+mn-lt"/>
                        </a:rPr>
                        <a:t>Challenges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l" fontAlgn="ctr"/>
                      <a:r>
                        <a:rPr lang="en-GB" sz="900" b="1" i="0" u="none" strike="noStrike" dirty="0">
                          <a:solidFill>
                            <a:srgbClr val="000000"/>
                          </a:solidFill>
                          <a:effectLst/>
                          <a:latin typeface="+mn-lt"/>
                        </a:rPr>
                        <a:t>Opportunities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Recommendation/Improvement Plan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Potential Cost Savings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Timeline</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Action Party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55337926"/>
                  </a:ext>
                </a:extLst>
              </a:tr>
              <a:tr h="826795">
                <a:tc>
                  <a:txBody>
                    <a:bodyPr/>
                    <a:lstStyle/>
                    <a:p>
                      <a:pPr marL="0" lvl="0" indent="0" algn="ctr" fontAlgn="ctr">
                        <a:buFontTx/>
                        <a:buNone/>
                      </a:pPr>
                      <a:r>
                        <a:rPr lang="en-GB" sz="900" b="0" i="0" u="none" strike="noStrike" dirty="0">
                          <a:solidFill>
                            <a:srgbClr val="000000"/>
                          </a:solidFill>
                          <a:effectLst/>
                          <a:latin typeface="+mn-lt"/>
                        </a:rPr>
                        <a:t>1</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dirty="0">
                          <a:solidFill>
                            <a:srgbClr val="000000"/>
                          </a:solidFill>
                          <a:effectLst/>
                          <a:latin typeface="+mn-lt"/>
                        </a:rPr>
                        <a:t>Elements of CAPEX are billed into Asset OPEX (</a:t>
                      </a:r>
                      <a:r>
                        <a:rPr lang="en-GB" sz="900" b="0" i="0" u="none" strike="noStrike" dirty="0" err="1">
                          <a:solidFill>
                            <a:srgbClr val="000000"/>
                          </a:solidFill>
                          <a:effectLst/>
                          <a:latin typeface="+mn-lt"/>
                        </a:rPr>
                        <a:t>e.g</a:t>
                      </a:r>
                      <a:r>
                        <a:rPr lang="en-GB" sz="900" b="0" i="0" u="none" strike="noStrike" dirty="0">
                          <a:solidFill>
                            <a:srgbClr val="000000"/>
                          </a:solidFill>
                          <a:effectLst/>
                          <a:latin typeface="+mn-lt"/>
                        </a:rPr>
                        <a:t> Gen alignment for MOH, logistics, engine decoupling costs </a:t>
                      </a:r>
                      <a:r>
                        <a:rPr lang="en-GB" sz="900" b="0" i="0" u="none" strike="noStrike" dirty="0" err="1">
                          <a:solidFill>
                            <a:srgbClr val="000000"/>
                          </a:solidFill>
                          <a:effectLst/>
                          <a:latin typeface="+mn-lt"/>
                        </a:rPr>
                        <a:t>e.t.c</a:t>
                      </a:r>
                      <a:r>
                        <a:rPr lang="en-GB" sz="900" b="0" i="0" u="none" strike="noStrike" dirty="0">
                          <a:solidFill>
                            <a:srgbClr val="000000"/>
                          </a:solidFill>
                          <a:effectLst/>
                          <a:latin typeface="+mn-lt"/>
                        </a:rPr>
                        <a: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Split all CAPEX and OPEX items to their respective accounts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CAPEX budget should be responsible for end to end cost of all CAPEX activities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ca. $100k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Q1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Maintenance Execution</a:t>
                      </a:r>
                    </a:p>
                    <a:p>
                      <a:pPr algn="ctr" fontAlgn="ctr"/>
                      <a:r>
                        <a:rPr lang="en-GB" sz="900" b="0" i="0" u="none" strike="noStrike" dirty="0">
                          <a:solidFill>
                            <a:srgbClr val="000000"/>
                          </a:solidFill>
                          <a:effectLst/>
                          <a:latin typeface="+mn-lt"/>
                        </a:rPr>
                        <a:t>Finance</a:t>
                      </a:r>
                    </a:p>
                    <a:p>
                      <a:pPr algn="ctr" fontAlgn="ctr"/>
                      <a:r>
                        <a:rPr lang="en-GB" sz="900" b="0" i="0" u="none" strike="noStrike" dirty="0">
                          <a:solidFill>
                            <a:srgbClr val="000000"/>
                          </a:solidFill>
                          <a:effectLst/>
                          <a:latin typeface="+mn-lt"/>
                        </a:rPr>
                        <a:t>Asset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79212996"/>
                  </a:ext>
                </a:extLst>
              </a:tr>
              <a:tr h="826795">
                <a:tc>
                  <a:txBody>
                    <a:bodyPr/>
                    <a:lstStyle/>
                    <a:p>
                      <a:pPr marL="0" lvl="0" indent="0" algn="ctr" fontAlgn="ctr">
                        <a:buFontTx/>
                        <a:buNone/>
                      </a:pPr>
                      <a:r>
                        <a:rPr lang="en-GB" sz="900" b="0" i="0" u="none" strike="noStrike" dirty="0">
                          <a:solidFill>
                            <a:srgbClr val="000000"/>
                          </a:solidFill>
                          <a:effectLst/>
                          <a:latin typeface="+mn-lt"/>
                        </a:rPr>
                        <a:t>2</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Daily Logistics shuttle from Shell IA Port Harcourt to </a:t>
                      </a:r>
                      <a:r>
                        <a:rPr lang="en-GB" sz="900" b="0" i="0" u="none" strike="noStrike" dirty="0" err="1">
                          <a:solidFill>
                            <a:srgbClr val="000000"/>
                          </a:solidFill>
                          <a:effectLst/>
                          <a:latin typeface="+mn-lt"/>
                        </a:rPr>
                        <a:t>Obigbo</a:t>
                      </a: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Cost reduction via reducing number of daily shuttle</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Reduce shuttle to (three) times per week.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ca. $160k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22nd January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PUM</a:t>
                      </a:r>
                    </a:p>
                    <a:p>
                      <a:pPr algn="ctr" fontAlgn="ctr"/>
                      <a:r>
                        <a:rPr lang="en-GB" sz="900" b="0" i="0" u="none" strike="noStrike" dirty="0">
                          <a:solidFill>
                            <a:srgbClr val="000000"/>
                          </a:solidFill>
                          <a:effectLst/>
                          <a:latin typeface="+mn-lt"/>
                        </a:rPr>
                        <a:t>Finance</a:t>
                      </a:r>
                    </a:p>
                    <a:p>
                      <a:pPr algn="ctr" fontAlgn="ctr"/>
                      <a:r>
                        <a:rPr lang="en-GB" sz="900" b="0" i="0" u="none" strike="noStrike" dirty="0">
                          <a:solidFill>
                            <a:srgbClr val="000000"/>
                          </a:solidFill>
                          <a:effectLst/>
                          <a:latin typeface="+mn-lt"/>
                        </a:rPr>
                        <a:t>AMIL</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671810487"/>
                  </a:ext>
                </a:extLst>
              </a:tr>
              <a:tr h="826795">
                <a:tc>
                  <a:txBody>
                    <a:bodyPr/>
                    <a:lstStyle/>
                    <a:p>
                      <a:pPr marL="0" lvl="0" indent="0" algn="ctr" fontAlgn="ctr">
                        <a:buFontTx/>
                        <a:buNone/>
                      </a:pPr>
                      <a:r>
                        <a:rPr lang="en-GB" sz="900" b="0" i="0" u="none" strike="noStrike" dirty="0">
                          <a:solidFill>
                            <a:srgbClr val="000000"/>
                          </a:solidFill>
                          <a:effectLst/>
                          <a:latin typeface="+mn-lt"/>
                        </a:rPr>
                        <a:t>3</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AGG Operations budget is high compared to sister AGG stations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Cost saving opportunity from optimisation of AGG operations actual spend</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Deep dive to identify areas to optimise cost</a:t>
                      </a:r>
                    </a:p>
                  </a:txBody>
                  <a:tcPr marL="7200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fr-FR" sz="900" b="0" i="0" u="none" strike="noStrike" dirty="0">
                          <a:solidFill>
                            <a:srgbClr val="000000"/>
                          </a:solidFill>
                          <a:effectLst/>
                          <a:latin typeface="+mn-lt"/>
                        </a:rPr>
                        <a:t>ca. $250k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fr-FR" sz="900" b="0" i="0" u="none" strike="noStrike" dirty="0">
                          <a:solidFill>
                            <a:srgbClr val="000000"/>
                          </a:solidFill>
                          <a:effectLst/>
                          <a:latin typeface="+mn-lt"/>
                        </a:rPr>
                        <a:t>Q2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fr-FR" sz="900" b="0" i="0" u="none" strike="noStrike" dirty="0">
                          <a:solidFill>
                            <a:srgbClr val="000000"/>
                          </a:solidFill>
                          <a:effectLst/>
                          <a:latin typeface="+mn-lt"/>
                        </a:rPr>
                        <a:t>Asset</a:t>
                      </a:r>
                    </a:p>
                    <a:p>
                      <a:pPr algn="ctr" fontAlgn="ctr"/>
                      <a:r>
                        <a:rPr lang="fr-FR" sz="900" b="0" i="0" u="none" strike="noStrike" dirty="0">
                          <a:solidFill>
                            <a:srgbClr val="000000"/>
                          </a:solidFill>
                          <a:effectLst/>
                          <a:latin typeface="+mn-lt"/>
                        </a:rPr>
                        <a:t>Finance</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86762675"/>
                  </a:ext>
                </a:extLst>
              </a:tr>
              <a:tr h="826795">
                <a:tc>
                  <a:txBody>
                    <a:bodyPr/>
                    <a:lstStyle/>
                    <a:p>
                      <a:pPr marL="0" lvl="0" indent="0" algn="ctr" fontAlgn="ctr">
                        <a:buFontTx/>
                        <a:buNone/>
                      </a:pPr>
                      <a:r>
                        <a:rPr lang="en-GB" sz="900" b="0" i="0" u="none" strike="noStrike" dirty="0">
                          <a:solidFill>
                            <a:srgbClr val="000000"/>
                          </a:solidFill>
                          <a:effectLst/>
                          <a:latin typeface="+mn-lt"/>
                        </a:rPr>
                        <a:t>4</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Excess capacity of pumps at the flow station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Save cost on Preventive and Corrective maintenance routines, spares procurement and auxiliary services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Optimise pumps by reducing number of pumps from six (6) to three (3)</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ca. $54k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Q1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Asset</a:t>
                      </a:r>
                    </a:p>
                    <a:p>
                      <a:pPr algn="ctr" fontAlgn="ctr"/>
                      <a:r>
                        <a:rPr lang="en-GB" sz="900" b="0" i="0" u="none" strike="noStrike" dirty="0">
                          <a:solidFill>
                            <a:srgbClr val="000000"/>
                          </a:solidFill>
                          <a:effectLst/>
                          <a:latin typeface="+mn-lt"/>
                        </a:rPr>
                        <a:t>Maintenance Execution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10378665"/>
                  </a:ext>
                </a:extLst>
              </a:tr>
              <a:tr h="826795">
                <a:tc>
                  <a:txBody>
                    <a:bodyPr/>
                    <a:lstStyle/>
                    <a:p>
                      <a:pPr marL="0" lvl="0" indent="0" algn="ctr" fontAlgn="ctr">
                        <a:buFontTx/>
                        <a:buNone/>
                      </a:pPr>
                      <a:r>
                        <a:rPr lang="en-GB" sz="900" b="0" i="0" u="none" strike="noStrike" dirty="0">
                          <a:solidFill>
                            <a:srgbClr val="000000"/>
                          </a:solidFill>
                          <a:effectLst/>
                          <a:latin typeface="+mn-lt"/>
                        </a:rPr>
                        <a:t>5</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5 Yearly facility painting</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Opportunity to save cost on 5 yearly facility painting exercise</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Challenge cost of $140k to realise savings due introduction of cheaper new paint by contractor</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ca. $50k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Q2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Asset</a:t>
                      </a:r>
                    </a:p>
                    <a:p>
                      <a:pPr algn="ctr" fontAlgn="ctr"/>
                      <a:r>
                        <a:rPr lang="en-GB" sz="900" b="0" i="0" u="none" strike="noStrike" dirty="0">
                          <a:solidFill>
                            <a:srgbClr val="000000"/>
                          </a:solidFill>
                          <a:effectLst/>
                          <a:latin typeface="+mn-lt"/>
                        </a:rPr>
                        <a:t>Inspection Team</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087416085"/>
                  </a:ext>
                </a:extLst>
              </a:tr>
              <a:tr h="826795">
                <a:tc>
                  <a:txBody>
                    <a:bodyPr/>
                    <a:lstStyle/>
                    <a:p>
                      <a:pPr marL="0" lvl="0" indent="0" algn="ctr" fontAlgn="ctr">
                        <a:buFontTx/>
                        <a:buNone/>
                      </a:pPr>
                      <a:r>
                        <a:rPr lang="en-GB" sz="900" b="0" i="0" u="none" strike="noStrike" dirty="0">
                          <a:solidFill>
                            <a:srgbClr val="000000"/>
                          </a:solidFill>
                          <a:effectLst/>
                          <a:latin typeface="+mn-lt"/>
                        </a:rPr>
                        <a:t>6</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High budget of monthly meter proving activity for the flow station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Conduct meter proving in house through </a:t>
                      </a:r>
                      <a:r>
                        <a:rPr lang="en-GB" sz="900" b="0" i="0" u="none" strike="noStrike" dirty="0" err="1">
                          <a:solidFill>
                            <a:srgbClr val="000000"/>
                          </a:solidFill>
                          <a:effectLst/>
                          <a:latin typeface="+mn-lt"/>
                        </a:rPr>
                        <a:t>DiY</a:t>
                      </a:r>
                      <a:r>
                        <a:rPr lang="en-GB" sz="900" b="0" i="0" u="none" strike="noStrike" dirty="0">
                          <a:solidFill>
                            <a:srgbClr val="000000"/>
                          </a:solidFill>
                          <a:effectLst/>
                          <a:latin typeface="+mn-lt"/>
                        </a:rPr>
                        <a:t> initiative</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Acquire DPR certification and train personnel to carry out monthly meter proving</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ca. $48k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Q2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Asset</a:t>
                      </a:r>
                    </a:p>
                    <a:p>
                      <a:pPr algn="ctr" fontAlgn="ctr"/>
                      <a:r>
                        <a:rPr lang="en-GB" sz="900" b="0" i="0" u="none" strike="noStrike" dirty="0">
                          <a:solidFill>
                            <a:srgbClr val="000000"/>
                          </a:solidFill>
                          <a:effectLst/>
                          <a:latin typeface="+mn-lt"/>
                        </a:rPr>
                        <a:t>Maintenance Execution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730768965"/>
                  </a:ext>
                </a:extLst>
              </a:tr>
            </a:tbl>
          </a:graphicData>
        </a:graphic>
      </p:graphicFrame>
    </p:spTree>
    <p:extLst>
      <p:ext uri="{BB962C8B-B14F-4D97-AF65-F5344CB8AC3E}">
        <p14:creationId xmlns:p14="http://schemas.microsoft.com/office/powerpoint/2010/main" val="3972416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COST OPTIMISATION</a:t>
            </a:r>
            <a:r>
              <a:rPr lang="en-US" baseline="30000" dirty="0"/>
              <a:t>2/2</a:t>
            </a:r>
          </a:p>
        </p:txBody>
      </p:sp>
      <p:graphicFrame>
        <p:nvGraphicFramePr>
          <p:cNvPr id="3" name="Table 2">
            <a:extLst>
              <a:ext uri="{FF2B5EF4-FFF2-40B4-BE49-F238E27FC236}">
                <a16:creationId xmlns:a16="http://schemas.microsoft.com/office/drawing/2014/main" id="{08A00690-E014-4A2D-80AF-FA572BBA1FFC}"/>
              </a:ext>
            </a:extLst>
          </p:cNvPr>
          <p:cNvGraphicFramePr>
            <a:graphicFrameLocks noGrp="1"/>
          </p:cNvGraphicFramePr>
          <p:nvPr>
            <p:extLst>
              <p:ext uri="{D42A27DB-BD31-4B8C-83A1-F6EECF244321}">
                <p14:modId xmlns:p14="http://schemas.microsoft.com/office/powerpoint/2010/main" val="3630038722"/>
              </p:ext>
            </p:extLst>
          </p:nvPr>
        </p:nvGraphicFramePr>
        <p:xfrm>
          <a:off x="508000" y="634153"/>
          <a:ext cx="11238523" cy="5617180"/>
        </p:xfrm>
        <a:graphic>
          <a:graphicData uri="http://schemas.openxmlformats.org/drawingml/2006/table">
            <a:tbl>
              <a:tblPr/>
              <a:tblGrid>
                <a:gridCol w="181700">
                  <a:extLst>
                    <a:ext uri="{9D8B030D-6E8A-4147-A177-3AD203B41FA5}">
                      <a16:colId xmlns:a16="http://schemas.microsoft.com/office/drawing/2014/main" val="1831025441"/>
                    </a:ext>
                  </a:extLst>
                </a:gridCol>
                <a:gridCol w="1414074">
                  <a:extLst>
                    <a:ext uri="{9D8B030D-6E8A-4147-A177-3AD203B41FA5}">
                      <a16:colId xmlns:a16="http://schemas.microsoft.com/office/drawing/2014/main" val="1549886720"/>
                    </a:ext>
                  </a:extLst>
                </a:gridCol>
                <a:gridCol w="1460889">
                  <a:extLst>
                    <a:ext uri="{9D8B030D-6E8A-4147-A177-3AD203B41FA5}">
                      <a16:colId xmlns:a16="http://schemas.microsoft.com/office/drawing/2014/main" val="3791877874"/>
                    </a:ext>
                  </a:extLst>
                </a:gridCol>
                <a:gridCol w="1741667">
                  <a:extLst>
                    <a:ext uri="{9D8B030D-6E8A-4147-A177-3AD203B41FA5}">
                      <a16:colId xmlns:a16="http://schemas.microsoft.com/office/drawing/2014/main" val="1324192013"/>
                    </a:ext>
                  </a:extLst>
                </a:gridCol>
                <a:gridCol w="2146731">
                  <a:extLst>
                    <a:ext uri="{9D8B030D-6E8A-4147-A177-3AD203B41FA5}">
                      <a16:colId xmlns:a16="http://schemas.microsoft.com/office/drawing/2014/main" val="2133118700"/>
                    </a:ext>
                  </a:extLst>
                </a:gridCol>
                <a:gridCol w="2146731">
                  <a:extLst>
                    <a:ext uri="{9D8B030D-6E8A-4147-A177-3AD203B41FA5}">
                      <a16:colId xmlns:a16="http://schemas.microsoft.com/office/drawing/2014/main" val="762074798"/>
                    </a:ext>
                  </a:extLst>
                </a:gridCol>
                <a:gridCol w="2146731">
                  <a:extLst>
                    <a:ext uri="{9D8B030D-6E8A-4147-A177-3AD203B41FA5}">
                      <a16:colId xmlns:a16="http://schemas.microsoft.com/office/drawing/2014/main" val="1503919359"/>
                    </a:ext>
                  </a:extLst>
                </a:gridCol>
              </a:tblGrid>
              <a:tr h="656410">
                <a:tc>
                  <a:txBody>
                    <a:bodyPr/>
                    <a:lstStyle/>
                    <a:p>
                      <a:pPr algn="l" fontAlgn="b"/>
                      <a:r>
                        <a:rPr lang="en-GB" sz="900" b="0" i="0" u="none" strike="noStrike" dirty="0">
                          <a:solidFill>
                            <a:srgbClr val="000000"/>
                          </a:solidFill>
                          <a:effectLst/>
                          <a:latin typeface="+mn-lt"/>
                        </a:rPr>
                        <a:t> </a:t>
                      </a: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l" fontAlgn="ctr"/>
                      <a:r>
                        <a:rPr lang="en-GB" sz="900" b="1" i="0" u="none" strike="noStrike" dirty="0">
                          <a:solidFill>
                            <a:srgbClr val="000000"/>
                          </a:solidFill>
                          <a:effectLst/>
                          <a:latin typeface="+mn-lt"/>
                        </a:rPr>
                        <a:t>Challenges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l" fontAlgn="ctr"/>
                      <a:r>
                        <a:rPr lang="en-GB" sz="900" b="1" i="0" u="none" strike="noStrike" dirty="0">
                          <a:solidFill>
                            <a:srgbClr val="000000"/>
                          </a:solidFill>
                          <a:effectLst/>
                          <a:latin typeface="+mn-lt"/>
                        </a:rPr>
                        <a:t>Opportunities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Recommendation/Improvement Plan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Potential Cost Savings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Timeline</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Action Party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55337926"/>
                  </a:ext>
                </a:extLst>
              </a:tr>
              <a:tr h="826795">
                <a:tc>
                  <a:txBody>
                    <a:bodyPr/>
                    <a:lstStyle/>
                    <a:p>
                      <a:pPr marL="0" lvl="0" indent="0" algn="ctr" fontAlgn="ctr">
                        <a:buFontTx/>
                        <a:buNone/>
                      </a:pPr>
                      <a:r>
                        <a:rPr lang="en-GB" sz="900" b="0" i="0" u="none" strike="noStrike" dirty="0">
                          <a:solidFill>
                            <a:srgbClr val="000000"/>
                          </a:solidFill>
                          <a:effectLst/>
                          <a:latin typeface="+mn-lt"/>
                        </a:rPr>
                        <a:t>7</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dirty="0">
                          <a:solidFill>
                            <a:srgbClr val="000000"/>
                          </a:solidFill>
                          <a:effectLst/>
                          <a:latin typeface="+mn-lt"/>
                        </a:rPr>
                        <a:t>High catering budget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Reducing cost of providing catering services to the PU</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Reduce shuttle frequency to </a:t>
                      </a:r>
                      <a:r>
                        <a:rPr lang="en-GB" sz="900" b="0" i="0" u="none" strike="noStrike" dirty="0" err="1">
                          <a:solidFill>
                            <a:srgbClr val="000000"/>
                          </a:solidFill>
                          <a:effectLst/>
                          <a:latin typeface="+mn-lt"/>
                        </a:rPr>
                        <a:t>Obigbo</a:t>
                      </a:r>
                      <a:r>
                        <a:rPr lang="en-GB" sz="900" b="0" i="0" u="none" strike="noStrike" dirty="0">
                          <a:solidFill>
                            <a:srgbClr val="000000"/>
                          </a:solidFill>
                          <a:effectLst/>
                          <a:latin typeface="+mn-lt"/>
                        </a:rPr>
                        <a:t> from daily to 3 times a week</a:t>
                      </a:r>
                    </a:p>
                    <a:p>
                      <a:pPr algn="l" fontAlgn="ctr"/>
                      <a:r>
                        <a:rPr lang="en-GB" sz="900" b="0" i="0" u="none" strike="noStrike" dirty="0">
                          <a:solidFill>
                            <a:srgbClr val="000000"/>
                          </a:solidFill>
                          <a:effectLst/>
                          <a:latin typeface="+mn-lt"/>
                        </a:rPr>
                        <a:t>Improved chargeback on catering services provided to external parties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ca. $200k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Q1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Asset</a:t>
                      </a:r>
                    </a:p>
                    <a:p>
                      <a:pPr algn="ctr" fontAlgn="ctr"/>
                      <a:r>
                        <a:rPr lang="en-GB" sz="900" b="0" i="0" u="none" strike="noStrike" dirty="0">
                          <a:solidFill>
                            <a:srgbClr val="000000"/>
                          </a:solidFill>
                          <a:effectLst/>
                          <a:latin typeface="+mn-lt"/>
                        </a:rPr>
                        <a:t>Finance</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79212996"/>
                  </a:ext>
                </a:extLst>
              </a:tr>
              <a:tr h="826795">
                <a:tc>
                  <a:txBody>
                    <a:bodyPr/>
                    <a:lstStyle/>
                    <a:p>
                      <a:pPr marL="0" lvl="0" indent="0" algn="ctr" fontAlgn="ctr">
                        <a:buFontTx/>
                        <a:buNone/>
                      </a:pPr>
                      <a:r>
                        <a:rPr lang="en-GB" sz="900" b="0" i="0" u="none" strike="noStrike" dirty="0">
                          <a:solidFill>
                            <a:srgbClr val="000000"/>
                          </a:solidFill>
                          <a:effectLst/>
                          <a:latin typeface="+mn-lt"/>
                        </a:rPr>
                        <a:t>8</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High rate of chemical, lubricant and diesel usage</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Optimise usage of chemicals, lubricants and fuels through proactive condition monitoring before change out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Institute rigorous process to monitor consumption pattern to establish critical needs and manage available stock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ca. $168k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Q3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Asset</a:t>
                      </a:r>
                    </a:p>
                    <a:p>
                      <a:pPr algn="ctr" fontAlgn="ctr"/>
                      <a:r>
                        <a:rPr lang="en-GB" sz="900" b="0" i="0" u="none" strike="noStrike" dirty="0">
                          <a:solidFill>
                            <a:srgbClr val="000000"/>
                          </a:solidFill>
                          <a:effectLst/>
                          <a:latin typeface="+mn-lt"/>
                        </a:rPr>
                        <a:t>Scheduler</a:t>
                      </a:r>
                    </a:p>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671810487"/>
                  </a:ext>
                </a:extLst>
              </a:tr>
              <a:tr h="826795">
                <a:tc>
                  <a:txBody>
                    <a:bodyPr/>
                    <a:lstStyle/>
                    <a:p>
                      <a:pPr marL="0" lvl="0" indent="0" algn="ctr" fontAlgn="ctr">
                        <a:buFontTx/>
                        <a:buNone/>
                      </a:pPr>
                      <a:r>
                        <a:rPr lang="en-GB" sz="900" b="0" i="0" u="none" strike="noStrike" dirty="0">
                          <a:solidFill>
                            <a:srgbClr val="000000"/>
                          </a:solidFill>
                          <a:effectLst/>
                          <a:latin typeface="+mn-lt"/>
                        </a:rPr>
                        <a:t>9</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Flow Station operations optimisation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algn="l" defTabSz="1219170" rtl="0" eaLnBrk="1" fontAlgn="ctr" latinLnBrk="0" hangingPunct="1"/>
                      <a:r>
                        <a:rPr lang="en-GB" sz="900" b="0" i="0" u="none" strike="noStrike" kern="1200" dirty="0">
                          <a:solidFill>
                            <a:srgbClr val="000000"/>
                          </a:solidFill>
                          <a:effectLst/>
                          <a:latin typeface="+mn-lt"/>
                          <a:ea typeface="+mn-ea"/>
                          <a:cs typeface="+mn-cs"/>
                        </a:rPr>
                        <a:t>Explore opportunity of using one bank of flow station for operation activities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Run Flow station with one bank which can handle gross liquid of 30kbopd which is above current production capacity</a:t>
                      </a:r>
                    </a:p>
                  </a:txBody>
                  <a:tcPr marL="72000" marR="0" marT="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fr-FR" sz="900" b="0" i="0" u="none" strike="noStrike" dirty="0">
                          <a:solidFill>
                            <a:srgbClr val="000000"/>
                          </a:solidFill>
                          <a:effectLst/>
                          <a:latin typeface="+mn-lt"/>
                        </a:rPr>
                        <a:t>ca. $150k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fr-FR" sz="900" b="0" i="0" u="none" strike="noStrike" dirty="0">
                          <a:solidFill>
                            <a:srgbClr val="000000"/>
                          </a:solidFill>
                          <a:effectLst/>
                          <a:latin typeface="+mn-lt"/>
                        </a:rPr>
                        <a:t>Q2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fr-FR" sz="900" b="0" i="0" u="none" strike="noStrike" dirty="0">
                          <a:solidFill>
                            <a:srgbClr val="000000"/>
                          </a:solidFill>
                          <a:effectLst/>
                          <a:latin typeface="+mn-lt"/>
                        </a:rPr>
                        <a:t>Asset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86762675"/>
                  </a:ext>
                </a:extLst>
              </a:tr>
              <a:tr h="826795">
                <a:tc>
                  <a:txBody>
                    <a:bodyPr/>
                    <a:lstStyle/>
                    <a:p>
                      <a:pPr marL="0" lvl="0" indent="0" algn="ctr" fontAlgn="ctr">
                        <a:buFontTx/>
                        <a:buNone/>
                      </a:pPr>
                      <a:r>
                        <a:rPr lang="en-GB" sz="900" b="0" i="0" u="none" strike="noStrike" dirty="0">
                          <a:solidFill>
                            <a:srgbClr val="000000"/>
                          </a:solidFill>
                          <a:effectLst/>
                          <a:latin typeface="+mn-lt"/>
                        </a:rPr>
                        <a:t>10</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AGG UPS Autonomy test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algn="l" defTabSz="1219170" rtl="0" eaLnBrk="1" fontAlgn="ctr" latinLnBrk="0" hangingPunct="1"/>
                      <a:r>
                        <a:rPr lang="en-GB" sz="900" b="0" i="0" u="none" strike="noStrike" kern="1200" dirty="0">
                          <a:solidFill>
                            <a:srgbClr val="000000"/>
                          </a:solidFill>
                          <a:effectLst/>
                          <a:latin typeface="+mn-lt"/>
                          <a:ea typeface="+mn-ea"/>
                          <a:cs typeface="+mn-cs"/>
                        </a:rPr>
                        <a:t>AGG Autonomy test carried out in 2017 at AGG</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Validate results of autonomy test and certify.</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ca. $100k</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Q2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Asset</a:t>
                      </a:r>
                    </a:p>
                    <a:p>
                      <a:pPr algn="ctr" fontAlgn="ctr"/>
                      <a:r>
                        <a:rPr lang="en-GB" sz="900" b="0" i="0" u="none" strike="noStrike" dirty="0">
                          <a:solidFill>
                            <a:srgbClr val="000000"/>
                          </a:solidFill>
                          <a:effectLst/>
                          <a:latin typeface="+mn-lt"/>
                        </a:rPr>
                        <a:t>Maintenance Execution</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10378665"/>
                  </a:ext>
                </a:extLst>
              </a:tr>
              <a:tr h="826795">
                <a:tc>
                  <a:txBody>
                    <a:bodyPr/>
                    <a:lstStyle/>
                    <a:p>
                      <a:pPr marL="0" lvl="0" indent="0" algn="ctr" fontAlgn="ctr">
                        <a:buFontTx/>
                        <a:buNone/>
                      </a:pPr>
                      <a:r>
                        <a:rPr lang="en-GB" sz="900" b="0" i="0" u="none" strike="noStrike" dirty="0">
                          <a:solidFill>
                            <a:srgbClr val="000000"/>
                          </a:solidFill>
                          <a:effectLst/>
                          <a:latin typeface="+mn-lt"/>
                        </a:rPr>
                        <a:t>11</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err="1">
                          <a:solidFill>
                            <a:srgbClr val="000000"/>
                          </a:solidFill>
                          <a:effectLst/>
                          <a:latin typeface="+mn-lt"/>
                        </a:rPr>
                        <a:t>Netco</a:t>
                      </a:r>
                      <a:r>
                        <a:rPr lang="en-GB" sz="900" b="0" i="0" u="none" strike="noStrike" dirty="0">
                          <a:solidFill>
                            <a:srgbClr val="000000"/>
                          </a:solidFill>
                          <a:effectLst/>
                          <a:latin typeface="+mn-lt"/>
                        </a:rPr>
                        <a:t> </a:t>
                      </a:r>
                      <a:r>
                        <a:rPr lang="en-GB" sz="900" b="0" i="0" u="none" strike="noStrike" dirty="0" err="1">
                          <a:solidFill>
                            <a:srgbClr val="000000"/>
                          </a:solidFill>
                          <a:effectLst/>
                          <a:latin typeface="+mn-lt"/>
                        </a:rPr>
                        <a:t>Dietsmann</a:t>
                      </a:r>
                      <a:r>
                        <a:rPr lang="en-GB" sz="900" b="0" i="0" u="none" strike="noStrike" dirty="0">
                          <a:solidFill>
                            <a:srgbClr val="000000"/>
                          </a:solidFill>
                          <a:effectLst/>
                          <a:latin typeface="+mn-lt"/>
                        </a:rPr>
                        <a:t> contract budget spend is not commensurate with value realised.</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algn="l" defTabSz="1219170" rtl="0" eaLnBrk="1" fontAlgn="ctr" latinLnBrk="0" hangingPunct="1"/>
                      <a:r>
                        <a:rPr lang="en-GB" sz="900" b="0" i="0" u="none" strike="noStrike" kern="1200" dirty="0">
                          <a:solidFill>
                            <a:srgbClr val="000000"/>
                          </a:solidFill>
                          <a:effectLst/>
                          <a:latin typeface="+mn-lt"/>
                          <a:ea typeface="+mn-ea"/>
                          <a:cs typeface="+mn-cs"/>
                        </a:rPr>
                        <a:t>Constitutes largest spend on AGG ops budget. Opportunities may exist to realise increased value with less spend via other contract options.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Challenge contract spend, explore opportunities to realise value commensurate with spend, explore other service provision options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TBD</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Q4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AM</a:t>
                      </a:r>
                    </a:p>
                    <a:p>
                      <a:pPr algn="ctr" fontAlgn="ctr"/>
                      <a:r>
                        <a:rPr lang="en-GB" sz="900" b="0" i="0" u="none" strike="noStrike" dirty="0">
                          <a:solidFill>
                            <a:srgbClr val="000000"/>
                          </a:solidFill>
                          <a:effectLst/>
                          <a:latin typeface="+mn-lt"/>
                        </a:rPr>
                        <a:t>AMIL</a:t>
                      </a:r>
                    </a:p>
                    <a:p>
                      <a:pPr algn="ctr" fontAlgn="ctr"/>
                      <a:r>
                        <a:rPr lang="en-GB" sz="900" b="0" i="0" u="none" strike="noStrike" dirty="0">
                          <a:solidFill>
                            <a:srgbClr val="000000"/>
                          </a:solidFill>
                          <a:effectLst/>
                          <a:latin typeface="+mn-lt"/>
                        </a:rPr>
                        <a:t>Finance</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087416085"/>
                  </a:ext>
                </a:extLst>
              </a:tr>
              <a:tr h="826795">
                <a:tc>
                  <a:txBody>
                    <a:bodyPr/>
                    <a:lstStyle/>
                    <a:p>
                      <a:pPr marL="0" lvl="0" indent="0" algn="ctr" fontAlgn="ctr">
                        <a:buFontTx/>
                        <a:buNone/>
                      </a:pPr>
                      <a:r>
                        <a:rPr lang="en-GB" sz="900" b="0" i="0" u="none" strike="noStrike" dirty="0">
                          <a:solidFill>
                            <a:srgbClr val="000000"/>
                          </a:solidFill>
                          <a:effectLst/>
                          <a:latin typeface="+mn-lt"/>
                        </a:rPr>
                        <a:t>12</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Waste management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Challenge cost of providing waste management services in order to optimise cost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l" fontAlgn="ctr"/>
                      <a:r>
                        <a:rPr lang="en-GB" sz="900" b="0" i="0" u="none" strike="noStrike" dirty="0">
                          <a:solidFill>
                            <a:srgbClr val="000000"/>
                          </a:solidFill>
                          <a:effectLst/>
                          <a:latin typeface="+mn-lt"/>
                        </a:rPr>
                        <a:t>Waste management team to provide 2018 plan and projected spend without which no money will be released in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TBD</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Q1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algn="ctr" fontAlgn="ctr"/>
                      <a:r>
                        <a:rPr lang="en-GB" sz="900" b="0" i="0" u="none" strike="noStrike" dirty="0">
                          <a:solidFill>
                            <a:srgbClr val="000000"/>
                          </a:solidFill>
                          <a:effectLst/>
                          <a:latin typeface="+mn-lt"/>
                        </a:rPr>
                        <a:t>Asset</a:t>
                      </a:r>
                    </a:p>
                    <a:p>
                      <a:pPr algn="ctr" fontAlgn="ctr"/>
                      <a:r>
                        <a:rPr lang="en-GB" sz="900" b="0" i="0" u="none" strike="noStrike" dirty="0">
                          <a:solidFill>
                            <a:srgbClr val="000000"/>
                          </a:solidFill>
                          <a:effectLst/>
                          <a:latin typeface="+mn-lt"/>
                        </a:rPr>
                        <a:t>Waste Management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730768965"/>
                  </a:ext>
                </a:extLst>
              </a:tr>
            </a:tbl>
          </a:graphicData>
        </a:graphic>
      </p:graphicFrame>
    </p:spTree>
    <p:extLst>
      <p:ext uri="{BB962C8B-B14F-4D97-AF65-F5344CB8AC3E}">
        <p14:creationId xmlns:p14="http://schemas.microsoft.com/office/powerpoint/2010/main" val="35157132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PEOPLE/SAFETY</a:t>
            </a:r>
            <a:endParaRPr lang="en-US" baseline="30000" dirty="0"/>
          </a:p>
        </p:txBody>
      </p:sp>
      <p:graphicFrame>
        <p:nvGraphicFramePr>
          <p:cNvPr id="3" name="Table 2">
            <a:extLst>
              <a:ext uri="{FF2B5EF4-FFF2-40B4-BE49-F238E27FC236}">
                <a16:creationId xmlns:a16="http://schemas.microsoft.com/office/drawing/2014/main" id="{08A00690-E014-4A2D-80AF-FA572BBA1FFC}"/>
              </a:ext>
            </a:extLst>
          </p:cNvPr>
          <p:cNvGraphicFramePr>
            <a:graphicFrameLocks noGrp="1"/>
          </p:cNvGraphicFramePr>
          <p:nvPr>
            <p:extLst>
              <p:ext uri="{D42A27DB-BD31-4B8C-83A1-F6EECF244321}">
                <p14:modId xmlns:p14="http://schemas.microsoft.com/office/powerpoint/2010/main" val="1578558244"/>
              </p:ext>
            </p:extLst>
          </p:nvPr>
        </p:nvGraphicFramePr>
        <p:xfrm>
          <a:off x="507999" y="634156"/>
          <a:ext cx="11176978" cy="5425581"/>
        </p:xfrm>
        <a:graphic>
          <a:graphicData uri="http://schemas.openxmlformats.org/drawingml/2006/table">
            <a:tbl>
              <a:tblPr/>
              <a:tblGrid>
                <a:gridCol w="223373">
                  <a:extLst>
                    <a:ext uri="{9D8B030D-6E8A-4147-A177-3AD203B41FA5}">
                      <a16:colId xmlns:a16="http://schemas.microsoft.com/office/drawing/2014/main" val="1831025441"/>
                    </a:ext>
                  </a:extLst>
                </a:gridCol>
                <a:gridCol w="2249220">
                  <a:extLst>
                    <a:ext uri="{9D8B030D-6E8A-4147-A177-3AD203B41FA5}">
                      <a16:colId xmlns:a16="http://schemas.microsoft.com/office/drawing/2014/main" val="1549886720"/>
                    </a:ext>
                  </a:extLst>
                </a:gridCol>
                <a:gridCol w="2066193">
                  <a:extLst>
                    <a:ext uri="{9D8B030D-6E8A-4147-A177-3AD203B41FA5}">
                      <a16:colId xmlns:a16="http://schemas.microsoft.com/office/drawing/2014/main" val="3791877874"/>
                    </a:ext>
                  </a:extLst>
                </a:gridCol>
                <a:gridCol w="3613638">
                  <a:extLst>
                    <a:ext uri="{9D8B030D-6E8A-4147-A177-3AD203B41FA5}">
                      <a16:colId xmlns:a16="http://schemas.microsoft.com/office/drawing/2014/main" val="1324192013"/>
                    </a:ext>
                  </a:extLst>
                </a:gridCol>
                <a:gridCol w="1336431">
                  <a:extLst>
                    <a:ext uri="{9D8B030D-6E8A-4147-A177-3AD203B41FA5}">
                      <a16:colId xmlns:a16="http://schemas.microsoft.com/office/drawing/2014/main" val="762074798"/>
                    </a:ext>
                  </a:extLst>
                </a:gridCol>
                <a:gridCol w="1688123">
                  <a:extLst>
                    <a:ext uri="{9D8B030D-6E8A-4147-A177-3AD203B41FA5}">
                      <a16:colId xmlns:a16="http://schemas.microsoft.com/office/drawing/2014/main" val="1503919359"/>
                    </a:ext>
                  </a:extLst>
                </a:gridCol>
              </a:tblGrid>
              <a:tr h="231322">
                <a:tc>
                  <a:txBody>
                    <a:bodyPr/>
                    <a:lstStyle/>
                    <a:p>
                      <a:pPr algn="l" fontAlgn="b"/>
                      <a:r>
                        <a:rPr lang="en-GB" sz="900" b="0" i="0" u="none" strike="noStrike" dirty="0">
                          <a:solidFill>
                            <a:srgbClr val="000000"/>
                          </a:solidFill>
                          <a:effectLst/>
                          <a:latin typeface="+mn-lt"/>
                        </a:rPr>
                        <a:t> </a:t>
                      </a: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l" fontAlgn="ctr"/>
                      <a:r>
                        <a:rPr lang="en-GB" sz="900" b="1" i="0" u="none" strike="noStrike" dirty="0">
                          <a:solidFill>
                            <a:srgbClr val="000000"/>
                          </a:solidFill>
                          <a:effectLst/>
                          <a:latin typeface="+mn-lt"/>
                        </a:rPr>
                        <a:t>Challenges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l" fontAlgn="ctr"/>
                      <a:r>
                        <a:rPr lang="en-GB" sz="900" b="1" i="0" u="none" strike="noStrike" dirty="0">
                          <a:solidFill>
                            <a:srgbClr val="000000"/>
                          </a:solidFill>
                          <a:effectLst/>
                          <a:latin typeface="+mn-lt"/>
                        </a:rPr>
                        <a:t>Opportunities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Recommendation/Improvement Plan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Timeline</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Action Party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55337926"/>
                  </a:ext>
                </a:extLst>
              </a:tr>
              <a:tr h="591806">
                <a:tc>
                  <a:txBody>
                    <a:bodyPr/>
                    <a:lstStyle/>
                    <a:p>
                      <a:pPr marL="0" lvl="0" indent="0" algn="ctr" fontAlgn="ctr">
                        <a:buFontTx/>
                        <a:buNone/>
                      </a:pPr>
                      <a:r>
                        <a:rPr lang="en-GB" sz="900" b="0" i="0" u="none" strike="noStrike" dirty="0">
                          <a:solidFill>
                            <a:srgbClr val="000000"/>
                          </a:solidFill>
                          <a:effectLst/>
                          <a:latin typeface="+mn-lt"/>
                        </a:rPr>
                        <a:t>1</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Back log of contractor staff salaries and </a:t>
                      </a:r>
                      <a:r>
                        <a:rPr lang="en-GB" sz="900" b="0" i="0" u="none" strike="noStrike" kern="1200" dirty="0">
                          <a:solidFill>
                            <a:srgbClr val="000000"/>
                          </a:solidFill>
                          <a:effectLst/>
                          <a:latin typeface="+mn-lt"/>
                          <a:ea typeface="+mn-ea"/>
                          <a:cs typeface="+mn-cs"/>
                        </a:rPr>
                        <a:t>seeming poor salaries.</a:t>
                      </a:r>
                      <a:endParaRPr lang="en-US" sz="900" b="0" i="0" u="none" strike="noStrike" kern="1200" dirty="0">
                        <a:solidFill>
                          <a:srgbClr val="000000"/>
                        </a:solidFill>
                        <a:effectLst/>
                        <a:latin typeface="+mn-lt"/>
                        <a:ea typeface="+mn-ea"/>
                        <a:cs typeface="+mn-cs"/>
                      </a:endParaRPr>
                    </a:p>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                                                                                                         Contracts expire/ renewal not initiated early.</a:t>
                      </a:r>
                      <a:endParaRPr lang="en-GB" sz="900" b="0" i="0" u="none" strike="noStrike" kern="1200" dirty="0">
                        <a:solidFill>
                          <a:srgbClr val="000000"/>
                        </a:solidFill>
                        <a:effectLst/>
                        <a:latin typeface="+mn-lt"/>
                        <a:ea typeface="+mn-ea"/>
                        <a:cs typeface="+mn-cs"/>
                      </a:endParaRP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On time contractor staff salary/contract renewal</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Identify Contract Holders and organize CH training.    </a:t>
                      </a:r>
                    </a:p>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Include contract performance in the CHs GPA &amp; monitor.</a:t>
                      </a:r>
                    </a:p>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Develop contract tracking tools. Blacklist any under-performing contractors. </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Q1 &amp; Q2 2018</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PUM/C &amp; P</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4079212996"/>
                  </a:ext>
                </a:extLst>
              </a:tr>
              <a:tr h="291366">
                <a:tc>
                  <a:txBody>
                    <a:bodyPr/>
                    <a:lstStyle/>
                    <a:p>
                      <a:pPr marL="0" lvl="0" indent="0" algn="ctr" fontAlgn="ctr">
                        <a:buFontTx/>
                        <a:buNone/>
                      </a:pPr>
                      <a:r>
                        <a:rPr lang="en-GB" sz="900" b="0" i="0" u="none" strike="noStrike" dirty="0">
                          <a:solidFill>
                            <a:srgbClr val="000000"/>
                          </a:solidFill>
                          <a:effectLst/>
                          <a:latin typeface="+mn-lt"/>
                        </a:rPr>
                        <a:t>2</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Poor quality of served meal </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Improved meal quality</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Hold a stakeholders meeting aimed at improving the quality of meal.</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Q1 2018</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AMIL</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671810487"/>
                  </a:ext>
                </a:extLst>
              </a:tr>
              <a:tr h="298770">
                <a:tc>
                  <a:txBody>
                    <a:bodyPr/>
                    <a:lstStyle/>
                    <a:p>
                      <a:pPr marL="0" lvl="0" indent="0" algn="ctr" fontAlgn="ctr">
                        <a:buFontTx/>
                        <a:buNone/>
                      </a:pPr>
                      <a:r>
                        <a:rPr lang="en-GB" sz="900" b="0" i="0" u="none" strike="noStrike" dirty="0">
                          <a:solidFill>
                            <a:srgbClr val="000000"/>
                          </a:solidFill>
                          <a:effectLst/>
                          <a:latin typeface="+mn-lt"/>
                        </a:rPr>
                        <a:t>3</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Complete gym equipment not installed and the available gym equipment are obsolete.</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Improved gym facilities to impact on staff wellbeing</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Follow up with the Infrastructure team to supply and upgrade existing gym equipment.</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fr-FR" sz="900" b="0" i="0" u="none" strike="noStrike" kern="1200" dirty="0">
                          <a:solidFill>
                            <a:srgbClr val="000000"/>
                          </a:solidFill>
                          <a:effectLst/>
                          <a:latin typeface="+mn-lt"/>
                          <a:ea typeface="+mn-ea"/>
                          <a:cs typeface="+mn-cs"/>
                        </a:rPr>
                        <a:t>Q2 2018</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fr-FR" sz="900" b="0" i="0" u="none" strike="noStrike" kern="1200" dirty="0">
                          <a:solidFill>
                            <a:srgbClr val="000000"/>
                          </a:solidFill>
                          <a:effectLst/>
                          <a:latin typeface="+mn-lt"/>
                          <a:ea typeface="+mn-ea"/>
                          <a:cs typeface="+mn-cs"/>
                        </a:rPr>
                        <a:t>PUM</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86762675"/>
                  </a:ext>
                </a:extLst>
              </a:tr>
              <a:tr h="291366">
                <a:tc>
                  <a:txBody>
                    <a:bodyPr/>
                    <a:lstStyle/>
                    <a:p>
                      <a:pPr marL="0" lvl="0" indent="0" algn="ctr" fontAlgn="ctr">
                        <a:buFontTx/>
                        <a:buNone/>
                      </a:pPr>
                      <a:r>
                        <a:rPr lang="en-GB" sz="900" b="0" i="0" u="none" strike="noStrike" dirty="0">
                          <a:solidFill>
                            <a:srgbClr val="000000"/>
                          </a:solidFill>
                          <a:effectLst/>
                          <a:latin typeface="+mn-lt"/>
                        </a:rPr>
                        <a:t>4</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Poor </a:t>
                      </a:r>
                      <a:r>
                        <a:rPr lang="en-GB" sz="900" b="0" i="0" u="none" strike="noStrike" kern="1200" dirty="0" err="1">
                          <a:solidFill>
                            <a:srgbClr val="000000"/>
                          </a:solidFill>
                          <a:effectLst/>
                          <a:latin typeface="+mn-lt"/>
                          <a:ea typeface="+mn-ea"/>
                          <a:cs typeface="+mn-cs"/>
                        </a:rPr>
                        <a:t>wifi</a:t>
                      </a:r>
                      <a:r>
                        <a:rPr lang="en-GB" sz="900" b="0" i="0" u="none" strike="noStrike" kern="1200" dirty="0">
                          <a:solidFill>
                            <a:srgbClr val="000000"/>
                          </a:solidFill>
                          <a:effectLst/>
                          <a:latin typeface="+mn-lt"/>
                          <a:ea typeface="+mn-ea"/>
                          <a:cs typeface="+mn-cs"/>
                        </a:rPr>
                        <a:t> at the FOC</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Improved </a:t>
                      </a:r>
                      <a:r>
                        <a:rPr lang="en-GB" sz="900" b="0" i="0" u="none" strike="noStrike" kern="1200" dirty="0" err="1">
                          <a:solidFill>
                            <a:srgbClr val="000000"/>
                          </a:solidFill>
                          <a:effectLst/>
                          <a:latin typeface="+mn-lt"/>
                          <a:ea typeface="+mn-ea"/>
                          <a:cs typeface="+mn-cs"/>
                        </a:rPr>
                        <a:t>wifi</a:t>
                      </a:r>
                      <a:r>
                        <a:rPr lang="en-GB" sz="900" b="0" i="0" u="none" strike="noStrike" kern="1200" dirty="0">
                          <a:solidFill>
                            <a:srgbClr val="000000"/>
                          </a:solidFill>
                          <a:effectLst/>
                          <a:latin typeface="+mn-lt"/>
                          <a:ea typeface="+mn-ea"/>
                          <a:cs typeface="+mn-cs"/>
                        </a:rPr>
                        <a:t> signal strength at the FOC</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Follow up with IT team to improve </a:t>
                      </a:r>
                      <a:r>
                        <a:rPr lang="en-GB" sz="900" b="0" i="0" u="none" strike="noStrike" kern="1200" dirty="0" err="1">
                          <a:solidFill>
                            <a:srgbClr val="000000"/>
                          </a:solidFill>
                          <a:effectLst/>
                          <a:latin typeface="+mn-lt"/>
                          <a:ea typeface="+mn-ea"/>
                          <a:cs typeface="+mn-cs"/>
                        </a:rPr>
                        <a:t>wifi</a:t>
                      </a:r>
                      <a:r>
                        <a:rPr lang="en-GB" sz="900" b="0" i="0" u="none" strike="noStrike" kern="1200" dirty="0">
                          <a:solidFill>
                            <a:srgbClr val="000000"/>
                          </a:solidFill>
                          <a:effectLst/>
                          <a:latin typeface="+mn-lt"/>
                          <a:ea typeface="+mn-ea"/>
                          <a:cs typeface="+mn-cs"/>
                        </a:rPr>
                        <a:t>.</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Q1 2018</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PUM/George Nwachukwu </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10378665"/>
                  </a:ext>
                </a:extLst>
              </a:tr>
              <a:tr h="404057">
                <a:tc>
                  <a:txBody>
                    <a:bodyPr/>
                    <a:lstStyle/>
                    <a:p>
                      <a:pPr marL="0" lvl="0" indent="0" algn="ctr" fontAlgn="ctr">
                        <a:buFontTx/>
                        <a:buNone/>
                      </a:pPr>
                      <a:r>
                        <a:rPr lang="en-GB" sz="900" b="0" i="0" u="none" strike="noStrike" dirty="0">
                          <a:solidFill>
                            <a:srgbClr val="000000"/>
                          </a:solidFill>
                          <a:effectLst/>
                          <a:latin typeface="+mn-lt"/>
                        </a:rPr>
                        <a:t>5</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Impaired staff morale</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Promote staff wellbeing by rewarding 12years LTI and other best practices</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171450" marR="0" lvl="0" indent="-171450" algn="l" defTabSz="121917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900" b="0" i="0" u="none" strike="noStrike" kern="1200" dirty="0">
                          <a:solidFill>
                            <a:srgbClr val="000000"/>
                          </a:solidFill>
                          <a:effectLst/>
                          <a:latin typeface="+mn-lt"/>
                          <a:ea typeface="+mn-ea"/>
                          <a:cs typeface="+mn-cs"/>
                        </a:rPr>
                        <a:t>Send out recognition mail to the team on 12years LTI achievement</a:t>
                      </a:r>
                    </a:p>
                    <a:p>
                      <a:pPr marL="171450" marR="0" lvl="0" indent="-171450" algn="l" defTabSz="121917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GB" sz="900" b="0" i="0" u="none" strike="noStrike" kern="1200" dirty="0">
                          <a:solidFill>
                            <a:srgbClr val="000000"/>
                          </a:solidFill>
                          <a:effectLst/>
                          <a:latin typeface="+mn-lt"/>
                          <a:ea typeface="+mn-ea"/>
                          <a:cs typeface="+mn-cs"/>
                        </a:rPr>
                        <a:t>Explore LEH recognition framework.</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Q1 2018</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AMIL (Oz)</a:t>
                      </a:r>
                      <a:br>
                        <a:rPr lang="en-GB" sz="900" b="0" i="0" u="none" strike="noStrike" kern="1200" dirty="0">
                          <a:solidFill>
                            <a:srgbClr val="000000"/>
                          </a:solidFill>
                          <a:effectLst/>
                          <a:latin typeface="+mn-lt"/>
                          <a:ea typeface="+mn-ea"/>
                          <a:cs typeface="+mn-cs"/>
                        </a:rPr>
                      </a:br>
                      <a:r>
                        <a:rPr lang="en-GB" sz="900" b="0" i="0" u="none" strike="noStrike" kern="1200" dirty="0">
                          <a:solidFill>
                            <a:srgbClr val="000000"/>
                          </a:solidFill>
                          <a:effectLst/>
                          <a:latin typeface="+mn-lt"/>
                          <a:ea typeface="+mn-ea"/>
                          <a:cs typeface="+mn-cs"/>
                        </a:rPr>
                        <a:t>PUM</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087416085"/>
                  </a:ext>
                </a:extLst>
              </a:tr>
              <a:tr h="444891">
                <a:tc>
                  <a:txBody>
                    <a:bodyPr/>
                    <a:lstStyle/>
                    <a:p>
                      <a:pPr marL="0" lvl="0" indent="0" algn="ctr" fontAlgn="ctr">
                        <a:buFontTx/>
                        <a:buNone/>
                      </a:pPr>
                      <a:r>
                        <a:rPr lang="en-GB" sz="900" b="0" i="0" u="none" strike="noStrike" dirty="0">
                          <a:solidFill>
                            <a:srgbClr val="000000"/>
                          </a:solidFill>
                          <a:effectLst/>
                          <a:latin typeface="+mn-lt"/>
                        </a:rPr>
                        <a:t>6</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Staff lacking knowledge for multi-function roles to optimize PU goals</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Personnel Development</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Initiate knowledge sharing sessions and engage L &amp; D for formal learning events.</a:t>
                      </a:r>
                    </a:p>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Staff should update IDP to reflect competence gaps.</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Q1 2018/Continuous</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PUM &amp; T/Ls</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730768965"/>
                  </a:ext>
                </a:extLst>
              </a:tr>
              <a:tr h="298770">
                <a:tc>
                  <a:txBody>
                    <a:bodyPr/>
                    <a:lstStyle/>
                    <a:p>
                      <a:pPr marL="0" lvl="0" indent="0" algn="ctr" fontAlgn="ctr">
                        <a:buFontTx/>
                        <a:buNone/>
                      </a:pPr>
                      <a:r>
                        <a:rPr lang="en-GB" sz="900" b="0" i="0" u="none" strike="noStrike" dirty="0">
                          <a:solidFill>
                            <a:srgbClr val="000000"/>
                          </a:solidFill>
                          <a:effectLst/>
                          <a:latin typeface="+mn-lt"/>
                        </a:rPr>
                        <a:t>7</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Gaps in OSR materials procurement and availability </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Improved OSR materials availability</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Coach the store men and scheduler on best-in-class procurement and store keeping practices</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Q1 2018</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dirty="0">
                          <a:solidFill>
                            <a:srgbClr val="000000"/>
                          </a:solidFill>
                          <a:effectLst/>
                          <a:latin typeface="+mn-lt"/>
                          <a:ea typeface="+mn-ea"/>
                          <a:cs typeface="+mn-cs"/>
                        </a:rPr>
                        <a:t>MTC T/L</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974161944"/>
                  </a:ext>
                </a:extLst>
              </a:tr>
              <a:tr h="298770">
                <a:tc>
                  <a:txBody>
                    <a:bodyPr/>
                    <a:lstStyle/>
                    <a:p>
                      <a:pPr marL="0" lvl="0" indent="0" algn="ctr" fontAlgn="ctr">
                        <a:buFontTx/>
                        <a:buNone/>
                      </a:pPr>
                      <a:r>
                        <a:rPr lang="en-GB" sz="900" b="0" i="0" u="none" strike="noStrike" dirty="0">
                          <a:solidFill>
                            <a:srgbClr val="000000"/>
                          </a:solidFill>
                          <a:effectLst/>
                          <a:latin typeface="+mn-lt"/>
                        </a:rPr>
                        <a:t>8</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Staff apprehension reporting peer to peer interventions</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Goal zero assurance</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Carry out staff awareness session and build trust between management and staff</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Q1 2018</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PUM/HSSE </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527972391"/>
                  </a:ext>
                </a:extLst>
              </a:tr>
              <a:tr h="298372">
                <a:tc>
                  <a:txBody>
                    <a:bodyPr/>
                    <a:lstStyle/>
                    <a:p>
                      <a:pPr marL="0" lvl="0" indent="0" algn="ctr" fontAlgn="ctr">
                        <a:buFontTx/>
                        <a:buNone/>
                      </a:pPr>
                      <a:r>
                        <a:rPr lang="en-GB" sz="900" b="0" i="0" u="none" strike="noStrike" dirty="0">
                          <a:solidFill>
                            <a:srgbClr val="000000"/>
                          </a:solidFill>
                          <a:effectLst/>
                          <a:latin typeface="+mn-lt"/>
                        </a:rPr>
                        <a:t>9</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Poor PPE quality and late delivery</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Personal protective equipment and improved work practice</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Collaborate with corporate HSSE PPE procurement team</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Q1 2018</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 OPS T/L</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675270711"/>
                  </a:ext>
                </a:extLst>
              </a:tr>
              <a:tr h="298372">
                <a:tc>
                  <a:txBody>
                    <a:bodyPr/>
                    <a:lstStyle/>
                    <a:p>
                      <a:pPr marL="0" lvl="0" indent="0" algn="ctr" fontAlgn="ctr">
                        <a:buFontTx/>
                        <a:buNone/>
                      </a:pPr>
                      <a:r>
                        <a:rPr lang="en-GB" sz="900" b="0" i="0" u="none" strike="noStrike" dirty="0">
                          <a:solidFill>
                            <a:srgbClr val="000000"/>
                          </a:solidFill>
                          <a:effectLst/>
                          <a:latin typeface="+mn-lt"/>
                        </a:rPr>
                        <a:t>10</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Poor housekeeping around office and sleep-over accommodations</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Improved housekeeping</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Counsel cleaning staff to improve attitude and maintain required stock for cleaning material.</a:t>
                      </a:r>
                    </a:p>
                  </a:txBody>
                  <a:tcPr marL="72000" marR="4996" marT="4996"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Q1 2018</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US" sz="900" b="0" i="0" u="none" strike="noStrike" kern="1200" noProof="0" dirty="0">
                          <a:solidFill>
                            <a:srgbClr val="000000"/>
                          </a:solidFill>
                          <a:effectLst/>
                          <a:latin typeface="+mn-lt"/>
                          <a:ea typeface="+mn-ea"/>
                          <a:cs typeface="+mn-cs"/>
                        </a:rPr>
                        <a:t>OPS T/L</a:t>
                      </a:r>
                    </a:p>
                  </a:txBody>
                  <a:tcPr marL="72000" marR="4996" marT="4996"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329846975"/>
                  </a:ext>
                </a:extLst>
              </a:tr>
              <a:tr h="404057">
                <a:tc>
                  <a:txBody>
                    <a:bodyPr/>
                    <a:lstStyle/>
                    <a:p>
                      <a:pPr marL="0" lvl="0" indent="0" algn="ctr" fontAlgn="ctr">
                        <a:buFontTx/>
                        <a:buNone/>
                      </a:pPr>
                      <a:r>
                        <a:rPr lang="en-GB" sz="900" b="0" i="0" u="none" strike="noStrike" dirty="0">
                          <a:solidFill>
                            <a:srgbClr val="000000"/>
                          </a:solidFill>
                          <a:effectLst/>
                          <a:latin typeface="+mn-lt"/>
                        </a:rPr>
                        <a:t>11</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Deferment/Downtime</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Reduction in Well Head &amp; accessories vandalization/theft</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Continue Cage program and enhance surveillance</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Ongoing</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PUM</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503767872"/>
                  </a:ext>
                </a:extLst>
              </a:tr>
              <a:tr h="537008">
                <a:tc>
                  <a:txBody>
                    <a:bodyPr/>
                    <a:lstStyle/>
                    <a:p>
                      <a:pPr marL="0" lvl="0" indent="0" algn="ctr" fontAlgn="ctr">
                        <a:buFontTx/>
                        <a:buNone/>
                      </a:pPr>
                      <a:r>
                        <a:rPr lang="en-GB" sz="900" b="0" i="0" u="none" strike="noStrike" dirty="0">
                          <a:solidFill>
                            <a:srgbClr val="000000"/>
                          </a:solidFill>
                          <a:effectLst/>
                          <a:latin typeface="+mn-lt"/>
                        </a:rPr>
                        <a:t>12</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Impaired access to well head location</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Stop the dumping of refuse at the WH locations/Improve surveillance around WH locations</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Clear out refuse from WH location, repair fences, plant flowers by the fence and improve surveillance.</a:t>
                      </a:r>
                    </a:p>
                  </a:txBody>
                  <a:tcPr marL="72000" marR="5368" marT="5368"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fr-FR" sz="900" b="0" i="0" u="none" strike="noStrike" kern="1200" dirty="0">
                          <a:solidFill>
                            <a:srgbClr val="000000"/>
                          </a:solidFill>
                          <a:effectLst/>
                          <a:latin typeface="+mn-lt"/>
                          <a:ea typeface="+mn-ea"/>
                          <a:cs typeface="+mn-cs"/>
                        </a:rPr>
                        <a:t>Q1 2018</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fr-FR" sz="900" b="0" i="0" u="none" strike="noStrike" kern="1200" dirty="0">
                          <a:solidFill>
                            <a:srgbClr val="000000"/>
                          </a:solidFill>
                          <a:effectLst/>
                          <a:latin typeface="+mn-lt"/>
                          <a:ea typeface="+mn-ea"/>
                          <a:cs typeface="+mn-cs"/>
                        </a:rPr>
                        <a:t>PUM</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1707035703"/>
                  </a:ext>
                </a:extLst>
              </a:tr>
              <a:tr h="291366">
                <a:tc>
                  <a:txBody>
                    <a:bodyPr/>
                    <a:lstStyle/>
                    <a:p>
                      <a:pPr marL="0" lvl="0" indent="0" algn="ctr" fontAlgn="ctr">
                        <a:buFontTx/>
                        <a:buNone/>
                      </a:pPr>
                      <a:r>
                        <a:rPr lang="en-GB" sz="900" b="0" i="0" u="none" strike="noStrike" dirty="0">
                          <a:solidFill>
                            <a:srgbClr val="000000"/>
                          </a:solidFill>
                          <a:effectLst/>
                          <a:latin typeface="+mn-lt"/>
                        </a:rPr>
                        <a:t>13</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Encroachment</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Remove encroachments</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Carry out structured surveillance and security follow-up</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Q2 2018</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PUM</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2781369092"/>
                  </a:ext>
                </a:extLst>
              </a:tr>
              <a:tr h="445288">
                <a:tc>
                  <a:txBody>
                    <a:bodyPr/>
                    <a:lstStyle/>
                    <a:p>
                      <a:pPr marL="0" lvl="0" indent="0" algn="ctr" fontAlgn="ctr">
                        <a:buFontTx/>
                        <a:buNone/>
                      </a:pPr>
                      <a:r>
                        <a:rPr lang="en-GB" sz="900" b="0" i="0" u="none" strike="noStrike" dirty="0">
                          <a:solidFill>
                            <a:srgbClr val="000000"/>
                          </a:solidFill>
                          <a:effectLst/>
                          <a:latin typeface="+mn-lt"/>
                        </a:rPr>
                        <a:t>15</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Community demands leading to plant shut down and loss of production</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Improved relationship with host communities and optimise production </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Develop proactive community engagement plans.</a:t>
                      </a:r>
                    </a:p>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Ensure contractors have valid FTOs.</a:t>
                      </a:r>
                    </a:p>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Comply to local content provisions. </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Q2 2018</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kern="1200" dirty="0">
                          <a:solidFill>
                            <a:srgbClr val="000000"/>
                          </a:solidFill>
                          <a:effectLst/>
                          <a:latin typeface="+mn-lt"/>
                          <a:ea typeface="+mn-ea"/>
                          <a:cs typeface="+mn-cs"/>
                        </a:rPr>
                        <a:t>PUM</a:t>
                      </a:r>
                    </a:p>
                  </a:txBody>
                  <a:tcPr marL="72000"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tx1">
                        <a:lumMod val="20000"/>
                        <a:lumOff val="80000"/>
                      </a:schemeClr>
                    </a:solidFill>
                  </a:tcPr>
                </a:tc>
                <a:extLst>
                  <a:ext uri="{0D108BD9-81ED-4DB2-BD59-A6C34878D82A}">
                    <a16:rowId xmlns:a16="http://schemas.microsoft.com/office/drawing/2014/main" val="325396937"/>
                  </a:ext>
                </a:extLst>
              </a:tr>
            </a:tbl>
          </a:graphicData>
        </a:graphic>
      </p:graphicFrame>
    </p:spTree>
    <p:extLst>
      <p:ext uri="{BB962C8B-B14F-4D97-AF65-F5344CB8AC3E}">
        <p14:creationId xmlns:p14="http://schemas.microsoft.com/office/powerpoint/2010/main" val="18475291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HSSE: OBIGBO PU PUM MFE PLAN FOR 2018 </a:t>
            </a:r>
          </a:p>
        </p:txBody>
      </p:sp>
      <p:pic>
        <p:nvPicPr>
          <p:cNvPr id="5" name="Picture 4">
            <a:extLst>
              <a:ext uri="{FF2B5EF4-FFF2-40B4-BE49-F238E27FC236}">
                <a16:creationId xmlns:a16="http://schemas.microsoft.com/office/drawing/2014/main" id="{6B496454-788E-4057-BE19-AA3E2FD0F879}"/>
              </a:ext>
            </a:extLst>
          </p:cNvPr>
          <p:cNvPicPr>
            <a:picLocks noChangeAspect="1"/>
          </p:cNvPicPr>
          <p:nvPr/>
        </p:nvPicPr>
        <p:blipFill>
          <a:blip r:embed="rId2"/>
          <a:stretch>
            <a:fillRect/>
          </a:stretch>
        </p:blipFill>
        <p:spPr>
          <a:xfrm>
            <a:off x="520758" y="745437"/>
            <a:ext cx="9447930" cy="5654190"/>
          </a:xfrm>
          <a:prstGeom prst="rect">
            <a:avLst/>
          </a:prstGeom>
        </p:spPr>
      </p:pic>
    </p:spTree>
    <p:extLst>
      <p:ext uri="{BB962C8B-B14F-4D97-AF65-F5344CB8AC3E}">
        <p14:creationId xmlns:p14="http://schemas.microsoft.com/office/powerpoint/2010/main" val="25180985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HSSE: OBIGBO PU DRILL PLAN FOR 2018 </a:t>
            </a:r>
          </a:p>
        </p:txBody>
      </p:sp>
      <p:graphicFrame>
        <p:nvGraphicFramePr>
          <p:cNvPr id="3" name="Table 2">
            <a:extLst>
              <a:ext uri="{FF2B5EF4-FFF2-40B4-BE49-F238E27FC236}">
                <a16:creationId xmlns:a16="http://schemas.microsoft.com/office/drawing/2014/main" id="{F37C4545-5732-4164-BA5E-DC7C2869D3BC}"/>
              </a:ext>
            </a:extLst>
          </p:cNvPr>
          <p:cNvGraphicFramePr>
            <a:graphicFrameLocks noGrp="1"/>
          </p:cNvGraphicFramePr>
          <p:nvPr>
            <p:extLst>
              <p:ext uri="{D42A27DB-BD31-4B8C-83A1-F6EECF244321}">
                <p14:modId xmlns:p14="http://schemas.microsoft.com/office/powerpoint/2010/main" val="1067866277"/>
              </p:ext>
            </p:extLst>
          </p:nvPr>
        </p:nvGraphicFramePr>
        <p:xfrm>
          <a:off x="536712" y="735498"/>
          <a:ext cx="10058399" cy="5347251"/>
        </p:xfrm>
        <a:graphic>
          <a:graphicData uri="http://schemas.openxmlformats.org/drawingml/2006/table">
            <a:tbl>
              <a:tblPr firstRow="1" firstCol="1" bandRow="1"/>
              <a:tblGrid>
                <a:gridCol w="773723">
                  <a:extLst>
                    <a:ext uri="{9D8B030D-6E8A-4147-A177-3AD203B41FA5}">
                      <a16:colId xmlns:a16="http://schemas.microsoft.com/office/drawing/2014/main" val="2830424999"/>
                    </a:ext>
                  </a:extLst>
                </a:gridCol>
                <a:gridCol w="773723">
                  <a:extLst>
                    <a:ext uri="{9D8B030D-6E8A-4147-A177-3AD203B41FA5}">
                      <a16:colId xmlns:a16="http://schemas.microsoft.com/office/drawing/2014/main" val="2555214185"/>
                    </a:ext>
                  </a:extLst>
                </a:gridCol>
                <a:gridCol w="773723">
                  <a:extLst>
                    <a:ext uri="{9D8B030D-6E8A-4147-A177-3AD203B41FA5}">
                      <a16:colId xmlns:a16="http://schemas.microsoft.com/office/drawing/2014/main" val="2872462864"/>
                    </a:ext>
                  </a:extLst>
                </a:gridCol>
                <a:gridCol w="773723">
                  <a:extLst>
                    <a:ext uri="{9D8B030D-6E8A-4147-A177-3AD203B41FA5}">
                      <a16:colId xmlns:a16="http://schemas.microsoft.com/office/drawing/2014/main" val="1609727798"/>
                    </a:ext>
                  </a:extLst>
                </a:gridCol>
                <a:gridCol w="773723">
                  <a:extLst>
                    <a:ext uri="{9D8B030D-6E8A-4147-A177-3AD203B41FA5}">
                      <a16:colId xmlns:a16="http://schemas.microsoft.com/office/drawing/2014/main" val="3375376814"/>
                    </a:ext>
                  </a:extLst>
                </a:gridCol>
                <a:gridCol w="773723">
                  <a:extLst>
                    <a:ext uri="{9D8B030D-6E8A-4147-A177-3AD203B41FA5}">
                      <a16:colId xmlns:a16="http://schemas.microsoft.com/office/drawing/2014/main" val="1434744304"/>
                    </a:ext>
                  </a:extLst>
                </a:gridCol>
                <a:gridCol w="773723">
                  <a:extLst>
                    <a:ext uri="{9D8B030D-6E8A-4147-A177-3AD203B41FA5}">
                      <a16:colId xmlns:a16="http://schemas.microsoft.com/office/drawing/2014/main" val="288065866"/>
                    </a:ext>
                  </a:extLst>
                </a:gridCol>
                <a:gridCol w="773723">
                  <a:extLst>
                    <a:ext uri="{9D8B030D-6E8A-4147-A177-3AD203B41FA5}">
                      <a16:colId xmlns:a16="http://schemas.microsoft.com/office/drawing/2014/main" val="1972511328"/>
                    </a:ext>
                  </a:extLst>
                </a:gridCol>
                <a:gridCol w="773723">
                  <a:extLst>
                    <a:ext uri="{9D8B030D-6E8A-4147-A177-3AD203B41FA5}">
                      <a16:colId xmlns:a16="http://schemas.microsoft.com/office/drawing/2014/main" val="1205579973"/>
                    </a:ext>
                  </a:extLst>
                </a:gridCol>
                <a:gridCol w="773723">
                  <a:extLst>
                    <a:ext uri="{9D8B030D-6E8A-4147-A177-3AD203B41FA5}">
                      <a16:colId xmlns:a16="http://schemas.microsoft.com/office/drawing/2014/main" val="1050384470"/>
                    </a:ext>
                  </a:extLst>
                </a:gridCol>
                <a:gridCol w="773723">
                  <a:extLst>
                    <a:ext uri="{9D8B030D-6E8A-4147-A177-3AD203B41FA5}">
                      <a16:colId xmlns:a16="http://schemas.microsoft.com/office/drawing/2014/main" val="2175669850"/>
                    </a:ext>
                  </a:extLst>
                </a:gridCol>
                <a:gridCol w="773723">
                  <a:extLst>
                    <a:ext uri="{9D8B030D-6E8A-4147-A177-3AD203B41FA5}">
                      <a16:colId xmlns:a16="http://schemas.microsoft.com/office/drawing/2014/main" val="2450038451"/>
                    </a:ext>
                  </a:extLst>
                </a:gridCol>
                <a:gridCol w="773723">
                  <a:extLst>
                    <a:ext uri="{9D8B030D-6E8A-4147-A177-3AD203B41FA5}">
                      <a16:colId xmlns:a16="http://schemas.microsoft.com/office/drawing/2014/main" val="2815999544"/>
                    </a:ext>
                  </a:extLst>
                </a:gridCol>
              </a:tblGrid>
              <a:tr h="591155">
                <a:tc gridSpan="13">
                  <a:txBody>
                    <a:bodyPr/>
                    <a:lstStyle/>
                    <a:p>
                      <a:pPr algn="ctr" rtl="0" fontAlgn="ctr"/>
                      <a:r>
                        <a:rPr lang="en-US" sz="1200" b="1" i="0" u="none" strike="noStrike" dirty="0">
                          <a:solidFill>
                            <a:srgbClr val="FFFFFF"/>
                          </a:solidFill>
                          <a:effectLst/>
                          <a:latin typeface="Futura Medium" panose="00000400000000000000" pitchFamily="2"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09E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7382446"/>
                  </a:ext>
                </a:extLst>
              </a:tr>
              <a:tr h="591155">
                <a:tc gridSpan="13">
                  <a:txBody>
                    <a:bodyPr/>
                    <a:lstStyle/>
                    <a:p>
                      <a:pPr algn="ctr" rtl="0" fontAlgn="ctr"/>
                      <a:r>
                        <a:rPr lang="en-US" sz="1600" b="1" i="0" u="none" strike="noStrike" dirty="0">
                          <a:solidFill>
                            <a:schemeClr val="tx1"/>
                          </a:solidFill>
                          <a:effectLst/>
                          <a:latin typeface="Futura Medium" panose="00000400000000000000" pitchFamily="2" charset="0"/>
                        </a:rPr>
                        <a:t>OBIGBO PU EMERGENCY RESPONSE DRILL PLAN FOR 2018</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09E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8223261"/>
                  </a:ext>
                </a:extLst>
              </a:tr>
              <a:tr h="564283">
                <a:tc>
                  <a:txBody>
                    <a:bodyPr/>
                    <a:lstStyle/>
                    <a:p>
                      <a:pPr algn="l" rtl="0" fontAlgn="ctr"/>
                      <a:r>
                        <a:rPr lang="en-US" sz="1100" b="1" i="0" u="none" strike="noStrike" dirty="0">
                          <a:solidFill>
                            <a:schemeClr val="tx1"/>
                          </a:solidFill>
                          <a:effectLst/>
                          <a:latin typeface="Futura Medium" panose="00000400000000000000" pitchFamily="2" charset="0"/>
                        </a:rPr>
                        <a:t>FACILITY</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CE07"/>
                    </a:solidFill>
                  </a:tcPr>
                </a:tc>
                <a:tc>
                  <a:txBody>
                    <a:bodyPr/>
                    <a:lstStyle/>
                    <a:p>
                      <a:pPr algn="l" rtl="0" fontAlgn="ctr"/>
                      <a:r>
                        <a:rPr lang="en-US" sz="1100" b="0" i="0" u="none" strike="noStrike">
                          <a:solidFill>
                            <a:srgbClr val="595959"/>
                          </a:solidFill>
                          <a:effectLst/>
                          <a:latin typeface="Futura Medium" panose="00000400000000000000" pitchFamily="2" charset="0"/>
                        </a:rPr>
                        <a:t>JAN</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FEB</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dirty="0">
                          <a:solidFill>
                            <a:srgbClr val="595959"/>
                          </a:solidFill>
                          <a:effectLst/>
                          <a:latin typeface="Futura Medium" panose="00000400000000000000" pitchFamily="2" charset="0"/>
                        </a:rPr>
                        <a:t>MAR</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APR</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MAY</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JUN</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JUL</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AUG</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SEPT</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OCT</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NOV</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l" rtl="0" fontAlgn="ctr"/>
                      <a:r>
                        <a:rPr lang="en-US" sz="1100" b="0" i="0" u="none" strike="noStrike">
                          <a:solidFill>
                            <a:srgbClr val="595959"/>
                          </a:solidFill>
                          <a:effectLst/>
                          <a:latin typeface="Futura Medium" panose="00000400000000000000" pitchFamily="2" charset="0"/>
                        </a:rPr>
                        <a:t>DEC</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extLst>
                  <a:ext uri="{0D108BD9-81ED-4DB2-BD59-A6C34878D82A}">
                    <a16:rowId xmlns:a16="http://schemas.microsoft.com/office/drawing/2014/main" val="1558773010"/>
                  </a:ext>
                </a:extLst>
              </a:tr>
              <a:tr h="940471">
                <a:tc>
                  <a:txBody>
                    <a:bodyPr/>
                    <a:lstStyle/>
                    <a:p>
                      <a:pPr algn="l" rtl="0" fontAlgn="ctr"/>
                      <a:r>
                        <a:rPr lang="en-US" sz="1100" b="1" i="0" u="none" strike="noStrike" dirty="0" err="1">
                          <a:solidFill>
                            <a:schemeClr val="tx1"/>
                          </a:solidFill>
                          <a:effectLst/>
                          <a:latin typeface="Futura Medium" panose="00000400000000000000" pitchFamily="2" charset="0"/>
                        </a:rPr>
                        <a:t>Obigbo</a:t>
                      </a:r>
                      <a:r>
                        <a:rPr lang="en-US" sz="1100" b="1" i="0" u="none" strike="noStrike" dirty="0">
                          <a:solidFill>
                            <a:schemeClr val="tx1"/>
                          </a:solidFill>
                          <a:effectLst/>
                          <a:latin typeface="Futura Medium" panose="00000400000000000000" pitchFamily="2" charset="0"/>
                        </a:rPr>
                        <a:t> FOC</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CE07"/>
                    </a:solidFill>
                  </a:tcPr>
                </a:tc>
                <a:tc>
                  <a:txBody>
                    <a:bodyPr/>
                    <a:lstStyle/>
                    <a:p>
                      <a:pPr algn="ctr" rtl="0" fontAlgn="ctr"/>
                      <a:r>
                        <a:rPr lang="en-US" sz="1100" b="0" i="0" u="none" strike="noStrike" dirty="0">
                          <a:solidFill>
                            <a:srgbClr val="595959"/>
                          </a:solidFill>
                          <a:effectLst/>
                          <a:latin typeface="Calibri" panose="020F0502020204030204" pitchFamily="34" charset="0"/>
                        </a:rPr>
                        <a:t>PROCESS SAFETY</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FF00"/>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rtl="0" fontAlgn="ctr"/>
                      <a:r>
                        <a:rPr lang="en-US" sz="1100" b="0" i="0" u="none" strike="noStrike" dirty="0">
                          <a:solidFill>
                            <a:srgbClr val="595959"/>
                          </a:solidFill>
                          <a:effectLst/>
                          <a:latin typeface="Calibri" panose="020F0502020204030204" pitchFamily="34" charset="0"/>
                        </a:rPr>
                        <a:t>MAN LOST</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2D050"/>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rtl="0" fontAlgn="ctr"/>
                      <a:r>
                        <a:rPr lang="en-US" sz="1100" b="0" i="0" u="none" strike="noStrike">
                          <a:solidFill>
                            <a:srgbClr val="595959"/>
                          </a:solidFill>
                          <a:effectLst/>
                          <a:latin typeface="Calibri" panose="020F0502020204030204" pitchFamily="34" charset="0"/>
                        </a:rPr>
                        <a:t>SECURITY</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C00000"/>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rtl="0" fontAlgn="ctr"/>
                      <a:r>
                        <a:rPr lang="en-US" sz="1100" b="0" i="0" u="none" strike="noStrike">
                          <a:solidFill>
                            <a:srgbClr val="595959"/>
                          </a:solidFill>
                          <a:effectLst/>
                          <a:latin typeface="Calibri" panose="020F0502020204030204" pitchFamily="34" charset="0"/>
                        </a:rPr>
                        <a:t>FIRE</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0000"/>
                    </a:solidFill>
                  </a:tcPr>
                </a:tc>
                <a:tc>
                  <a:txBody>
                    <a:bodyPr/>
                    <a:lstStyle/>
                    <a:p>
                      <a:pPr algn="ctr" rtl="0" fontAlgn="ctr"/>
                      <a:r>
                        <a:rPr lang="en-US" sz="1100" b="0" i="0" u="none" strike="noStrike">
                          <a:solidFill>
                            <a:srgbClr val="595959"/>
                          </a:solidFill>
                          <a:effectLst/>
                          <a:latin typeface="Calibri" panose="020F0502020204030204" pitchFamily="34" charset="0"/>
                        </a:rPr>
                        <a:t>MOTOR VEHICLE</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C000"/>
                    </a:solidFill>
                  </a:tcPr>
                </a:tc>
                <a:tc>
                  <a:txBody>
                    <a:bodyPr/>
                    <a:lstStyle/>
                    <a:p>
                      <a:pPr algn="ctr" fontAlgn="b"/>
                      <a:r>
                        <a:rPr lang="en-US" sz="11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extLst>
                  <a:ext uri="{0D108BD9-81ED-4DB2-BD59-A6C34878D82A}">
                    <a16:rowId xmlns:a16="http://schemas.microsoft.com/office/drawing/2014/main" val="3668306058"/>
                  </a:ext>
                </a:extLst>
              </a:tr>
              <a:tr h="886729">
                <a:tc>
                  <a:txBody>
                    <a:bodyPr/>
                    <a:lstStyle/>
                    <a:p>
                      <a:pPr algn="l" rtl="0" fontAlgn="ctr"/>
                      <a:r>
                        <a:rPr lang="en-US" sz="1100" b="1" i="0" u="none" strike="noStrike" dirty="0" err="1">
                          <a:solidFill>
                            <a:schemeClr val="tx1"/>
                          </a:solidFill>
                          <a:effectLst/>
                          <a:latin typeface="Futura Medium" panose="00000400000000000000" pitchFamily="2" charset="0"/>
                        </a:rPr>
                        <a:t>Obigbo</a:t>
                      </a:r>
                      <a:r>
                        <a:rPr lang="en-US" sz="1100" b="1" i="0" u="none" strike="noStrike" dirty="0">
                          <a:solidFill>
                            <a:schemeClr val="tx1"/>
                          </a:solidFill>
                          <a:effectLst/>
                          <a:latin typeface="Futura Medium" panose="00000400000000000000" pitchFamily="2" charset="0"/>
                        </a:rPr>
                        <a:t> FS</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CE07"/>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rtl="0" fontAlgn="ctr"/>
                      <a:r>
                        <a:rPr lang="en-US" sz="1100" b="0" i="0" u="none" strike="noStrike" dirty="0">
                          <a:solidFill>
                            <a:srgbClr val="595959"/>
                          </a:solidFill>
                          <a:effectLst/>
                          <a:latin typeface="Calibri" panose="020F0502020204030204" pitchFamily="34" charset="0"/>
                        </a:rPr>
                        <a:t>WELL HEAD FIRE</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0000"/>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rtl="0" fontAlgn="ctr"/>
                      <a:r>
                        <a:rPr lang="en-US" sz="1100" b="0" i="0" u="none" strike="noStrike">
                          <a:solidFill>
                            <a:srgbClr val="595959"/>
                          </a:solidFill>
                          <a:effectLst/>
                          <a:latin typeface="Calibri" panose="020F0502020204030204" pitchFamily="34" charset="0"/>
                        </a:rPr>
                        <a:t>OIL SPILL</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0B050"/>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rtl="0" fontAlgn="ctr"/>
                      <a:r>
                        <a:rPr lang="en-US" sz="1100" b="0" i="0" u="none" strike="noStrike">
                          <a:solidFill>
                            <a:srgbClr val="595959"/>
                          </a:solidFill>
                          <a:effectLst/>
                          <a:latin typeface="Calibri" panose="020F0502020204030204" pitchFamily="34" charset="0"/>
                        </a:rPr>
                        <a:t>OIL SPILL</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0B050"/>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fontAlgn="ctr"/>
                      <a:r>
                        <a:rPr lang="en-US" sz="1100" b="0" i="0" u="none" strike="noStrike">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rtl="0" fontAlgn="ctr"/>
                      <a:r>
                        <a:rPr lang="en-US" sz="1100" b="0" i="0" u="none" strike="noStrike">
                          <a:solidFill>
                            <a:srgbClr val="595959"/>
                          </a:solidFill>
                          <a:effectLst/>
                          <a:latin typeface="Calibri" panose="020F0502020204030204" pitchFamily="34" charset="0"/>
                        </a:rPr>
                        <a:t>MAN LOST</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92D050"/>
                    </a:solidFill>
                  </a:tcPr>
                </a:tc>
                <a:tc>
                  <a:txBody>
                    <a:bodyPr/>
                    <a:lstStyle/>
                    <a:p>
                      <a:pPr algn="ctr" fontAlgn="b"/>
                      <a:r>
                        <a:rPr lang="en-US" sz="1100" b="0" i="0" u="none" strike="noStrike">
                          <a:solidFill>
                            <a:srgbClr val="000000"/>
                          </a:solidFill>
                          <a:effectLst/>
                          <a:latin typeface="Arial" panose="020B0604020202020204" pitchFamily="34" charset="0"/>
                        </a:rPr>
                        <a:t> </a:t>
                      </a:r>
                    </a:p>
                  </a:txBody>
                  <a:tcPr marL="9525" marR="9525" marT="9525"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extLst>
                  <a:ext uri="{0D108BD9-81ED-4DB2-BD59-A6C34878D82A}">
                    <a16:rowId xmlns:a16="http://schemas.microsoft.com/office/drawing/2014/main" val="3102486598"/>
                  </a:ext>
                </a:extLst>
              </a:tr>
              <a:tr h="886729">
                <a:tc>
                  <a:txBody>
                    <a:bodyPr/>
                    <a:lstStyle/>
                    <a:p>
                      <a:pPr algn="l" rtl="0" fontAlgn="ctr"/>
                      <a:r>
                        <a:rPr lang="en-US" sz="1100" b="1" i="0" u="none" strike="noStrike" dirty="0" err="1">
                          <a:solidFill>
                            <a:schemeClr val="tx1"/>
                          </a:solidFill>
                          <a:effectLst/>
                          <a:latin typeface="Futura Medium" panose="00000400000000000000" pitchFamily="2" charset="0"/>
                        </a:rPr>
                        <a:t>Obigbo</a:t>
                      </a:r>
                      <a:r>
                        <a:rPr lang="en-US" sz="1100" b="1" i="0" u="none" strike="noStrike" dirty="0">
                          <a:solidFill>
                            <a:schemeClr val="tx1"/>
                          </a:solidFill>
                          <a:effectLst/>
                          <a:latin typeface="Futura Medium" panose="00000400000000000000" pitchFamily="2" charset="0"/>
                        </a:rPr>
                        <a:t> AGG</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CE07"/>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rtl="0" fontAlgn="ctr"/>
                      <a:r>
                        <a:rPr lang="en-US" sz="1100" b="0" i="0" u="none" strike="noStrike" dirty="0">
                          <a:solidFill>
                            <a:srgbClr val="595959"/>
                          </a:solidFill>
                          <a:effectLst/>
                          <a:latin typeface="Calibri" panose="020F0502020204030204" pitchFamily="34" charset="0"/>
                        </a:rPr>
                        <a:t>GAS LEAK</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C000"/>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rtl="0" fontAlgn="ctr"/>
                      <a:r>
                        <a:rPr lang="en-US" sz="1100" b="0" i="0" u="none" strike="noStrike" dirty="0">
                          <a:solidFill>
                            <a:srgbClr val="595959"/>
                          </a:solidFill>
                          <a:effectLst/>
                          <a:latin typeface="Calibri" panose="020F0502020204030204" pitchFamily="34" charset="0"/>
                        </a:rPr>
                        <a:t>FIRE/ MEDVAC</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4B084"/>
                    </a:solidFill>
                  </a:tcPr>
                </a:tc>
                <a:tc>
                  <a:txBody>
                    <a:bodyPr/>
                    <a:lstStyle/>
                    <a:p>
                      <a:pPr algn="ctr" rtl="0" fontAlgn="ctr"/>
                      <a:r>
                        <a:rPr lang="en-US" sz="1100" b="0" i="0" u="none" strike="noStrike" dirty="0">
                          <a:solidFill>
                            <a:srgbClr val="595959"/>
                          </a:solidFill>
                          <a:effectLst/>
                          <a:latin typeface="Calibri" panose="020F0502020204030204" pitchFamily="34" charset="0"/>
                        </a:rPr>
                        <a:t>FALL AT HEIGHT</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EF5CD"/>
                    </a:solidFill>
                  </a:tcPr>
                </a:tc>
                <a:tc>
                  <a:txBody>
                    <a:bodyPr/>
                    <a:lstStyle/>
                    <a:p>
                      <a:pPr algn="ctr" rtl="0" fontAlgn="ctr"/>
                      <a:r>
                        <a:rPr lang="en-US" sz="1100" b="0" i="0" u="none" strike="noStrike" dirty="0">
                          <a:solidFill>
                            <a:srgbClr val="595959"/>
                          </a:solidFill>
                          <a:effectLst/>
                          <a:latin typeface="Calibri" panose="020F0502020204030204" pitchFamily="34" charset="0"/>
                        </a:rPr>
                        <a:t>MEDVAC AT NIGHT</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4B084"/>
                    </a:solidFill>
                  </a:tcPr>
                </a:tc>
                <a:extLst>
                  <a:ext uri="{0D108BD9-81ED-4DB2-BD59-A6C34878D82A}">
                    <a16:rowId xmlns:a16="http://schemas.microsoft.com/office/drawing/2014/main" val="2118682721"/>
                  </a:ext>
                </a:extLst>
              </a:tr>
              <a:tr h="886729">
                <a:tc>
                  <a:txBody>
                    <a:bodyPr/>
                    <a:lstStyle/>
                    <a:p>
                      <a:pPr algn="l" rtl="0" fontAlgn="ctr"/>
                      <a:r>
                        <a:rPr lang="en-US" sz="1100" b="1" i="0" u="none" strike="noStrike" dirty="0" err="1">
                          <a:solidFill>
                            <a:schemeClr val="tx1"/>
                          </a:solidFill>
                          <a:effectLst/>
                          <a:latin typeface="Futura Medium" panose="00000400000000000000" pitchFamily="2" charset="0"/>
                        </a:rPr>
                        <a:t>Obigbo</a:t>
                      </a:r>
                      <a:r>
                        <a:rPr lang="en-US" sz="1100" b="1" i="0" u="none" strike="noStrike" dirty="0">
                          <a:solidFill>
                            <a:schemeClr val="tx1"/>
                          </a:solidFill>
                          <a:effectLst/>
                          <a:latin typeface="Futura Medium" panose="00000400000000000000" pitchFamily="2" charset="0"/>
                        </a:rPr>
                        <a:t> NAG</a:t>
                      </a: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CE07"/>
                    </a:solidFill>
                  </a:tcPr>
                </a:tc>
                <a:tc>
                  <a:txBody>
                    <a:bodyPr/>
                    <a:lstStyle/>
                    <a:p>
                      <a:pPr algn="ctr" rtl="0" fontAlgn="ctr"/>
                      <a:r>
                        <a:rPr lang="en-US" sz="1100" b="0" i="0" u="none" strike="noStrike" dirty="0">
                          <a:solidFill>
                            <a:srgbClr val="595959"/>
                          </a:solidFill>
                          <a:effectLst/>
                          <a:latin typeface="Calibri" panose="020F0502020204030204" pitchFamily="34" charset="0"/>
                        </a:rPr>
                        <a:t>MEDEVAC</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00B0F0"/>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rtl="0" fontAlgn="ctr"/>
                      <a:r>
                        <a:rPr lang="en-US" sz="1100" b="0" i="0" u="none" strike="noStrike" dirty="0">
                          <a:solidFill>
                            <a:srgbClr val="595959"/>
                          </a:solidFill>
                          <a:effectLst/>
                          <a:latin typeface="Calibri" panose="020F0502020204030204" pitchFamily="34" charset="0"/>
                        </a:rPr>
                        <a:t>FIRE</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0000"/>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rtl="0" fontAlgn="ctr"/>
                      <a:r>
                        <a:rPr lang="en-US" sz="1100" b="0" i="0" u="none" strike="noStrike" dirty="0">
                          <a:solidFill>
                            <a:srgbClr val="595959"/>
                          </a:solidFill>
                          <a:effectLst/>
                          <a:latin typeface="Calibri" panose="020F0502020204030204" pitchFamily="34" charset="0"/>
                        </a:rPr>
                        <a:t>PROCESS SAFETY</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FF00"/>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fontAlgn="b"/>
                      <a:r>
                        <a:rPr lang="en-US" sz="1100" b="0" i="0" u="none" strike="noStrike" dirty="0">
                          <a:solidFill>
                            <a:srgbClr val="000000"/>
                          </a:solidFill>
                          <a:effectLst/>
                          <a:latin typeface="Arial" panose="020B0604020202020204" pitchFamily="34" charset="0"/>
                        </a:rPr>
                        <a:t> </a:t>
                      </a:r>
                    </a:p>
                  </a:txBody>
                  <a:tcPr marL="9525" marR="9525" marT="9525" marB="0" anchor="b">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tc>
                  <a:txBody>
                    <a:bodyPr/>
                    <a:lstStyle/>
                    <a:p>
                      <a:pPr algn="ctr" rtl="0" fontAlgn="ctr"/>
                      <a:r>
                        <a:rPr lang="en-US" sz="1100" b="0" i="0" u="none" strike="noStrike" dirty="0">
                          <a:solidFill>
                            <a:srgbClr val="595959"/>
                          </a:solidFill>
                          <a:effectLst/>
                          <a:latin typeface="Calibri" panose="020F0502020204030204" pitchFamily="34" charset="0"/>
                        </a:rPr>
                        <a:t>MEDVAC AT NIGHT</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4B084"/>
                    </a:solidFill>
                  </a:tcPr>
                </a:tc>
                <a:tc>
                  <a:txBody>
                    <a:bodyPr/>
                    <a:lstStyle/>
                    <a:p>
                      <a:pPr algn="ctr" rtl="0" fontAlgn="ctr"/>
                      <a:r>
                        <a:rPr lang="en-US" sz="1100" b="0" i="0" u="none" strike="noStrike" dirty="0">
                          <a:solidFill>
                            <a:srgbClr val="595959"/>
                          </a:solidFill>
                          <a:effectLst/>
                          <a:latin typeface="Calibri" panose="020F0502020204030204" pitchFamily="34" charset="0"/>
                        </a:rPr>
                        <a:t>GAS LEAK</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FC000"/>
                    </a:solidFill>
                  </a:tcPr>
                </a:tc>
                <a:tc>
                  <a:txBody>
                    <a:bodyPr/>
                    <a:lstStyle/>
                    <a:p>
                      <a:pPr algn="ctr" fontAlgn="ctr"/>
                      <a:r>
                        <a:rPr lang="en-US" sz="1100" b="0" i="0" u="none" strike="noStrike" dirty="0">
                          <a:solidFill>
                            <a:srgbClr val="000000"/>
                          </a:solidFill>
                          <a:effectLst/>
                          <a:latin typeface="Arial" panose="020B0604020202020204" pitchFamily="34" charset="0"/>
                        </a:rPr>
                        <a:t> </a:t>
                      </a:r>
                    </a:p>
                  </a:txBody>
                  <a:tcPr marL="9525" marR="9525" marT="9525" marB="0" anchor="ctr">
                    <a:lnL w="12700" cap="flat" cmpd="sng" algn="ctr">
                      <a:solidFill>
                        <a:srgbClr val="595959"/>
                      </a:solidFill>
                      <a:prstDash val="solid"/>
                      <a:round/>
                      <a:headEnd type="none" w="med" len="med"/>
                      <a:tailEnd type="none" w="med" len="med"/>
                    </a:lnL>
                    <a:lnR w="12700" cap="flat" cmpd="sng" algn="ctr">
                      <a:solidFill>
                        <a:srgbClr val="595959"/>
                      </a:solidFill>
                      <a:prstDash val="solid"/>
                      <a:round/>
                      <a:headEnd type="none" w="med" len="med"/>
                      <a:tailEnd type="none" w="med" len="med"/>
                    </a:lnR>
                    <a:lnT w="12700" cap="flat" cmpd="sng" algn="ctr">
                      <a:solidFill>
                        <a:srgbClr val="595959"/>
                      </a:solidFill>
                      <a:prstDash val="solid"/>
                      <a:round/>
                      <a:headEnd type="none" w="med" len="med"/>
                      <a:tailEnd type="none" w="med" len="med"/>
                    </a:lnT>
                    <a:lnB w="12700" cap="flat" cmpd="sng" algn="ctr">
                      <a:solidFill>
                        <a:srgbClr val="595959"/>
                      </a:solidFill>
                      <a:prstDash val="solid"/>
                      <a:round/>
                      <a:headEnd type="none" w="med" len="med"/>
                      <a:tailEnd type="none" w="med" len="med"/>
                    </a:lnB>
                    <a:solidFill>
                      <a:srgbClr val="F7F7F7"/>
                    </a:solidFill>
                  </a:tcPr>
                </a:tc>
                <a:extLst>
                  <a:ext uri="{0D108BD9-81ED-4DB2-BD59-A6C34878D82A}">
                    <a16:rowId xmlns:a16="http://schemas.microsoft.com/office/drawing/2014/main" val="981549722"/>
                  </a:ext>
                </a:extLst>
              </a:tr>
            </a:tbl>
          </a:graphicData>
        </a:graphic>
      </p:graphicFrame>
    </p:spTree>
    <p:extLst>
      <p:ext uri="{BB962C8B-B14F-4D97-AF65-F5344CB8AC3E}">
        <p14:creationId xmlns:p14="http://schemas.microsoft.com/office/powerpoint/2010/main" val="28594535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7999" y="123715"/>
            <a:ext cx="8765209" cy="359862"/>
          </a:xfrm>
        </p:spPr>
        <p:txBody>
          <a:bodyPr/>
          <a:lstStyle/>
          <a:p>
            <a:r>
              <a:rPr lang="en-US" dirty="0"/>
              <a:t>GROWING IPSC – CLOSED IN WELLS POTENTIAL</a:t>
            </a:r>
          </a:p>
        </p:txBody>
      </p:sp>
      <p:graphicFrame>
        <p:nvGraphicFramePr>
          <p:cNvPr id="3" name="Content Placeholder 7">
            <a:extLst>
              <a:ext uri="{FF2B5EF4-FFF2-40B4-BE49-F238E27FC236}">
                <a16:creationId xmlns:a16="http://schemas.microsoft.com/office/drawing/2014/main" id="{27D85025-5294-42CA-A8FC-047B0660F1B2}"/>
              </a:ext>
            </a:extLst>
          </p:cNvPr>
          <p:cNvGraphicFramePr>
            <a:graphicFrameLocks noGrp="1"/>
          </p:cNvGraphicFramePr>
          <p:nvPr>
            <p:ph sz="quarter" idx="11"/>
            <p:extLst>
              <p:ext uri="{D42A27DB-BD31-4B8C-83A1-F6EECF244321}">
                <p14:modId xmlns:p14="http://schemas.microsoft.com/office/powerpoint/2010/main" val="3669199275"/>
              </p:ext>
            </p:extLst>
          </p:nvPr>
        </p:nvGraphicFramePr>
        <p:xfrm>
          <a:off x="371522" y="665923"/>
          <a:ext cx="11171238" cy="30350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11">
            <a:extLst>
              <a:ext uri="{FF2B5EF4-FFF2-40B4-BE49-F238E27FC236}">
                <a16:creationId xmlns:a16="http://schemas.microsoft.com/office/drawing/2014/main" id="{4A0160F4-E6BE-48D5-A757-9438C0669BA3}"/>
              </a:ext>
            </a:extLst>
          </p:cNvPr>
          <p:cNvGraphicFramePr>
            <a:graphicFrameLocks/>
          </p:cNvGraphicFramePr>
          <p:nvPr>
            <p:extLst>
              <p:ext uri="{D42A27DB-BD31-4B8C-83A1-F6EECF244321}">
                <p14:modId xmlns:p14="http://schemas.microsoft.com/office/powerpoint/2010/main" val="2438464243"/>
              </p:ext>
            </p:extLst>
          </p:nvPr>
        </p:nvGraphicFramePr>
        <p:xfrm>
          <a:off x="371522" y="3219466"/>
          <a:ext cx="3551254" cy="30897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1337C644-B47A-42AA-8987-08B73A7620E9}"/>
              </a:ext>
            </a:extLst>
          </p:cNvPr>
          <p:cNvGraphicFramePr>
            <a:graphicFrameLocks/>
          </p:cNvGraphicFramePr>
          <p:nvPr>
            <p:extLst>
              <p:ext uri="{D42A27DB-BD31-4B8C-83A1-F6EECF244321}">
                <p14:modId xmlns:p14="http://schemas.microsoft.com/office/powerpoint/2010/main" val="3372855568"/>
              </p:ext>
            </p:extLst>
          </p:nvPr>
        </p:nvGraphicFramePr>
        <p:xfrm>
          <a:off x="4172997" y="3219465"/>
          <a:ext cx="3078195" cy="30032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4CA23212-4EFD-4F31-92DB-DB4E055A82DA}"/>
              </a:ext>
            </a:extLst>
          </p:cNvPr>
          <p:cNvGraphicFramePr>
            <a:graphicFrameLocks/>
          </p:cNvGraphicFramePr>
          <p:nvPr>
            <p:extLst>
              <p:ext uri="{D42A27DB-BD31-4B8C-83A1-F6EECF244321}">
                <p14:modId xmlns:p14="http://schemas.microsoft.com/office/powerpoint/2010/main" val="2801217408"/>
              </p:ext>
            </p:extLst>
          </p:nvPr>
        </p:nvGraphicFramePr>
        <p:xfrm>
          <a:off x="8087721" y="3348955"/>
          <a:ext cx="3525160" cy="2370815"/>
        </p:xfrm>
        <a:graphic>
          <a:graphicData uri="http://schemas.openxmlformats.org/drawingml/2006/chart">
            <c:chart xmlns:c="http://schemas.openxmlformats.org/drawingml/2006/chart" xmlns:r="http://schemas.openxmlformats.org/officeDocument/2006/relationships" r:id="rId5"/>
          </a:graphicData>
        </a:graphic>
      </p:graphicFrame>
      <p:sp>
        <p:nvSpPr>
          <p:cNvPr id="7" name="Rectangle 6">
            <a:extLst>
              <a:ext uri="{FF2B5EF4-FFF2-40B4-BE49-F238E27FC236}">
                <a16:creationId xmlns:a16="http://schemas.microsoft.com/office/drawing/2014/main" id="{D18461E2-FFD1-4D18-B50B-1AD8E7D1AFED}"/>
              </a:ext>
            </a:extLst>
          </p:cNvPr>
          <p:cNvSpPr/>
          <p:nvPr/>
        </p:nvSpPr>
        <p:spPr>
          <a:xfrm>
            <a:off x="8034652" y="978258"/>
            <a:ext cx="3777762" cy="1569660"/>
          </a:xfrm>
          <a:prstGeom prst="rect">
            <a:avLst/>
          </a:prstGeom>
          <a:ln>
            <a:solidFill>
              <a:schemeClr val="accent2"/>
            </a:solidFill>
          </a:ln>
        </p:spPr>
        <p:txBody>
          <a:bodyPr wrap="square">
            <a:spAutoFit/>
          </a:bodyPr>
          <a:lstStyle/>
          <a:p>
            <a:r>
              <a:rPr lang="en-GB" sz="1600" dirty="0"/>
              <a:t>Focusing on the three buckets of possibilities, an estimate of what is required to deliver potential benefits as against expected barrels would help focus our energy and identify quick wins to pursue.</a:t>
            </a:r>
          </a:p>
        </p:txBody>
      </p:sp>
    </p:spTree>
    <p:extLst>
      <p:ext uri="{BB962C8B-B14F-4D97-AF65-F5344CB8AC3E}">
        <p14:creationId xmlns:p14="http://schemas.microsoft.com/office/powerpoint/2010/main" val="35865086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7999" y="123715"/>
            <a:ext cx="8765209" cy="359862"/>
          </a:xfrm>
        </p:spPr>
        <p:txBody>
          <a:bodyPr/>
          <a:lstStyle/>
          <a:p>
            <a:r>
              <a:rPr lang="en-US" dirty="0"/>
              <a:t>GROWING IPSC – CLOSED IN WELLS POTENTIAL</a:t>
            </a:r>
          </a:p>
        </p:txBody>
      </p:sp>
      <p:graphicFrame>
        <p:nvGraphicFramePr>
          <p:cNvPr id="9" name="Content Placeholder 9">
            <a:extLst>
              <a:ext uri="{FF2B5EF4-FFF2-40B4-BE49-F238E27FC236}">
                <a16:creationId xmlns:a16="http://schemas.microsoft.com/office/drawing/2014/main" id="{E48B8CBF-4269-40D1-944D-868E01CE111D}"/>
              </a:ext>
            </a:extLst>
          </p:cNvPr>
          <p:cNvGraphicFramePr>
            <a:graphicFrameLocks noGrp="1"/>
          </p:cNvGraphicFramePr>
          <p:nvPr>
            <p:ph sz="quarter" idx="11"/>
            <p:extLst>
              <p:ext uri="{D42A27DB-BD31-4B8C-83A1-F6EECF244321}">
                <p14:modId xmlns:p14="http://schemas.microsoft.com/office/powerpoint/2010/main" val="4044930978"/>
              </p:ext>
            </p:extLst>
          </p:nvPr>
        </p:nvGraphicFramePr>
        <p:xfrm>
          <a:off x="696035" y="746068"/>
          <a:ext cx="10628142" cy="5407459"/>
        </p:xfrm>
        <a:graphic>
          <a:graphicData uri="http://schemas.openxmlformats.org/drawingml/2006/table">
            <a:tbl>
              <a:tblPr/>
              <a:tblGrid>
                <a:gridCol w="447838">
                  <a:extLst>
                    <a:ext uri="{9D8B030D-6E8A-4147-A177-3AD203B41FA5}">
                      <a16:colId xmlns:a16="http://schemas.microsoft.com/office/drawing/2014/main" val="20000"/>
                    </a:ext>
                  </a:extLst>
                </a:gridCol>
                <a:gridCol w="759724">
                  <a:extLst>
                    <a:ext uri="{9D8B030D-6E8A-4147-A177-3AD203B41FA5}">
                      <a16:colId xmlns:a16="http://schemas.microsoft.com/office/drawing/2014/main" val="20001"/>
                    </a:ext>
                  </a:extLst>
                </a:gridCol>
                <a:gridCol w="1034291">
                  <a:extLst>
                    <a:ext uri="{9D8B030D-6E8A-4147-A177-3AD203B41FA5}">
                      <a16:colId xmlns:a16="http://schemas.microsoft.com/office/drawing/2014/main" val="20002"/>
                    </a:ext>
                  </a:extLst>
                </a:gridCol>
                <a:gridCol w="671755">
                  <a:extLst>
                    <a:ext uri="{9D8B030D-6E8A-4147-A177-3AD203B41FA5}">
                      <a16:colId xmlns:a16="http://schemas.microsoft.com/office/drawing/2014/main" val="20003"/>
                    </a:ext>
                  </a:extLst>
                </a:gridCol>
                <a:gridCol w="746396">
                  <a:extLst>
                    <a:ext uri="{9D8B030D-6E8A-4147-A177-3AD203B41FA5}">
                      <a16:colId xmlns:a16="http://schemas.microsoft.com/office/drawing/2014/main" val="20004"/>
                    </a:ext>
                  </a:extLst>
                </a:gridCol>
                <a:gridCol w="1503454">
                  <a:extLst>
                    <a:ext uri="{9D8B030D-6E8A-4147-A177-3AD203B41FA5}">
                      <a16:colId xmlns:a16="http://schemas.microsoft.com/office/drawing/2014/main" val="20005"/>
                    </a:ext>
                  </a:extLst>
                </a:gridCol>
                <a:gridCol w="2487097">
                  <a:extLst>
                    <a:ext uri="{9D8B030D-6E8A-4147-A177-3AD203B41FA5}">
                      <a16:colId xmlns:a16="http://schemas.microsoft.com/office/drawing/2014/main" val="20006"/>
                    </a:ext>
                  </a:extLst>
                </a:gridCol>
                <a:gridCol w="919667">
                  <a:extLst>
                    <a:ext uri="{9D8B030D-6E8A-4147-A177-3AD203B41FA5}">
                      <a16:colId xmlns:a16="http://schemas.microsoft.com/office/drawing/2014/main" val="20007"/>
                    </a:ext>
                  </a:extLst>
                </a:gridCol>
                <a:gridCol w="479826">
                  <a:extLst>
                    <a:ext uri="{9D8B030D-6E8A-4147-A177-3AD203B41FA5}">
                      <a16:colId xmlns:a16="http://schemas.microsoft.com/office/drawing/2014/main" val="20008"/>
                    </a:ext>
                  </a:extLst>
                </a:gridCol>
                <a:gridCol w="554466">
                  <a:extLst>
                    <a:ext uri="{9D8B030D-6E8A-4147-A177-3AD203B41FA5}">
                      <a16:colId xmlns:a16="http://schemas.microsoft.com/office/drawing/2014/main" val="20009"/>
                    </a:ext>
                  </a:extLst>
                </a:gridCol>
                <a:gridCol w="1023628">
                  <a:extLst>
                    <a:ext uri="{9D8B030D-6E8A-4147-A177-3AD203B41FA5}">
                      <a16:colId xmlns:a16="http://schemas.microsoft.com/office/drawing/2014/main" val="20010"/>
                    </a:ext>
                  </a:extLst>
                </a:gridCol>
              </a:tblGrid>
              <a:tr h="646424">
                <a:tc>
                  <a:txBody>
                    <a:bodyPr/>
                    <a:lstStyle/>
                    <a:p>
                      <a:pPr algn="ctr" fontAlgn="b"/>
                      <a:r>
                        <a:rPr lang="en-GB" sz="700" b="1" i="0" u="none" strike="noStrike" dirty="0">
                          <a:solidFill>
                            <a:srgbClr val="000000"/>
                          </a:solidFill>
                          <a:effectLst/>
                          <a:latin typeface="Futura Medium"/>
                        </a:rPr>
                        <a:t>SN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fontAlgn="b"/>
                      <a:r>
                        <a:rPr lang="en-GB" sz="700" b="1" i="0" u="none" strike="noStrike">
                          <a:solidFill>
                            <a:srgbClr val="000000"/>
                          </a:solidFill>
                          <a:effectLst/>
                          <a:latin typeface="Futura Medium"/>
                        </a:rPr>
                        <a:t>Node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fontAlgn="b"/>
                      <a:r>
                        <a:rPr lang="en-GB" sz="700" b="1" i="0" u="none" strike="noStrike">
                          <a:solidFill>
                            <a:srgbClr val="000000"/>
                          </a:solidFill>
                          <a:effectLst/>
                          <a:latin typeface="Futura Medium"/>
                        </a:rPr>
                        <a:t>Field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fontAlgn="b"/>
                      <a:r>
                        <a:rPr lang="en-GB" sz="700" b="1" i="0" u="none" strike="noStrike">
                          <a:solidFill>
                            <a:srgbClr val="000000"/>
                          </a:solidFill>
                          <a:effectLst/>
                          <a:latin typeface="Futura Medium"/>
                        </a:rPr>
                        <a:t>Well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fontAlgn="b"/>
                      <a:r>
                        <a:rPr lang="en-GB" sz="700" b="1" i="0" u="none" strike="noStrike">
                          <a:solidFill>
                            <a:srgbClr val="000000"/>
                          </a:solidFill>
                          <a:effectLst/>
                          <a:latin typeface="Futura Medium"/>
                        </a:rPr>
                        <a:t>Conduit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9694"/>
                    </a:solidFill>
                  </a:tcPr>
                </a:tc>
                <a:tc>
                  <a:txBody>
                    <a:bodyPr/>
                    <a:lstStyle/>
                    <a:p>
                      <a:pPr algn="ctr" fontAlgn="b"/>
                      <a:r>
                        <a:rPr lang="en-GB" sz="700" b="1" i="0" u="none" strike="noStrike">
                          <a:solidFill>
                            <a:srgbClr val="000000"/>
                          </a:solidFill>
                          <a:effectLst/>
                          <a:latin typeface="Futura Medium"/>
                        </a:rPr>
                        <a:t>Status @20.09.17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BACC6"/>
                    </a:solidFill>
                  </a:tcPr>
                </a:tc>
                <a:tc>
                  <a:txBody>
                    <a:bodyPr/>
                    <a:lstStyle/>
                    <a:p>
                      <a:pPr algn="ctr" fontAlgn="ctr"/>
                      <a:r>
                        <a:rPr lang="en-GB" sz="700" b="1" i="0" u="none" strike="noStrike">
                          <a:solidFill>
                            <a:srgbClr val="000000"/>
                          </a:solidFill>
                          <a:effectLst/>
                          <a:latin typeface="Futura Medium"/>
                        </a:rPr>
                        <a:t>Recommended Activity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algn="ctr" fontAlgn="ctr"/>
                      <a:r>
                        <a:rPr lang="en-GB" sz="700" b="1" i="0" u="none" strike="noStrike">
                          <a:solidFill>
                            <a:srgbClr val="000000"/>
                          </a:solidFill>
                          <a:effectLst/>
                          <a:latin typeface="Futura Medium"/>
                        </a:rPr>
                        <a:t>Dependency</a:t>
                      </a:r>
                      <a:br>
                        <a:rPr lang="en-GB" sz="700" b="1" i="0" u="none" strike="noStrike">
                          <a:solidFill>
                            <a:srgbClr val="000000"/>
                          </a:solidFill>
                          <a:effectLst/>
                          <a:latin typeface="Futura Medium"/>
                        </a:rPr>
                      </a:br>
                      <a:r>
                        <a:rPr lang="en-GB" sz="700" b="1" i="0" u="none" strike="noStrike">
                          <a:solidFill>
                            <a:srgbClr val="000000"/>
                          </a:solidFill>
                          <a:effectLst/>
                          <a:latin typeface="Futura Medium"/>
                        </a:rPr>
                        <a:t>(i.e reason for FUP)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700" b="1" i="0" u="none" strike="noStrike">
                          <a:solidFill>
                            <a:srgbClr val="000000"/>
                          </a:solidFill>
                          <a:effectLst/>
                          <a:latin typeface="Futura Medium"/>
                        </a:rPr>
                        <a:t>Oil or Gas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700" b="1" i="0" u="none" strike="noStrike">
                          <a:solidFill>
                            <a:srgbClr val="000000"/>
                          </a:solidFill>
                          <a:effectLst/>
                          <a:latin typeface="Futura Medium"/>
                        </a:rPr>
                        <a:t>Potential, Oil (bopd)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GB" sz="700" b="1" i="0" u="none" strike="noStrike">
                          <a:solidFill>
                            <a:srgbClr val="000000"/>
                          </a:solidFill>
                          <a:effectLst/>
                          <a:latin typeface="Futura Medium"/>
                        </a:rPr>
                        <a:t>Proposal Category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0"/>
                  </a:ext>
                </a:extLst>
              </a:tr>
              <a:tr h="126750">
                <a:tc>
                  <a:txBody>
                    <a:bodyPr/>
                    <a:lstStyle/>
                    <a:p>
                      <a:pPr algn="r" fontAlgn="b"/>
                      <a:r>
                        <a:rPr lang="en-GB" sz="700" b="0" i="0" u="none" strike="noStrike">
                          <a:solidFill>
                            <a:srgbClr val="000000"/>
                          </a:solidFill>
                          <a:effectLst/>
                          <a:latin typeface="Futura Medium"/>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FF"/>
                          </a:solidFill>
                          <a:effectLst/>
                          <a:latin typeface="Futura Medium"/>
                        </a:rPr>
                        <a:t>ISU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ISUZ001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FF"/>
                          </a:solidFill>
                          <a:effectLst/>
                          <a:latin typeface="Futura Medium"/>
                        </a:rPr>
                        <a:t>ISUZ001L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FLRR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Firm 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50">
                <a:tc>
                  <a:txBody>
                    <a:bodyPr/>
                    <a:lstStyle/>
                    <a:p>
                      <a:pPr algn="r" fontAlgn="b"/>
                      <a:r>
                        <a:rPr lang="en-GB" sz="700" b="0" i="0" u="none" strike="noStrike">
                          <a:solidFill>
                            <a:srgbClr val="000000"/>
                          </a:solidFill>
                          <a:effectLst/>
                          <a:latin typeface="Futura Medium"/>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FF"/>
                          </a:solidFill>
                          <a:effectLst/>
                          <a:latin typeface="Futura Medium"/>
                        </a:rPr>
                        <a:t>ISU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ISUZ001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0" i="0" u="none" strike="noStrike">
                          <a:solidFill>
                            <a:srgbClr val="0000FF"/>
                          </a:solidFill>
                          <a:effectLst/>
                          <a:latin typeface="Futura Medium"/>
                        </a:rPr>
                        <a:t>ISUZ001S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FLRR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Firm 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1112">
                <a:tc>
                  <a:txBody>
                    <a:bodyPr/>
                    <a:lstStyle/>
                    <a:p>
                      <a:pPr algn="r" fontAlgn="b"/>
                      <a:r>
                        <a:rPr lang="en-GB" sz="700" b="0" i="0" u="none" strike="noStrike">
                          <a:solidFill>
                            <a:srgbClr val="000000"/>
                          </a:solidFill>
                          <a:effectLst/>
                          <a:latin typeface="Futura Medium"/>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OBGN005L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6750">
                <a:tc>
                  <a:txBody>
                    <a:bodyPr/>
                    <a:lstStyle/>
                    <a:p>
                      <a:pPr algn="r" fontAlgn="b"/>
                      <a:r>
                        <a:rPr lang="en-GB" sz="700" b="0" i="0" u="none" strike="noStrike">
                          <a:solidFill>
                            <a:srgbClr val="000000"/>
                          </a:solidFill>
                          <a:effectLst/>
                          <a:latin typeface="Futura Medium"/>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OBGN005S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280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6750">
                <a:tc>
                  <a:txBody>
                    <a:bodyPr/>
                    <a:lstStyle/>
                    <a:p>
                      <a:pPr algn="r" fontAlgn="b"/>
                      <a:r>
                        <a:rPr lang="en-GB" sz="700" b="0" i="0" u="none" strike="noStrike">
                          <a:solidFill>
                            <a:srgbClr val="000000"/>
                          </a:solidFill>
                          <a:effectLst/>
                          <a:latin typeface="Futura Medium"/>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OBGN009L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9425">
                <a:tc>
                  <a:txBody>
                    <a:bodyPr/>
                    <a:lstStyle/>
                    <a:p>
                      <a:pPr algn="r" fontAlgn="b"/>
                      <a:r>
                        <a:rPr lang="en-GB" sz="700" b="0" i="0" u="none" strike="noStrike">
                          <a:solidFill>
                            <a:srgbClr val="000000"/>
                          </a:solidFill>
                          <a:effectLst/>
                          <a:latin typeface="Futura Medium"/>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OBGN009S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WSO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Firm 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9137">
                <a:tc>
                  <a:txBody>
                    <a:bodyPr/>
                    <a:lstStyle/>
                    <a:p>
                      <a:pPr algn="r" fontAlgn="b"/>
                      <a:r>
                        <a:rPr lang="en-GB" sz="700" b="0" i="0" u="none" strike="noStrike">
                          <a:solidFill>
                            <a:srgbClr val="000000"/>
                          </a:solidFill>
                          <a:effectLst/>
                          <a:latin typeface="Futura Medium"/>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OBGN010T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ROW)/WHM repair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26750">
                <a:tc>
                  <a:txBody>
                    <a:bodyPr/>
                    <a:lstStyle/>
                    <a:p>
                      <a:pPr algn="r" fontAlgn="b"/>
                      <a:r>
                        <a:rPr lang="en-GB" sz="700" b="0" i="0" u="none" strike="noStrike">
                          <a:solidFill>
                            <a:srgbClr val="000000"/>
                          </a:solidFill>
                          <a:effectLst/>
                          <a:latin typeface="Futura Medium"/>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OBGN013L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26750">
                <a:tc>
                  <a:txBody>
                    <a:bodyPr/>
                    <a:lstStyle/>
                    <a:p>
                      <a:pPr algn="r" fontAlgn="b"/>
                      <a:r>
                        <a:rPr lang="en-GB" sz="700" b="0" i="0" u="none" strike="noStrike">
                          <a:solidFill>
                            <a:srgbClr val="000000"/>
                          </a:solidFill>
                          <a:effectLst/>
                          <a:latin typeface="Futura Medium"/>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OBGN013S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26750">
                <a:tc>
                  <a:txBody>
                    <a:bodyPr/>
                    <a:lstStyle/>
                    <a:p>
                      <a:pPr algn="r" fontAlgn="b"/>
                      <a:r>
                        <a:rPr lang="en-GB" sz="700" b="0" i="0" u="none" strike="noStrike">
                          <a:solidFill>
                            <a:srgbClr val="000000"/>
                          </a:solidFill>
                          <a:effectLst/>
                          <a:latin typeface="Futura Medium"/>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OBGN015T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ROW)/WHM repair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26750">
                <a:tc>
                  <a:txBody>
                    <a:bodyPr/>
                    <a:lstStyle/>
                    <a:p>
                      <a:pPr algn="r" fontAlgn="b"/>
                      <a:r>
                        <a:rPr lang="en-GB" sz="700" b="0" i="0" u="none" strike="noStrike">
                          <a:solidFill>
                            <a:srgbClr val="000000"/>
                          </a:solidFill>
                          <a:effectLst/>
                          <a:latin typeface="Futura Medium"/>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OBGN017L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Sidetrack opportunity into the D6000A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26750">
                <a:tc>
                  <a:txBody>
                    <a:bodyPr/>
                    <a:lstStyle/>
                    <a:p>
                      <a:pPr algn="r" fontAlgn="b"/>
                      <a:r>
                        <a:rPr lang="en-GB" sz="700" b="0" i="0" u="none" strike="noStrike">
                          <a:solidFill>
                            <a:srgbClr val="000000"/>
                          </a:solidFill>
                          <a:effectLst/>
                          <a:latin typeface="Futura Medium"/>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OBGN024L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26750">
                <a:tc>
                  <a:txBody>
                    <a:bodyPr/>
                    <a:lstStyle/>
                    <a:p>
                      <a:pPr algn="r" fontAlgn="b"/>
                      <a:r>
                        <a:rPr lang="en-GB" sz="700" b="0" i="0" u="none" strike="noStrike">
                          <a:solidFill>
                            <a:srgbClr val="000000"/>
                          </a:solidFill>
                          <a:effectLst/>
                          <a:latin typeface="Futura Medium"/>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OBGN024S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26750">
                <a:tc>
                  <a:txBody>
                    <a:bodyPr/>
                    <a:lstStyle/>
                    <a:p>
                      <a:pPr algn="r" fontAlgn="b"/>
                      <a:r>
                        <a:rPr lang="en-GB" sz="700" b="0" i="0" u="none" strike="noStrike">
                          <a:solidFill>
                            <a:srgbClr val="000000"/>
                          </a:solidFill>
                          <a:effectLst/>
                          <a:latin typeface="Futura Medium"/>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OBGN026T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26750">
                <a:tc>
                  <a:txBody>
                    <a:bodyPr/>
                    <a:lstStyle/>
                    <a:p>
                      <a:pPr algn="r" fontAlgn="b"/>
                      <a:r>
                        <a:rPr lang="en-GB" sz="700" b="0" i="0" u="none" strike="noStrike">
                          <a:solidFill>
                            <a:srgbClr val="000000"/>
                          </a:solidFill>
                          <a:effectLst/>
                          <a:latin typeface="Futura Medium"/>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OBGN027T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36466">
                <a:tc>
                  <a:txBody>
                    <a:bodyPr/>
                    <a:lstStyle/>
                    <a:p>
                      <a:pPr algn="r" fontAlgn="b"/>
                      <a:r>
                        <a:rPr lang="en-GB" sz="700" b="0" i="0" u="none" strike="noStrike">
                          <a:solidFill>
                            <a:srgbClr val="000000"/>
                          </a:solidFill>
                          <a:effectLst/>
                          <a:latin typeface="Futura Medium"/>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OBGN028L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Resolve Integrity Issues and alternatively sidetrack to D1000W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GB" sz="700" b="0" i="0" u="none" strike="noStrike">
                          <a:solidFill>
                            <a:srgbClr val="000000"/>
                          </a:solidFill>
                          <a:effectLst/>
                          <a:latin typeface="Futura Medium"/>
                        </a:rPr>
                        <a:t>700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26750">
                <a:tc>
                  <a:txBody>
                    <a:bodyPr/>
                    <a:lstStyle/>
                    <a:p>
                      <a:pPr algn="r" fontAlgn="b"/>
                      <a:r>
                        <a:rPr lang="en-GB" sz="700" b="0" i="0" u="none" strike="noStrike">
                          <a:solidFill>
                            <a:srgbClr val="000000"/>
                          </a:solidFill>
                          <a:effectLst/>
                          <a:latin typeface="Futura Medium"/>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OBGN033L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Stimulation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Firm 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71112">
                <a:tc>
                  <a:txBody>
                    <a:bodyPr/>
                    <a:lstStyle/>
                    <a:p>
                      <a:pPr algn="r" fontAlgn="b"/>
                      <a:r>
                        <a:rPr lang="en-GB" sz="700" b="0" i="0" u="none" strike="noStrike">
                          <a:solidFill>
                            <a:srgbClr val="000000"/>
                          </a:solidFill>
                          <a:effectLst/>
                          <a:latin typeface="Futura Medium"/>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OBGN035S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26750">
                <a:tc>
                  <a:txBody>
                    <a:bodyPr/>
                    <a:lstStyle/>
                    <a:p>
                      <a:pPr algn="r" fontAlgn="b"/>
                      <a:r>
                        <a:rPr lang="en-GB" sz="700" b="0" i="0" u="none" strike="noStrike">
                          <a:solidFill>
                            <a:srgbClr val="000000"/>
                          </a:solidFill>
                          <a:effectLst/>
                          <a:latin typeface="Futura Medium"/>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OBGN036L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354698">
                <a:tc>
                  <a:txBody>
                    <a:bodyPr/>
                    <a:lstStyle/>
                    <a:p>
                      <a:pPr algn="r" fontAlgn="b"/>
                      <a:r>
                        <a:rPr lang="en-GB" sz="700" b="0" i="0" u="none" strike="noStrike">
                          <a:solidFill>
                            <a:srgbClr val="000000"/>
                          </a:solidFill>
                          <a:effectLst/>
                          <a:latin typeface="Futura Medium"/>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OBGN037S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dirty="0">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(Economics of installation of GLL, FL and GLV)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Economics of installation of GLL, FL and GLV</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26750">
                <a:tc>
                  <a:txBody>
                    <a:bodyPr/>
                    <a:lstStyle/>
                    <a:p>
                      <a:pPr algn="r" fontAlgn="b"/>
                      <a:r>
                        <a:rPr lang="en-GB" sz="700" b="0" i="0" u="none" strike="noStrike">
                          <a:solidFill>
                            <a:srgbClr val="000000"/>
                          </a:solidFill>
                          <a:effectLst/>
                          <a:latin typeface="Futura Medium"/>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OBGN039T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230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354698">
                <a:tc>
                  <a:txBody>
                    <a:bodyPr/>
                    <a:lstStyle/>
                    <a:p>
                      <a:pPr algn="r" fontAlgn="b"/>
                      <a:r>
                        <a:rPr lang="en-GB" sz="700" b="0" i="0" u="none" strike="noStrike">
                          <a:solidFill>
                            <a:srgbClr val="000000"/>
                          </a:solidFill>
                          <a:effectLst/>
                          <a:latin typeface="Futura Medium"/>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OBGN045L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Fix GL choke/GLVCO &amp; Open up post encroachment resolution</a:t>
                      </a:r>
                      <a:br>
                        <a:rPr lang="en-GB" sz="700" b="0" i="0" u="none" strike="noStrike">
                          <a:solidFill>
                            <a:srgbClr val="000000"/>
                          </a:solidFill>
                          <a:effectLst/>
                          <a:latin typeface="Futura Medium"/>
                        </a:rPr>
                      </a:br>
                      <a:endParaRPr lang="en-GB" sz="700" b="0" i="0" u="none" strike="noStrike">
                        <a:solidFill>
                          <a:srgbClr val="000000"/>
                        </a:solidFill>
                        <a:effectLst/>
                        <a:latin typeface="Futura Medium"/>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26750">
                <a:tc>
                  <a:txBody>
                    <a:bodyPr/>
                    <a:lstStyle/>
                    <a:p>
                      <a:pPr algn="r" fontAlgn="b"/>
                      <a:r>
                        <a:rPr lang="en-GB" sz="700" b="0" i="0" u="none" strike="noStrike">
                          <a:solidFill>
                            <a:srgbClr val="000000"/>
                          </a:solidFill>
                          <a:effectLst/>
                          <a:latin typeface="Futura Medium"/>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OBGN045S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26750">
                <a:tc>
                  <a:txBody>
                    <a:bodyPr/>
                    <a:lstStyle/>
                    <a:p>
                      <a:pPr algn="r" fontAlgn="b"/>
                      <a:r>
                        <a:rPr lang="en-GB" sz="700" b="0" i="0" u="none" strike="noStrike">
                          <a:solidFill>
                            <a:srgbClr val="000000"/>
                          </a:solidFill>
                          <a:effectLst/>
                          <a:latin typeface="Futura Medium"/>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OBGN048L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26750">
                <a:tc>
                  <a:txBody>
                    <a:bodyPr/>
                    <a:lstStyle/>
                    <a:p>
                      <a:pPr algn="r" fontAlgn="b"/>
                      <a:r>
                        <a:rPr lang="en-GB" sz="700" b="0" i="0" u="none" strike="noStrike">
                          <a:solidFill>
                            <a:srgbClr val="000000"/>
                          </a:solidFill>
                          <a:effectLst/>
                          <a:latin typeface="Futura Medium"/>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OBGN049L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Workover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26750">
                <a:tc>
                  <a:txBody>
                    <a:bodyPr/>
                    <a:lstStyle/>
                    <a:p>
                      <a:pPr algn="r" fontAlgn="b"/>
                      <a:r>
                        <a:rPr lang="en-GB" sz="700" b="0" i="0" u="none" strike="noStrike">
                          <a:solidFill>
                            <a:srgbClr val="000000"/>
                          </a:solidFill>
                          <a:effectLst/>
                          <a:latin typeface="Futura Medium"/>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OBGN051L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126750">
                <a:tc>
                  <a:txBody>
                    <a:bodyPr/>
                    <a:lstStyle/>
                    <a:p>
                      <a:pPr algn="r" fontAlgn="b"/>
                      <a:r>
                        <a:rPr lang="en-GB" sz="700" b="0" i="0" u="none" strike="noStrike">
                          <a:solidFill>
                            <a:srgbClr val="000000"/>
                          </a:solidFill>
                          <a:effectLst/>
                          <a:latin typeface="Futura Medium"/>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OBGN051S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26750">
                <a:tc>
                  <a:txBody>
                    <a:bodyPr/>
                    <a:lstStyle/>
                    <a:p>
                      <a:pPr algn="r" fontAlgn="b"/>
                      <a:r>
                        <a:rPr lang="en-GB" sz="700" b="0" i="0" u="none" strike="noStrike">
                          <a:solidFill>
                            <a:srgbClr val="000000"/>
                          </a:solidFill>
                          <a:effectLst/>
                          <a:latin typeface="Futura Medium"/>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OBGN054T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Post encroachment restoration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247162">
                <a:tc>
                  <a:txBody>
                    <a:bodyPr/>
                    <a:lstStyle/>
                    <a:p>
                      <a:pPr algn="r" fontAlgn="b"/>
                      <a:r>
                        <a:rPr lang="en-GB" sz="700" b="0" i="0" u="none" strike="noStrike">
                          <a:solidFill>
                            <a:srgbClr val="000000"/>
                          </a:solidFill>
                          <a:effectLst/>
                          <a:latin typeface="Futura Medium"/>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OBIGBO NORTH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OBGN055T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Signed FUP/Proposal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Open Up (Post resolution of 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ROW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Oil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0" i="0" u="none" strike="noStrike">
                          <a:solidFill>
                            <a:srgbClr val="000000"/>
                          </a:solidFill>
                          <a:effectLst/>
                          <a:latin typeface="Futura Medium"/>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700" b="0" i="0" u="none" strike="noStrike">
                          <a:solidFill>
                            <a:srgbClr val="000000"/>
                          </a:solidFill>
                          <a:effectLst/>
                          <a:latin typeface="Futura Medium"/>
                        </a:rPr>
                        <a:t>FUP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r h="215475">
                <a:tc>
                  <a:txBody>
                    <a:bodyPr/>
                    <a:lstStyle/>
                    <a:p>
                      <a:pPr algn="l" fontAlgn="b"/>
                      <a:endParaRPr lang="en-GB" sz="700" b="0" i="0" u="none" strike="noStrike">
                        <a:solidFill>
                          <a:srgbClr val="000000"/>
                        </a:solidFill>
                        <a:effectLst/>
                        <a:latin typeface="Futura Medium"/>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Futura Medium"/>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Futura Medium"/>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Futura Medium"/>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Futura Medium"/>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Futura Medium"/>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Futura Medium"/>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700" b="0" i="0" u="none" strike="noStrike">
                        <a:solidFill>
                          <a:srgbClr val="000000"/>
                        </a:solidFill>
                        <a:effectLst/>
                        <a:latin typeface="Futura Medium"/>
                      </a:endParaRP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n-GB" sz="700" b="1" i="0" u="none" strike="noStrike">
                          <a:solidFill>
                            <a:srgbClr val="000000"/>
                          </a:solidFill>
                          <a:effectLst/>
                          <a:latin typeface="Futura Medium"/>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GB" sz="700" b="1" i="0" u="none" strike="noStrike">
                          <a:solidFill>
                            <a:srgbClr val="000000"/>
                          </a:solidFill>
                          <a:effectLst/>
                          <a:latin typeface="Futura Medium"/>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GB" sz="700" b="0" i="0" u="none" strike="noStrike" dirty="0">
                        <a:solidFill>
                          <a:srgbClr val="000000"/>
                        </a:solidFill>
                        <a:effectLst/>
                        <a:latin typeface="Futura Medium"/>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30"/>
                  </a:ext>
                </a:extLst>
              </a:tr>
            </a:tbl>
          </a:graphicData>
        </a:graphic>
      </p:graphicFrame>
    </p:spTree>
    <p:extLst>
      <p:ext uri="{BB962C8B-B14F-4D97-AF65-F5344CB8AC3E}">
        <p14:creationId xmlns:p14="http://schemas.microsoft.com/office/powerpoint/2010/main" val="10508107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PDLT FOCUS</a:t>
            </a:r>
          </a:p>
        </p:txBody>
      </p:sp>
      <p:pic>
        <p:nvPicPr>
          <p:cNvPr id="3" name="Picture 2">
            <a:extLst>
              <a:ext uri="{FF2B5EF4-FFF2-40B4-BE49-F238E27FC236}">
                <a16:creationId xmlns:a16="http://schemas.microsoft.com/office/drawing/2014/main" id="{FD03A39D-C443-4AF9-971C-681C41E45FCE}"/>
              </a:ext>
            </a:extLst>
          </p:cNvPr>
          <p:cNvPicPr/>
          <p:nvPr/>
        </p:nvPicPr>
        <p:blipFill>
          <a:blip r:embed="rId2"/>
          <a:stretch>
            <a:fillRect/>
          </a:stretch>
        </p:blipFill>
        <p:spPr>
          <a:xfrm>
            <a:off x="50450" y="612370"/>
            <a:ext cx="11131074" cy="6195935"/>
          </a:xfrm>
          <a:prstGeom prst="rect">
            <a:avLst/>
          </a:prstGeom>
        </p:spPr>
      </p:pic>
    </p:spTree>
    <p:extLst>
      <p:ext uri="{BB962C8B-B14F-4D97-AF65-F5344CB8AC3E}">
        <p14:creationId xmlns:p14="http://schemas.microsoft.com/office/powerpoint/2010/main" val="424206075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4442069" cy="359862"/>
          </a:xfrm>
        </p:spPr>
        <p:txBody>
          <a:bodyPr/>
          <a:lstStyle/>
          <a:p>
            <a:r>
              <a:rPr lang="en-US" dirty="0"/>
              <a:t>THE 4 KEY AREAS</a:t>
            </a:r>
          </a:p>
        </p:txBody>
      </p:sp>
      <p:grpSp>
        <p:nvGrpSpPr>
          <p:cNvPr id="8" name="Group 7">
            <a:extLst>
              <a:ext uri="{FF2B5EF4-FFF2-40B4-BE49-F238E27FC236}">
                <a16:creationId xmlns:a16="http://schemas.microsoft.com/office/drawing/2014/main" id="{1BA43FC9-402A-4703-8E35-298B8693E005}"/>
              </a:ext>
            </a:extLst>
          </p:cNvPr>
          <p:cNvGrpSpPr/>
          <p:nvPr/>
        </p:nvGrpSpPr>
        <p:grpSpPr>
          <a:xfrm>
            <a:off x="834025" y="1050339"/>
            <a:ext cx="10118896" cy="2160000"/>
            <a:chOff x="834025" y="1050339"/>
            <a:chExt cx="10118896" cy="2160000"/>
          </a:xfrm>
        </p:grpSpPr>
        <p:sp>
          <p:nvSpPr>
            <p:cNvPr id="5" name="Half Frame 4">
              <a:extLst>
                <a:ext uri="{FF2B5EF4-FFF2-40B4-BE49-F238E27FC236}">
                  <a16:creationId xmlns:a16="http://schemas.microsoft.com/office/drawing/2014/main" id="{A8206927-1067-4FAB-9716-C0DD613FF428}"/>
                </a:ext>
              </a:extLst>
            </p:cNvPr>
            <p:cNvSpPr/>
            <p:nvPr/>
          </p:nvSpPr>
          <p:spPr>
            <a:xfrm rot="10800000">
              <a:off x="834025" y="1050339"/>
              <a:ext cx="5040000" cy="2160000"/>
            </a:xfrm>
            <a:prstGeom prst="halfFrame">
              <a:avLst>
                <a:gd name="adj1" fmla="val 1029"/>
                <a:gd name="adj2" fmla="val 102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solidFill>
                  <a:schemeClr val="tx1"/>
                </a:solidFill>
              </a:endParaRPr>
            </a:p>
          </p:txBody>
        </p:sp>
        <p:sp>
          <p:nvSpPr>
            <p:cNvPr id="6" name="Half Frame 5">
              <a:extLst>
                <a:ext uri="{FF2B5EF4-FFF2-40B4-BE49-F238E27FC236}">
                  <a16:creationId xmlns:a16="http://schemas.microsoft.com/office/drawing/2014/main" id="{430414FB-D236-4062-B2CE-4F493AC28221}"/>
                </a:ext>
              </a:extLst>
            </p:cNvPr>
            <p:cNvSpPr/>
            <p:nvPr/>
          </p:nvSpPr>
          <p:spPr>
            <a:xfrm rot="10800000" flipH="1">
              <a:off x="5912921" y="1050339"/>
              <a:ext cx="5040000" cy="2160000"/>
            </a:xfrm>
            <a:prstGeom prst="halfFrame">
              <a:avLst>
                <a:gd name="adj1" fmla="val 1029"/>
                <a:gd name="adj2" fmla="val 10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solidFill>
                  <a:schemeClr val="tx1"/>
                </a:solidFill>
              </a:endParaRPr>
            </a:p>
          </p:txBody>
        </p:sp>
      </p:grpSp>
      <p:sp>
        <p:nvSpPr>
          <p:cNvPr id="13" name="Half Frame 12">
            <a:extLst>
              <a:ext uri="{FF2B5EF4-FFF2-40B4-BE49-F238E27FC236}">
                <a16:creationId xmlns:a16="http://schemas.microsoft.com/office/drawing/2014/main" id="{E80757AA-E8F7-417C-8AAE-EDF3E467CD99}"/>
              </a:ext>
            </a:extLst>
          </p:cNvPr>
          <p:cNvSpPr/>
          <p:nvPr/>
        </p:nvSpPr>
        <p:spPr>
          <a:xfrm rot="10800000" flipV="1">
            <a:off x="845433" y="3304101"/>
            <a:ext cx="5040000" cy="2160000"/>
          </a:xfrm>
          <a:prstGeom prst="halfFrame">
            <a:avLst>
              <a:gd name="adj1" fmla="val 1029"/>
              <a:gd name="adj2" fmla="val 10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solidFill>
                <a:schemeClr val="tx1"/>
              </a:solidFill>
            </a:endParaRPr>
          </a:p>
        </p:txBody>
      </p:sp>
      <p:sp>
        <p:nvSpPr>
          <p:cNvPr id="14" name="Half Frame 13">
            <a:extLst>
              <a:ext uri="{FF2B5EF4-FFF2-40B4-BE49-F238E27FC236}">
                <a16:creationId xmlns:a16="http://schemas.microsoft.com/office/drawing/2014/main" id="{09551157-E5B8-4658-A8C5-6C8BCDF299D2}"/>
              </a:ext>
            </a:extLst>
          </p:cNvPr>
          <p:cNvSpPr/>
          <p:nvPr/>
        </p:nvSpPr>
        <p:spPr>
          <a:xfrm rot="10800000" flipH="1" flipV="1">
            <a:off x="5924329" y="3304101"/>
            <a:ext cx="5040000" cy="2160000"/>
          </a:xfrm>
          <a:prstGeom prst="halfFrame">
            <a:avLst>
              <a:gd name="adj1" fmla="val 1029"/>
              <a:gd name="adj2" fmla="val 102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err="1">
              <a:solidFill>
                <a:schemeClr val="tx1"/>
              </a:solidFill>
            </a:endParaRPr>
          </a:p>
        </p:txBody>
      </p:sp>
      <p:sp>
        <p:nvSpPr>
          <p:cNvPr id="15" name="Rectangle 14">
            <a:extLst>
              <a:ext uri="{FF2B5EF4-FFF2-40B4-BE49-F238E27FC236}">
                <a16:creationId xmlns:a16="http://schemas.microsoft.com/office/drawing/2014/main" id="{D51E55E4-6E43-4826-B0DA-93A6CB8B1009}"/>
              </a:ext>
            </a:extLst>
          </p:cNvPr>
          <p:cNvSpPr/>
          <p:nvPr/>
        </p:nvSpPr>
        <p:spPr>
          <a:xfrm>
            <a:off x="784330" y="851557"/>
            <a:ext cx="1570382" cy="500165"/>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People</a:t>
            </a:r>
          </a:p>
        </p:txBody>
      </p:sp>
      <p:sp>
        <p:nvSpPr>
          <p:cNvPr id="16" name="Rectangle 15">
            <a:extLst>
              <a:ext uri="{FF2B5EF4-FFF2-40B4-BE49-F238E27FC236}">
                <a16:creationId xmlns:a16="http://schemas.microsoft.com/office/drawing/2014/main" id="{1B070C20-59D4-4685-A54C-69F2A7939735}"/>
              </a:ext>
            </a:extLst>
          </p:cNvPr>
          <p:cNvSpPr/>
          <p:nvPr/>
        </p:nvSpPr>
        <p:spPr>
          <a:xfrm>
            <a:off x="9650894" y="871540"/>
            <a:ext cx="1570382" cy="500165"/>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Safety</a:t>
            </a:r>
          </a:p>
        </p:txBody>
      </p:sp>
      <p:sp>
        <p:nvSpPr>
          <p:cNvPr id="17" name="Rectangle 16">
            <a:extLst>
              <a:ext uri="{FF2B5EF4-FFF2-40B4-BE49-F238E27FC236}">
                <a16:creationId xmlns:a16="http://schemas.microsoft.com/office/drawing/2014/main" id="{79A14B77-4806-4C46-8BD0-D11AB7A1E39A}"/>
              </a:ext>
            </a:extLst>
          </p:cNvPr>
          <p:cNvSpPr/>
          <p:nvPr/>
        </p:nvSpPr>
        <p:spPr>
          <a:xfrm>
            <a:off x="615367" y="4874589"/>
            <a:ext cx="1879358" cy="500165"/>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Production</a:t>
            </a:r>
          </a:p>
        </p:txBody>
      </p:sp>
      <p:sp>
        <p:nvSpPr>
          <p:cNvPr id="18" name="Rectangle 17">
            <a:extLst>
              <a:ext uri="{FF2B5EF4-FFF2-40B4-BE49-F238E27FC236}">
                <a16:creationId xmlns:a16="http://schemas.microsoft.com/office/drawing/2014/main" id="{0BC4D72C-076E-4349-87BD-33ED287A899F}"/>
              </a:ext>
            </a:extLst>
          </p:cNvPr>
          <p:cNvSpPr/>
          <p:nvPr/>
        </p:nvSpPr>
        <p:spPr>
          <a:xfrm>
            <a:off x="9471993" y="4586145"/>
            <a:ext cx="2176667" cy="780983"/>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Cost Optimization</a:t>
            </a:r>
          </a:p>
        </p:txBody>
      </p:sp>
      <p:sp>
        <p:nvSpPr>
          <p:cNvPr id="19" name="Rectangle 18">
            <a:extLst>
              <a:ext uri="{FF2B5EF4-FFF2-40B4-BE49-F238E27FC236}">
                <a16:creationId xmlns:a16="http://schemas.microsoft.com/office/drawing/2014/main" id="{1FA59F23-7F2E-4648-9774-E4C87BDACAE7}"/>
              </a:ext>
            </a:extLst>
          </p:cNvPr>
          <p:cNvSpPr/>
          <p:nvPr/>
        </p:nvSpPr>
        <p:spPr>
          <a:xfrm>
            <a:off x="6182137" y="1123123"/>
            <a:ext cx="1500809" cy="9541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5"/>
                </a:solidFill>
              </a:rPr>
              <a:t>Goal Zero:</a:t>
            </a:r>
          </a:p>
          <a:p>
            <a:pPr algn="ctr"/>
            <a:r>
              <a:rPr lang="en-GB" sz="1600" dirty="0">
                <a:solidFill>
                  <a:schemeClr val="accent5"/>
                </a:solidFill>
              </a:rPr>
              <a:t>No Harm</a:t>
            </a:r>
          </a:p>
          <a:p>
            <a:pPr algn="ctr"/>
            <a:r>
              <a:rPr lang="en-GB" sz="1600" dirty="0">
                <a:solidFill>
                  <a:schemeClr val="accent5"/>
                </a:solidFill>
              </a:rPr>
              <a:t>No Leaks</a:t>
            </a:r>
          </a:p>
        </p:txBody>
      </p:sp>
      <p:sp>
        <p:nvSpPr>
          <p:cNvPr id="20" name="Rectangle 19">
            <a:extLst>
              <a:ext uri="{FF2B5EF4-FFF2-40B4-BE49-F238E27FC236}">
                <a16:creationId xmlns:a16="http://schemas.microsoft.com/office/drawing/2014/main" id="{F71BC41E-E106-4C70-9E03-053DCA525CF1}"/>
              </a:ext>
            </a:extLst>
          </p:cNvPr>
          <p:cNvSpPr/>
          <p:nvPr/>
        </p:nvSpPr>
        <p:spPr>
          <a:xfrm>
            <a:off x="7755834" y="1123123"/>
            <a:ext cx="1500809" cy="954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Deepen Safety Leadership journey in 2018</a:t>
            </a:r>
          </a:p>
        </p:txBody>
      </p:sp>
      <p:sp>
        <p:nvSpPr>
          <p:cNvPr id="21" name="Rectangle 20">
            <a:extLst>
              <a:ext uri="{FF2B5EF4-FFF2-40B4-BE49-F238E27FC236}">
                <a16:creationId xmlns:a16="http://schemas.microsoft.com/office/drawing/2014/main" id="{E4E9511C-33BB-4B61-85C2-313FFE9ABBD3}"/>
              </a:ext>
            </a:extLst>
          </p:cNvPr>
          <p:cNvSpPr/>
          <p:nvPr/>
        </p:nvSpPr>
        <p:spPr>
          <a:xfrm>
            <a:off x="6182137" y="2130292"/>
            <a:ext cx="1500809" cy="954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Improve Peer to Peer Intervention</a:t>
            </a:r>
          </a:p>
        </p:txBody>
      </p:sp>
      <p:sp>
        <p:nvSpPr>
          <p:cNvPr id="22" name="Rectangle 21">
            <a:extLst>
              <a:ext uri="{FF2B5EF4-FFF2-40B4-BE49-F238E27FC236}">
                <a16:creationId xmlns:a16="http://schemas.microsoft.com/office/drawing/2014/main" id="{92926024-CF70-4281-8AB7-D75253586EB4}"/>
              </a:ext>
            </a:extLst>
          </p:cNvPr>
          <p:cNvSpPr/>
          <p:nvPr/>
        </p:nvSpPr>
        <p:spPr>
          <a:xfrm>
            <a:off x="7755834" y="2130292"/>
            <a:ext cx="1500809" cy="9541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339B6E"/>
                </a:solidFill>
              </a:rPr>
              <a:t>Maintain adequate OSR materials</a:t>
            </a:r>
            <a:r>
              <a:rPr lang="en-GB" sz="1600" dirty="0"/>
              <a:t> </a:t>
            </a:r>
          </a:p>
        </p:txBody>
      </p:sp>
      <p:sp>
        <p:nvSpPr>
          <p:cNvPr id="29" name="Rectangle 28">
            <a:extLst>
              <a:ext uri="{FF2B5EF4-FFF2-40B4-BE49-F238E27FC236}">
                <a16:creationId xmlns:a16="http://schemas.microsoft.com/office/drawing/2014/main" id="{52A09707-54AD-4308-9A98-69ACDD9B3BC7}"/>
              </a:ext>
            </a:extLst>
          </p:cNvPr>
          <p:cNvSpPr/>
          <p:nvPr/>
        </p:nvSpPr>
        <p:spPr>
          <a:xfrm>
            <a:off x="2587495" y="1123123"/>
            <a:ext cx="1500809" cy="9541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5"/>
                </a:solidFill>
              </a:rPr>
              <a:t>Motivated &amp; Empowered people</a:t>
            </a:r>
          </a:p>
        </p:txBody>
      </p:sp>
      <p:sp>
        <p:nvSpPr>
          <p:cNvPr id="30" name="Rectangle 29">
            <a:extLst>
              <a:ext uri="{FF2B5EF4-FFF2-40B4-BE49-F238E27FC236}">
                <a16:creationId xmlns:a16="http://schemas.microsoft.com/office/drawing/2014/main" id="{11593061-D63A-45D2-988D-035D91398D6E}"/>
              </a:ext>
            </a:extLst>
          </p:cNvPr>
          <p:cNvSpPr/>
          <p:nvPr/>
        </p:nvSpPr>
        <p:spPr>
          <a:xfrm>
            <a:off x="4161192" y="1123123"/>
            <a:ext cx="1500809" cy="954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Salaries &amp; Payments% on time: zero backlog</a:t>
            </a:r>
          </a:p>
        </p:txBody>
      </p:sp>
      <p:sp>
        <p:nvSpPr>
          <p:cNvPr id="31" name="Rectangle 30">
            <a:extLst>
              <a:ext uri="{FF2B5EF4-FFF2-40B4-BE49-F238E27FC236}">
                <a16:creationId xmlns:a16="http://schemas.microsoft.com/office/drawing/2014/main" id="{0092D12B-EE3F-410F-A2C6-4FB3E0C6A231}"/>
              </a:ext>
            </a:extLst>
          </p:cNvPr>
          <p:cNvSpPr/>
          <p:nvPr/>
        </p:nvSpPr>
        <p:spPr>
          <a:xfrm>
            <a:off x="2587495" y="2130292"/>
            <a:ext cx="1500809" cy="954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solidFill>
              </a:rPr>
              <a:t>People development; cross functional growth</a:t>
            </a:r>
          </a:p>
        </p:txBody>
      </p:sp>
      <p:sp>
        <p:nvSpPr>
          <p:cNvPr id="32" name="Rectangle 31">
            <a:extLst>
              <a:ext uri="{FF2B5EF4-FFF2-40B4-BE49-F238E27FC236}">
                <a16:creationId xmlns:a16="http://schemas.microsoft.com/office/drawing/2014/main" id="{EAFF81EF-196A-46E1-A616-2B3C804FF470}"/>
              </a:ext>
            </a:extLst>
          </p:cNvPr>
          <p:cNvSpPr/>
          <p:nvPr/>
        </p:nvSpPr>
        <p:spPr>
          <a:xfrm>
            <a:off x="4161192" y="2130292"/>
            <a:ext cx="1500809" cy="9541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5"/>
                </a:solidFill>
              </a:rPr>
              <a:t>Focus on personal health and wellbeing</a:t>
            </a:r>
          </a:p>
        </p:txBody>
      </p:sp>
      <p:sp>
        <p:nvSpPr>
          <p:cNvPr id="34" name="Rectangle 33">
            <a:extLst>
              <a:ext uri="{FF2B5EF4-FFF2-40B4-BE49-F238E27FC236}">
                <a16:creationId xmlns:a16="http://schemas.microsoft.com/office/drawing/2014/main" id="{25F51B37-347A-47F2-9441-4AC8626253D3}"/>
              </a:ext>
            </a:extLst>
          </p:cNvPr>
          <p:cNvSpPr/>
          <p:nvPr/>
        </p:nvSpPr>
        <p:spPr>
          <a:xfrm>
            <a:off x="2587495" y="3432310"/>
            <a:ext cx="1500809" cy="9541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339B6E"/>
                </a:solidFill>
              </a:rPr>
              <a:t>Grow IPSC by ca. 5.6kbopd by end 2018</a:t>
            </a:r>
          </a:p>
        </p:txBody>
      </p:sp>
      <p:sp>
        <p:nvSpPr>
          <p:cNvPr id="35" name="Rectangle 34">
            <a:extLst>
              <a:ext uri="{FF2B5EF4-FFF2-40B4-BE49-F238E27FC236}">
                <a16:creationId xmlns:a16="http://schemas.microsoft.com/office/drawing/2014/main" id="{976E647C-65DE-4B14-9ED6-4DAB969D0D51}"/>
              </a:ext>
            </a:extLst>
          </p:cNvPr>
          <p:cNvSpPr/>
          <p:nvPr/>
        </p:nvSpPr>
        <p:spPr>
          <a:xfrm>
            <a:off x="4161192" y="3432310"/>
            <a:ext cx="1500809" cy="954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accent2"/>
                </a:solidFill>
              </a:rPr>
              <a:t>Deliver new conduits post de-encroachment</a:t>
            </a:r>
          </a:p>
        </p:txBody>
      </p:sp>
      <p:sp>
        <p:nvSpPr>
          <p:cNvPr id="36" name="Rectangle 35">
            <a:extLst>
              <a:ext uri="{FF2B5EF4-FFF2-40B4-BE49-F238E27FC236}">
                <a16:creationId xmlns:a16="http://schemas.microsoft.com/office/drawing/2014/main" id="{8E687009-DA6D-4451-9133-06FD2AAC6D5A}"/>
              </a:ext>
            </a:extLst>
          </p:cNvPr>
          <p:cNvSpPr/>
          <p:nvPr/>
        </p:nvSpPr>
        <p:spPr>
          <a:xfrm>
            <a:off x="2587495" y="4439479"/>
            <a:ext cx="1500809" cy="954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accent2"/>
                </a:solidFill>
              </a:rPr>
              <a:t>Achieve top quartile equipment availability</a:t>
            </a:r>
          </a:p>
        </p:txBody>
      </p:sp>
      <p:sp>
        <p:nvSpPr>
          <p:cNvPr id="37" name="Rectangle 36">
            <a:extLst>
              <a:ext uri="{FF2B5EF4-FFF2-40B4-BE49-F238E27FC236}">
                <a16:creationId xmlns:a16="http://schemas.microsoft.com/office/drawing/2014/main" id="{149E4C07-5C07-4B4E-8281-E9621B897794}"/>
              </a:ext>
            </a:extLst>
          </p:cNvPr>
          <p:cNvSpPr/>
          <p:nvPr/>
        </p:nvSpPr>
        <p:spPr>
          <a:xfrm>
            <a:off x="4161192" y="4439479"/>
            <a:ext cx="1500809" cy="9541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339B6E"/>
                </a:solidFill>
              </a:rPr>
              <a:t>Improve gas quality delivered to customers </a:t>
            </a:r>
          </a:p>
        </p:txBody>
      </p:sp>
      <p:sp>
        <p:nvSpPr>
          <p:cNvPr id="39" name="Rectangle 38">
            <a:extLst>
              <a:ext uri="{FF2B5EF4-FFF2-40B4-BE49-F238E27FC236}">
                <a16:creationId xmlns:a16="http://schemas.microsoft.com/office/drawing/2014/main" id="{010A9472-EDF2-4E1C-A0C5-22AD056A2B55}"/>
              </a:ext>
            </a:extLst>
          </p:cNvPr>
          <p:cNvSpPr/>
          <p:nvPr/>
        </p:nvSpPr>
        <p:spPr>
          <a:xfrm>
            <a:off x="6182137" y="3432310"/>
            <a:ext cx="1500809" cy="9541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339B6E"/>
                </a:solidFill>
              </a:rPr>
              <a:t>Achieve 26% reduction in OP 17 OPEX </a:t>
            </a:r>
            <a:r>
              <a:rPr lang="en-GB" sz="1600" dirty="0"/>
              <a:t>%</a:t>
            </a:r>
          </a:p>
        </p:txBody>
      </p:sp>
      <p:sp>
        <p:nvSpPr>
          <p:cNvPr id="40" name="Rectangle 39">
            <a:extLst>
              <a:ext uri="{FF2B5EF4-FFF2-40B4-BE49-F238E27FC236}">
                <a16:creationId xmlns:a16="http://schemas.microsoft.com/office/drawing/2014/main" id="{CB886EFE-10D1-463C-8DA2-74506F045A84}"/>
              </a:ext>
            </a:extLst>
          </p:cNvPr>
          <p:cNvSpPr/>
          <p:nvPr/>
        </p:nvSpPr>
        <p:spPr>
          <a:xfrm>
            <a:off x="7755834" y="3432310"/>
            <a:ext cx="1500809" cy="954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accent2"/>
                </a:solidFill>
              </a:rPr>
              <a:t>Reduce daily logistics shuttle to optimize cost</a:t>
            </a:r>
          </a:p>
        </p:txBody>
      </p:sp>
      <p:sp>
        <p:nvSpPr>
          <p:cNvPr id="41" name="Rectangle 40">
            <a:extLst>
              <a:ext uri="{FF2B5EF4-FFF2-40B4-BE49-F238E27FC236}">
                <a16:creationId xmlns:a16="http://schemas.microsoft.com/office/drawing/2014/main" id="{7BF28C17-7AA3-448A-B81A-88A8DD2E6B72}"/>
              </a:ext>
            </a:extLst>
          </p:cNvPr>
          <p:cNvSpPr/>
          <p:nvPr/>
        </p:nvSpPr>
        <p:spPr>
          <a:xfrm>
            <a:off x="6182137" y="4439479"/>
            <a:ext cx="1500809" cy="9541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dirty="0">
                <a:solidFill>
                  <a:schemeClr val="accent2"/>
                </a:solidFill>
              </a:rPr>
              <a:t>Implement </a:t>
            </a:r>
            <a:r>
              <a:rPr lang="en-GB" sz="1600" dirty="0" err="1">
                <a:solidFill>
                  <a:schemeClr val="accent2"/>
                </a:solidFill>
              </a:rPr>
              <a:t>DiY</a:t>
            </a:r>
            <a:r>
              <a:rPr lang="en-GB" sz="1600" dirty="0">
                <a:solidFill>
                  <a:schemeClr val="accent2"/>
                </a:solidFill>
              </a:rPr>
              <a:t> initiatives to optimize cost</a:t>
            </a:r>
          </a:p>
        </p:txBody>
      </p:sp>
      <p:sp>
        <p:nvSpPr>
          <p:cNvPr id="42" name="Rectangle 41">
            <a:extLst>
              <a:ext uri="{FF2B5EF4-FFF2-40B4-BE49-F238E27FC236}">
                <a16:creationId xmlns:a16="http://schemas.microsoft.com/office/drawing/2014/main" id="{0E7484DC-F676-4EB4-85D1-1C5FD70C0DCB}"/>
              </a:ext>
            </a:extLst>
          </p:cNvPr>
          <p:cNvSpPr/>
          <p:nvPr/>
        </p:nvSpPr>
        <p:spPr>
          <a:xfrm>
            <a:off x="7755834" y="4439479"/>
            <a:ext cx="1500809" cy="95415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339B6E"/>
                </a:solidFill>
              </a:rPr>
              <a:t>Save ca. $1.2M from cost savings initiatives </a:t>
            </a:r>
          </a:p>
        </p:txBody>
      </p:sp>
    </p:spTree>
    <p:extLst>
      <p:ext uri="{BB962C8B-B14F-4D97-AF65-F5344CB8AC3E}">
        <p14:creationId xmlns:p14="http://schemas.microsoft.com/office/powerpoint/2010/main" val="16505174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5585069" cy="359862"/>
          </a:xfrm>
        </p:spPr>
        <p:txBody>
          <a:bodyPr/>
          <a:lstStyle/>
          <a:p>
            <a:r>
              <a:rPr lang="en-US" dirty="0"/>
              <a:t>PEOPLE/SAFETY (GOAL ZERO)</a:t>
            </a:r>
          </a:p>
        </p:txBody>
      </p:sp>
      <p:sp>
        <p:nvSpPr>
          <p:cNvPr id="5" name="Arrow: Pentagon 4">
            <a:extLst>
              <a:ext uri="{FF2B5EF4-FFF2-40B4-BE49-F238E27FC236}">
                <a16:creationId xmlns:a16="http://schemas.microsoft.com/office/drawing/2014/main" id="{7C4CE02E-F124-4354-B83B-7EC87E85390D}"/>
              </a:ext>
            </a:extLst>
          </p:cNvPr>
          <p:cNvSpPr/>
          <p:nvPr/>
        </p:nvSpPr>
        <p:spPr>
          <a:xfrm>
            <a:off x="1392702" y="2108741"/>
            <a:ext cx="2655170" cy="378735"/>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PUM/TL MFEs</a:t>
            </a:r>
          </a:p>
        </p:txBody>
      </p:sp>
      <p:sp>
        <p:nvSpPr>
          <p:cNvPr id="6" name="Arrow: Pentagon 5">
            <a:extLst>
              <a:ext uri="{FF2B5EF4-FFF2-40B4-BE49-F238E27FC236}">
                <a16:creationId xmlns:a16="http://schemas.microsoft.com/office/drawing/2014/main" id="{F2C641F9-391A-496B-8E3C-926325A5E526}"/>
              </a:ext>
            </a:extLst>
          </p:cNvPr>
          <p:cNvSpPr/>
          <p:nvPr/>
        </p:nvSpPr>
        <p:spPr>
          <a:xfrm>
            <a:off x="1392701" y="2961627"/>
            <a:ext cx="2673926" cy="378735"/>
          </a:xfrm>
          <a:prstGeom prst="homePlat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Bi-Weekly HSE Meetings</a:t>
            </a:r>
          </a:p>
        </p:txBody>
      </p:sp>
      <p:sp>
        <p:nvSpPr>
          <p:cNvPr id="7" name="Arrow: Pentagon 6">
            <a:extLst>
              <a:ext uri="{FF2B5EF4-FFF2-40B4-BE49-F238E27FC236}">
                <a16:creationId xmlns:a16="http://schemas.microsoft.com/office/drawing/2014/main" id="{2413C213-9E4A-4CFE-926A-5E7F3BAACF8F}"/>
              </a:ext>
            </a:extLst>
          </p:cNvPr>
          <p:cNvSpPr/>
          <p:nvPr/>
        </p:nvSpPr>
        <p:spPr>
          <a:xfrm>
            <a:off x="1392701" y="2548716"/>
            <a:ext cx="2673925" cy="34691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HSE Drills</a:t>
            </a:r>
          </a:p>
        </p:txBody>
      </p:sp>
      <p:sp>
        <p:nvSpPr>
          <p:cNvPr id="8" name="Arrow: Pentagon 7">
            <a:extLst>
              <a:ext uri="{FF2B5EF4-FFF2-40B4-BE49-F238E27FC236}">
                <a16:creationId xmlns:a16="http://schemas.microsoft.com/office/drawing/2014/main" id="{FCDCDF5F-E159-4D5D-8319-7D7EAFE994E9}"/>
              </a:ext>
            </a:extLst>
          </p:cNvPr>
          <p:cNvSpPr/>
          <p:nvPr/>
        </p:nvSpPr>
        <p:spPr>
          <a:xfrm>
            <a:off x="1392698" y="5418238"/>
            <a:ext cx="2655174" cy="378735"/>
          </a:xfrm>
          <a:prstGeom prst="homePlate">
            <a:avLst/>
          </a:prstGeom>
          <a:solidFill>
            <a:srgbClr val="99C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Hazard Hunt</a:t>
            </a:r>
          </a:p>
        </p:txBody>
      </p:sp>
      <p:sp>
        <p:nvSpPr>
          <p:cNvPr id="9" name="Arrow: Pentagon 8">
            <a:extLst>
              <a:ext uri="{FF2B5EF4-FFF2-40B4-BE49-F238E27FC236}">
                <a16:creationId xmlns:a16="http://schemas.microsoft.com/office/drawing/2014/main" id="{CA8F47B4-C501-40AD-8EE2-C8A53108A97E}"/>
              </a:ext>
            </a:extLst>
          </p:cNvPr>
          <p:cNvSpPr/>
          <p:nvPr/>
        </p:nvSpPr>
        <p:spPr>
          <a:xfrm>
            <a:off x="1392698" y="4994228"/>
            <a:ext cx="2655174" cy="378735"/>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UA/UC Reporting</a:t>
            </a:r>
          </a:p>
        </p:txBody>
      </p:sp>
      <p:sp>
        <p:nvSpPr>
          <p:cNvPr id="10" name="Arrow: Pentagon 9">
            <a:extLst>
              <a:ext uri="{FF2B5EF4-FFF2-40B4-BE49-F238E27FC236}">
                <a16:creationId xmlns:a16="http://schemas.microsoft.com/office/drawing/2014/main" id="{54E76534-6B02-41A0-AFAD-D7890615DB0D}"/>
              </a:ext>
            </a:extLst>
          </p:cNvPr>
          <p:cNvSpPr/>
          <p:nvPr/>
        </p:nvSpPr>
        <p:spPr>
          <a:xfrm>
            <a:off x="1392698" y="4609556"/>
            <a:ext cx="2668177" cy="346055"/>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LFI/LSR/PSF Cascades</a:t>
            </a:r>
          </a:p>
        </p:txBody>
      </p:sp>
      <p:sp>
        <p:nvSpPr>
          <p:cNvPr id="11" name="Arrow: Pentagon 10">
            <a:extLst>
              <a:ext uri="{FF2B5EF4-FFF2-40B4-BE49-F238E27FC236}">
                <a16:creationId xmlns:a16="http://schemas.microsoft.com/office/drawing/2014/main" id="{5133B32F-73D3-4408-A31E-CE69A2049484}"/>
              </a:ext>
            </a:extLst>
          </p:cNvPr>
          <p:cNvSpPr/>
          <p:nvPr/>
        </p:nvSpPr>
        <p:spPr>
          <a:xfrm>
            <a:off x="1392700" y="3387012"/>
            <a:ext cx="2668175" cy="378735"/>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Be Well Exercise </a:t>
            </a:r>
          </a:p>
        </p:txBody>
      </p:sp>
      <p:sp>
        <p:nvSpPr>
          <p:cNvPr id="12" name="Arrow: Pentagon 11">
            <a:extLst>
              <a:ext uri="{FF2B5EF4-FFF2-40B4-BE49-F238E27FC236}">
                <a16:creationId xmlns:a16="http://schemas.microsoft.com/office/drawing/2014/main" id="{0017F559-FE4C-4B1F-836B-8C6C6226457B}"/>
              </a:ext>
            </a:extLst>
          </p:cNvPr>
          <p:cNvSpPr/>
          <p:nvPr/>
        </p:nvSpPr>
        <p:spPr>
          <a:xfrm>
            <a:off x="1392698" y="5825138"/>
            <a:ext cx="2655174" cy="378735"/>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UA/UC Closed Actions</a:t>
            </a:r>
          </a:p>
        </p:txBody>
      </p:sp>
      <p:sp>
        <p:nvSpPr>
          <p:cNvPr id="13" name="Arrow: Pentagon 12">
            <a:extLst>
              <a:ext uri="{FF2B5EF4-FFF2-40B4-BE49-F238E27FC236}">
                <a16:creationId xmlns:a16="http://schemas.microsoft.com/office/drawing/2014/main" id="{1492796B-48F9-4014-9918-00CB6DBD70C2}"/>
              </a:ext>
            </a:extLst>
          </p:cNvPr>
          <p:cNvSpPr/>
          <p:nvPr/>
        </p:nvSpPr>
        <p:spPr>
          <a:xfrm>
            <a:off x="1392700" y="3794591"/>
            <a:ext cx="2689204" cy="345189"/>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Safety Leadership</a:t>
            </a:r>
          </a:p>
        </p:txBody>
      </p:sp>
      <p:graphicFrame>
        <p:nvGraphicFramePr>
          <p:cNvPr id="14" name="Table 13">
            <a:extLst>
              <a:ext uri="{FF2B5EF4-FFF2-40B4-BE49-F238E27FC236}">
                <a16:creationId xmlns:a16="http://schemas.microsoft.com/office/drawing/2014/main" id="{389ADE4B-E9C6-412B-A74B-E2ACAC073EB4}"/>
              </a:ext>
            </a:extLst>
          </p:cNvPr>
          <p:cNvGraphicFramePr>
            <a:graphicFrameLocks noGrp="1"/>
          </p:cNvGraphicFramePr>
          <p:nvPr>
            <p:extLst>
              <p:ext uri="{D42A27DB-BD31-4B8C-83A1-F6EECF244321}">
                <p14:modId xmlns:p14="http://schemas.microsoft.com/office/powerpoint/2010/main" val="3596802991"/>
              </p:ext>
            </p:extLst>
          </p:nvPr>
        </p:nvGraphicFramePr>
        <p:xfrm>
          <a:off x="4066627" y="1683522"/>
          <a:ext cx="5603716" cy="4533381"/>
        </p:xfrm>
        <a:graphic>
          <a:graphicData uri="http://schemas.openxmlformats.org/drawingml/2006/table">
            <a:tbl>
              <a:tblPr/>
              <a:tblGrid>
                <a:gridCol w="1428729">
                  <a:extLst>
                    <a:ext uri="{9D8B030D-6E8A-4147-A177-3AD203B41FA5}">
                      <a16:colId xmlns:a16="http://schemas.microsoft.com/office/drawing/2014/main" val="2110197918"/>
                    </a:ext>
                  </a:extLst>
                </a:gridCol>
                <a:gridCol w="4174987">
                  <a:extLst>
                    <a:ext uri="{9D8B030D-6E8A-4147-A177-3AD203B41FA5}">
                      <a16:colId xmlns:a16="http://schemas.microsoft.com/office/drawing/2014/main" val="527492839"/>
                    </a:ext>
                  </a:extLst>
                </a:gridCol>
              </a:tblGrid>
              <a:tr h="420120">
                <a:tc>
                  <a:txBody>
                    <a:bodyPr/>
                    <a:lstStyle/>
                    <a:p>
                      <a:pPr algn="ctr" fontAlgn="ctr"/>
                      <a:r>
                        <a:rPr lang="en-US" sz="2400" b="1" i="0" u="none" strike="noStrike" dirty="0">
                          <a:solidFill>
                            <a:srgbClr val="000000"/>
                          </a:solidFill>
                          <a:effectLst/>
                          <a:latin typeface="Calibri" panose="020F0502020204030204" pitchFamily="34" charset="0"/>
                        </a:rPr>
                        <a:t>Measure </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2400" b="1" i="0" u="none" strike="noStrike" dirty="0">
                          <a:solidFill>
                            <a:srgbClr val="000000"/>
                          </a:solidFill>
                          <a:effectLst/>
                          <a:latin typeface="Calibri" panose="020F0502020204030204" pitchFamily="34" charset="0"/>
                        </a:rPr>
                        <a:t>Plan</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35083684"/>
                  </a:ext>
                </a:extLst>
              </a:tr>
              <a:tr h="410349">
                <a:tc>
                  <a:txBody>
                    <a:bodyPr/>
                    <a:lstStyle/>
                    <a:p>
                      <a:pPr algn="ctr" fontAlgn="ctr"/>
                      <a:r>
                        <a:rPr lang="en-US" sz="2400" b="0" i="0" u="none" strike="noStrike" dirty="0">
                          <a:solidFill>
                            <a:srgbClr val="000000"/>
                          </a:solidFill>
                          <a:effectLst/>
                          <a:latin typeface="Calibri" panose="020F0502020204030204" pitchFamily="34" charset="0"/>
                        </a:rPr>
                        <a:t>23</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2400" b="0" i="0" u="none" strike="noStrike" dirty="0">
                          <a:solidFill>
                            <a:srgbClr val="000000"/>
                          </a:solidFill>
                          <a:effectLst/>
                          <a:latin typeface="Calibri" panose="020F0502020204030204" pitchFamily="34" charset="0"/>
                        </a:rPr>
                        <a:t>As per PUM MFE plan</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738110060"/>
                  </a:ext>
                </a:extLst>
              </a:tr>
              <a:tr h="410349">
                <a:tc>
                  <a:txBody>
                    <a:bodyPr/>
                    <a:lstStyle/>
                    <a:p>
                      <a:pPr algn="ctr" fontAlgn="ctr"/>
                      <a:r>
                        <a:rPr lang="en-US" sz="2400" b="0" i="0" u="none" strike="noStrike" dirty="0">
                          <a:solidFill>
                            <a:srgbClr val="000000"/>
                          </a:solidFill>
                          <a:effectLst/>
                          <a:latin typeface="Calibri" panose="020F0502020204030204" pitchFamily="34" charset="0"/>
                        </a:rPr>
                        <a:t>18</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2400" b="0" i="0" u="none" strike="noStrike" dirty="0">
                          <a:solidFill>
                            <a:srgbClr val="000000"/>
                          </a:solidFill>
                          <a:effectLst/>
                          <a:latin typeface="Calibri" panose="020F0502020204030204" pitchFamily="34" charset="0"/>
                        </a:rPr>
                        <a:t>As per PUM HSE Drill Plan</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190588830"/>
                  </a:ext>
                </a:extLst>
              </a:tr>
              <a:tr h="410349">
                <a:tc>
                  <a:txBody>
                    <a:bodyPr/>
                    <a:lstStyle/>
                    <a:p>
                      <a:pPr marL="0" algn="ctr" defTabSz="1219170" rtl="0" eaLnBrk="1" fontAlgn="ctr" latinLnBrk="0" hangingPunct="1"/>
                      <a:r>
                        <a:rPr lang="en-US" sz="2400" b="0" i="0" u="none" strike="noStrike" kern="1200" dirty="0">
                          <a:solidFill>
                            <a:srgbClr val="000000"/>
                          </a:solidFill>
                          <a:effectLst/>
                          <a:latin typeface="Calibri" panose="020F0502020204030204" pitchFamily="34" charset="0"/>
                          <a:ea typeface="+mn-ea"/>
                          <a:cs typeface="+mn-cs"/>
                        </a:rPr>
                        <a:t>26</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2400" b="0" i="0" u="none" strike="noStrike" dirty="0">
                          <a:solidFill>
                            <a:srgbClr val="000000"/>
                          </a:solidFill>
                          <a:effectLst/>
                          <a:latin typeface="Calibri" panose="020F0502020204030204" pitchFamily="34" charset="0"/>
                        </a:rPr>
                        <a:t>1 per crew/month</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432113907"/>
                  </a:ext>
                </a:extLst>
              </a:tr>
              <a:tr h="410349">
                <a:tc>
                  <a:txBody>
                    <a:bodyPr/>
                    <a:lstStyle/>
                    <a:p>
                      <a:pPr algn="ctr" fontAlgn="ctr"/>
                      <a:r>
                        <a:rPr lang="en-US" sz="2400" b="0" i="0" u="none" strike="noStrike" dirty="0">
                          <a:solidFill>
                            <a:srgbClr val="000000"/>
                          </a:solidFill>
                          <a:effectLst/>
                          <a:latin typeface="Calibri" panose="020F0502020204030204" pitchFamily="34" charset="0"/>
                        </a:rPr>
                        <a:t>52</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kern="1200" dirty="0">
                          <a:solidFill>
                            <a:srgbClr val="000000"/>
                          </a:solidFill>
                          <a:effectLst/>
                          <a:latin typeface="Calibri" panose="020F0502020204030204" pitchFamily="34" charset="0"/>
                          <a:ea typeface="+mn-ea"/>
                          <a:cs typeface="+mn-cs"/>
                        </a:rPr>
                        <a:t>1 per week</a:t>
                      </a: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55428147"/>
                  </a:ext>
                </a:extLst>
              </a:tr>
              <a:tr h="410349">
                <a:tc>
                  <a:txBody>
                    <a:bodyPr/>
                    <a:lstStyle/>
                    <a:p>
                      <a:pPr algn="ctr" fontAlgn="ctr"/>
                      <a:r>
                        <a:rPr lang="en-US" sz="2400" b="0" i="0" u="none" strike="noStrike" dirty="0">
                          <a:solidFill>
                            <a:srgbClr val="000000"/>
                          </a:solidFill>
                          <a:effectLst/>
                          <a:latin typeface="Calibri" panose="020F0502020204030204" pitchFamily="34" charset="0"/>
                        </a:rPr>
                        <a:t>1</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kern="1200" dirty="0">
                          <a:solidFill>
                            <a:srgbClr val="000000"/>
                          </a:solidFill>
                          <a:effectLst/>
                          <a:latin typeface="Calibri" panose="020F0502020204030204" pitchFamily="34" charset="0"/>
                          <a:ea typeface="+mn-ea"/>
                          <a:cs typeface="+mn-cs"/>
                        </a:rPr>
                        <a:t>Feb-18</a:t>
                      </a: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281815776"/>
                  </a:ext>
                </a:extLst>
              </a:tr>
              <a:tr h="410349">
                <a:tc>
                  <a:txBody>
                    <a:bodyPr/>
                    <a:lstStyle/>
                    <a:p>
                      <a:pPr algn="ctr" fontAlgn="ctr"/>
                      <a:r>
                        <a:rPr lang="en-US" sz="2400" b="0" i="0" u="none" strike="noStrike" dirty="0">
                          <a:solidFill>
                            <a:srgbClr val="000000"/>
                          </a:solidFill>
                          <a:effectLst/>
                          <a:latin typeface="Calibri" panose="020F0502020204030204" pitchFamily="34" charset="0"/>
                        </a:rPr>
                        <a:t>4</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kern="1200" dirty="0">
                          <a:solidFill>
                            <a:srgbClr val="000000"/>
                          </a:solidFill>
                          <a:effectLst/>
                          <a:latin typeface="Calibri" panose="020F0502020204030204" pitchFamily="34" charset="0"/>
                          <a:ea typeface="+mn-ea"/>
                          <a:cs typeface="+mn-cs"/>
                        </a:rPr>
                        <a:t>1 per quarter</a:t>
                      </a: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887996081"/>
                  </a:ext>
                </a:extLst>
              </a:tr>
              <a:tr h="410349">
                <a:tc>
                  <a:txBody>
                    <a:bodyPr/>
                    <a:lstStyle/>
                    <a:p>
                      <a:pPr algn="ctr" fontAlgn="ctr"/>
                      <a:r>
                        <a:rPr lang="en-US" sz="2400" b="0" i="0" u="none" strike="noStrike" dirty="0">
                          <a:solidFill>
                            <a:srgbClr val="000000"/>
                          </a:solidFill>
                          <a:effectLst/>
                          <a:latin typeface="Calibri" panose="020F0502020204030204" pitchFamily="34" charset="0"/>
                        </a:rPr>
                        <a:t>52</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b"/>
                      <a:r>
                        <a:rPr lang="en-US" sz="2400" b="0" i="0" u="none" strike="noStrike" kern="1200" dirty="0">
                          <a:solidFill>
                            <a:srgbClr val="000000"/>
                          </a:solidFill>
                          <a:effectLst/>
                          <a:latin typeface="Calibri" panose="020F0502020204030204" pitchFamily="34" charset="0"/>
                          <a:ea typeface="+mn-ea"/>
                          <a:cs typeface="+mn-cs"/>
                        </a:rPr>
                        <a:t>Daily</a:t>
                      </a: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867417061"/>
                  </a:ext>
                </a:extLst>
              </a:tr>
              <a:tr h="410349">
                <a:tc>
                  <a:txBody>
                    <a:bodyPr/>
                    <a:lstStyle/>
                    <a:p>
                      <a:pPr marL="0" algn="ctr" defTabSz="1219170" rtl="0" eaLnBrk="1" fontAlgn="ctr" latinLnBrk="0" hangingPunct="1"/>
                      <a:r>
                        <a:rPr lang="en-US" sz="2400" b="0" i="0" u="none" strike="noStrike" kern="1200" dirty="0">
                          <a:solidFill>
                            <a:srgbClr val="000000"/>
                          </a:solidFill>
                          <a:effectLst/>
                          <a:latin typeface="Calibri" panose="020F0502020204030204" pitchFamily="34" charset="0"/>
                          <a:ea typeface="+mn-ea"/>
                          <a:cs typeface="+mn-cs"/>
                        </a:rPr>
                        <a:t>10</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algn="ctr" fontAlgn="ctr"/>
                      <a:r>
                        <a:rPr lang="en-US" sz="2400" b="0" i="0" u="none" strike="noStrike" kern="1200" dirty="0">
                          <a:solidFill>
                            <a:srgbClr val="000000"/>
                          </a:solidFill>
                          <a:effectLst/>
                          <a:latin typeface="Calibri" panose="020F0502020204030204" pitchFamily="34" charset="0"/>
                          <a:ea typeface="+mn-ea"/>
                          <a:cs typeface="+mn-cs"/>
                        </a:rPr>
                        <a:t>10 per day</a:t>
                      </a: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588460758"/>
                  </a:ext>
                </a:extLst>
              </a:tr>
              <a:tr h="410349">
                <a:tc>
                  <a:txBody>
                    <a:bodyPr/>
                    <a:lstStyle/>
                    <a:p>
                      <a:pPr marL="0" algn="ctr" defTabSz="1219170" rtl="0" eaLnBrk="1" fontAlgn="ctr" latinLnBrk="0" hangingPunct="1"/>
                      <a:r>
                        <a:rPr lang="en-US" sz="2400" b="0" i="0" u="none" strike="noStrike" kern="1200" dirty="0">
                          <a:solidFill>
                            <a:srgbClr val="000000"/>
                          </a:solidFill>
                          <a:effectLst/>
                          <a:latin typeface="Calibri" panose="020F0502020204030204" pitchFamily="34" charset="0"/>
                          <a:ea typeface="+mn-ea"/>
                          <a:cs typeface="+mn-cs"/>
                        </a:rPr>
                        <a:t>26</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tc>
                  <a:txBody>
                    <a:bodyPr/>
                    <a:lstStyle/>
                    <a:p>
                      <a:pPr marL="0" marR="0" lvl="0" indent="0" algn="ctr" defTabSz="1219170" rtl="0" eaLnBrk="1" fontAlgn="b" latinLnBrk="0" hangingPunct="1">
                        <a:lnSpc>
                          <a:spcPct val="100000"/>
                        </a:lnSpc>
                        <a:spcBef>
                          <a:spcPts val="0"/>
                        </a:spcBef>
                        <a:spcAft>
                          <a:spcPts val="0"/>
                        </a:spcAft>
                        <a:buClrTx/>
                        <a:buSzTx/>
                        <a:buFontTx/>
                        <a:buNone/>
                        <a:tabLst/>
                        <a:defRPr/>
                      </a:pPr>
                      <a:r>
                        <a:rPr lang="en-US" sz="2400" b="0" i="0" u="none" strike="noStrike" kern="1200" dirty="0">
                          <a:solidFill>
                            <a:srgbClr val="000000"/>
                          </a:solidFill>
                          <a:effectLst/>
                          <a:latin typeface="Calibri" panose="020F0502020204030204" pitchFamily="34" charset="0"/>
                          <a:ea typeface="+mn-ea"/>
                          <a:cs typeface="+mn-cs"/>
                        </a:rPr>
                        <a:t>1 per crew/month</a:t>
                      </a: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75226338"/>
                  </a:ext>
                </a:extLst>
              </a:tr>
              <a:tr h="420120">
                <a:tc>
                  <a:txBody>
                    <a:bodyPr/>
                    <a:lstStyle/>
                    <a:p>
                      <a:pPr algn="ctr" fontAlgn="ctr"/>
                      <a:r>
                        <a:rPr lang="en-US" sz="2400" b="0" i="0" u="none" strike="noStrike" dirty="0">
                          <a:solidFill>
                            <a:srgbClr val="000000"/>
                          </a:solidFill>
                          <a:effectLst/>
                          <a:latin typeface="Calibri" panose="020F0502020204030204" pitchFamily="34" charset="0"/>
                        </a:rPr>
                        <a:t>&lt; 10%</a:t>
                      </a:r>
                    </a:p>
                  </a:txBody>
                  <a:tcPr marL="9525" marR="9525" marT="9525" marB="0" anchor="ctr">
                    <a:lnL w="12700" cap="flat" cmpd="sng" algn="ctr">
                      <a:no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tc>
                  <a:txBody>
                    <a:bodyPr/>
                    <a:lstStyle/>
                    <a:p>
                      <a:pPr algn="ctr" fontAlgn="ctr"/>
                      <a:endParaRPr lang="en-US" sz="2400" b="0" i="0" u="none" strike="noStrike" kern="1200" dirty="0">
                        <a:solidFill>
                          <a:srgbClr val="000000"/>
                        </a:solidFill>
                        <a:effectLst/>
                        <a:latin typeface="Calibri" panose="020F050202020403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93454504"/>
                  </a:ext>
                </a:extLst>
              </a:tr>
            </a:tbl>
          </a:graphicData>
        </a:graphic>
      </p:graphicFrame>
      <p:sp>
        <p:nvSpPr>
          <p:cNvPr id="15" name="Arrow: Pentagon 14">
            <a:extLst>
              <a:ext uri="{FF2B5EF4-FFF2-40B4-BE49-F238E27FC236}">
                <a16:creationId xmlns:a16="http://schemas.microsoft.com/office/drawing/2014/main" id="{607AA67A-D966-48AA-90CC-E5232334AC63}"/>
              </a:ext>
            </a:extLst>
          </p:cNvPr>
          <p:cNvSpPr/>
          <p:nvPr/>
        </p:nvSpPr>
        <p:spPr>
          <a:xfrm>
            <a:off x="1392699" y="4185733"/>
            <a:ext cx="2673927" cy="378735"/>
          </a:xfrm>
          <a:prstGeom prst="homePlat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Contractor HSE Meeting</a:t>
            </a:r>
          </a:p>
        </p:txBody>
      </p:sp>
    </p:spTree>
    <p:extLst>
      <p:ext uri="{BB962C8B-B14F-4D97-AF65-F5344CB8AC3E}">
        <p14:creationId xmlns:p14="http://schemas.microsoft.com/office/powerpoint/2010/main" val="21633082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A3E1FB13-B0CA-4DF0-85FA-04ABA296E9AC}"/>
              </a:ext>
            </a:extLst>
          </p:cNvPr>
          <p:cNvPicPr>
            <a:picLocks noChangeAspect="1"/>
          </p:cNvPicPr>
          <p:nvPr/>
        </p:nvPicPr>
        <p:blipFill>
          <a:blip r:embed="rId2"/>
          <a:stretch>
            <a:fillRect/>
          </a:stretch>
        </p:blipFill>
        <p:spPr>
          <a:xfrm>
            <a:off x="507999" y="957616"/>
            <a:ext cx="7973945" cy="5353732"/>
          </a:xfrm>
          <a:prstGeom prst="rect">
            <a:avLst/>
          </a:prstGeom>
        </p:spPr>
      </p:pic>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IPSC GROWTH PLAN &amp; ENABLERS</a:t>
            </a:r>
          </a:p>
        </p:txBody>
      </p:sp>
      <p:sp>
        <p:nvSpPr>
          <p:cNvPr id="8" name="TextBox 7">
            <a:extLst>
              <a:ext uri="{FF2B5EF4-FFF2-40B4-BE49-F238E27FC236}">
                <a16:creationId xmlns:a16="http://schemas.microsoft.com/office/drawing/2014/main" id="{B88C9178-0B95-46A2-B35C-E752302AEE1A}"/>
              </a:ext>
            </a:extLst>
          </p:cNvPr>
          <p:cNvSpPr txBox="1"/>
          <p:nvPr/>
        </p:nvSpPr>
        <p:spPr bwMode="auto">
          <a:xfrm>
            <a:off x="8806070" y="980960"/>
            <a:ext cx="2873168" cy="384566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171450" indent="-171450" defTabSz="357708">
              <a:lnSpc>
                <a:spcPct val="140000"/>
              </a:lnSpc>
              <a:buClr>
                <a:schemeClr val="accent2"/>
              </a:buClr>
              <a:buSzPct val="85000"/>
              <a:buFont typeface="Arial" panose="020B0604020202020204" pitchFamily="34" charset="0"/>
              <a:buChar char="•"/>
            </a:pPr>
            <a:r>
              <a:rPr lang="en-GB" sz="1050" b="1" dirty="0"/>
              <a:t>Current IPSC for </a:t>
            </a:r>
            <a:r>
              <a:rPr lang="en-GB" sz="1050" b="1" dirty="0" err="1"/>
              <a:t>Obigbo</a:t>
            </a:r>
            <a:r>
              <a:rPr lang="en-GB" sz="1050" b="1" dirty="0"/>
              <a:t> PU is 5.1kbopd (as at January 2018) </a:t>
            </a:r>
          </a:p>
          <a:p>
            <a:pPr marL="171450" indent="-171450" defTabSz="357708">
              <a:lnSpc>
                <a:spcPct val="140000"/>
              </a:lnSpc>
              <a:buClr>
                <a:schemeClr val="accent2"/>
              </a:buClr>
              <a:buSzPct val="85000"/>
              <a:buFont typeface="Arial" panose="020B0604020202020204" pitchFamily="34" charset="0"/>
              <a:buChar char="•"/>
            </a:pPr>
            <a:r>
              <a:rPr lang="en-GB" sz="1050" b="1" dirty="0"/>
              <a:t>OP17 IPSC plan peaks at 10.7 kbopd in Dec. ‘18.</a:t>
            </a:r>
          </a:p>
          <a:p>
            <a:pPr marL="171450" indent="-171450" defTabSz="357708">
              <a:lnSpc>
                <a:spcPct val="140000"/>
              </a:lnSpc>
              <a:buClr>
                <a:schemeClr val="accent2"/>
              </a:buClr>
              <a:buSzPct val="85000"/>
              <a:buFont typeface="Arial" panose="020B0604020202020204" pitchFamily="34" charset="0"/>
              <a:buChar char="•"/>
            </a:pPr>
            <a:r>
              <a:rPr lang="en-GB" sz="1050" b="1" dirty="0"/>
              <a:t>Future opportunities of ca. 3kbopd available for further IPSC growth</a:t>
            </a:r>
          </a:p>
          <a:p>
            <a:pPr marL="171450" indent="-171450" defTabSz="357708">
              <a:lnSpc>
                <a:spcPct val="140000"/>
              </a:lnSpc>
              <a:buClr>
                <a:schemeClr val="accent2"/>
              </a:buClr>
              <a:buSzPct val="85000"/>
              <a:buFont typeface="Arial" panose="020B0604020202020204" pitchFamily="34" charset="0"/>
              <a:buChar char="•"/>
            </a:pPr>
            <a:r>
              <a:rPr lang="en-GB" sz="1050" b="1" dirty="0"/>
              <a:t>Deliver ca. 1.2kbopd by Q1 2018 post de-encroachment</a:t>
            </a:r>
          </a:p>
          <a:p>
            <a:pPr marL="171450" indent="-171450" defTabSz="357708">
              <a:lnSpc>
                <a:spcPct val="140000"/>
              </a:lnSpc>
              <a:buClr>
                <a:schemeClr val="accent2"/>
              </a:buClr>
              <a:buSzPct val="85000"/>
              <a:buFont typeface="Arial" panose="020B0604020202020204" pitchFamily="34" charset="0"/>
              <a:buChar char="•"/>
            </a:pPr>
            <a:r>
              <a:rPr lang="en-GB" sz="1050" b="1" dirty="0">
                <a:solidFill>
                  <a:schemeClr val="accent2"/>
                </a:solidFill>
              </a:rPr>
              <a:t>Cost required Q1</a:t>
            </a:r>
          </a:p>
          <a:p>
            <a:pPr marL="171450" indent="-171450" defTabSz="357708">
              <a:lnSpc>
                <a:spcPct val="140000"/>
              </a:lnSpc>
              <a:buClr>
                <a:schemeClr val="accent2"/>
              </a:buClr>
              <a:buSzPct val="85000"/>
              <a:buFont typeface="Arial" panose="020B0604020202020204" pitchFamily="34" charset="0"/>
              <a:buChar char="•"/>
            </a:pPr>
            <a:r>
              <a:rPr lang="en-GB" sz="1050" b="1" dirty="0"/>
              <a:t>WRFM restoration and optimization activities with additional 1.4kbopd in Q2 2018</a:t>
            </a:r>
          </a:p>
          <a:p>
            <a:pPr marL="171450" indent="-171450" defTabSz="357708">
              <a:lnSpc>
                <a:spcPct val="140000"/>
              </a:lnSpc>
              <a:buClr>
                <a:schemeClr val="accent2"/>
              </a:buClr>
              <a:buSzPct val="85000"/>
              <a:buFont typeface="Arial" panose="020B0604020202020204" pitchFamily="34" charset="0"/>
              <a:buChar char="•"/>
            </a:pPr>
            <a:r>
              <a:rPr lang="en-GB" sz="1050" b="1" dirty="0">
                <a:solidFill>
                  <a:schemeClr val="accent2"/>
                </a:solidFill>
              </a:rPr>
              <a:t>Cost required Q2</a:t>
            </a:r>
            <a:endParaRPr lang="en-GB" sz="1050" b="1" dirty="0"/>
          </a:p>
          <a:p>
            <a:pPr marL="171450" indent="-171450" defTabSz="357708">
              <a:lnSpc>
                <a:spcPct val="140000"/>
              </a:lnSpc>
              <a:buClr>
                <a:schemeClr val="accent2"/>
              </a:buClr>
              <a:buSzPct val="85000"/>
              <a:buFont typeface="Arial" panose="020B0604020202020204" pitchFamily="34" charset="0"/>
              <a:buChar char="•"/>
            </a:pPr>
            <a:r>
              <a:rPr lang="en-GB" sz="1050" b="1" dirty="0"/>
              <a:t>Additional 1kbopd post Right of Way restoration and de-encroachment for OBGN9L, 28 and 26</a:t>
            </a:r>
          </a:p>
          <a:p>
            <a:pPr marL="171450" indent="-171450" defTabSz="357708">
              <a:lnSpc>
                <a:spcPct val="140000"/>
              </a:lnSpc>
              <a:buClr>
                <a:schemeClr val="accent2"/>
              </a:buClr>
              <a:buSzPct val="85000"/>
              <a:buFont typeface="Arial" panose="020B0604020202020204" pitchFamily="34" charset="0"/>
              <a:buChar char="•"/>
            </a:pPr>
            <a:r>
              <a:rPr lang="en-GB" sz="1050" b="1" dirty="0"/>
              <a:t>Target .2kbopd from PSOs</a:t>
            </a:r>
          </a:p>
          <a:p>
            <a:pPr marL="171450" indent="-171450" defTabSz="357708">
              <a:lnSpc>
                <a:spcPct val="140000"/>
              </a:lnSpc>
              <a:buClr>
                <a:schemeClr val="accent2"/>
              </a:buClr>
              <a:buSzPct val="85000"/>
              <a:buFont typeface="Arial" panose="020B0604020202020204" pitchFamily="34" charset="0"/>
              <a:buChar char="•"/>
            </a:pPr>
            <a:endParaRPr lang="en-GB" sz="1050" b="1" dirty="0"/>
          </a:p>
        </p:txBody>
      </p:sp>
      <p:cxnSp>
        <p:nvCxnSpPr>
          <p:cNvPr id="10" name="Straight Connector 9">
            <a:extLst>
              <a:ext uri="{FF2B5EF4-FFF2-40B4-BE49-F238E27FC236}">
                <a16:creationId xmlns:a16="http://schemas.microsoft.com/office/drawing/2014/main" id="{1D934CCA-5577-40E7-859A-E933CA32EE6E}"/>
              </a:ext>
            </a:extLst>
          </p:cNvPr>
          <p:cNvCxnSpPr>
            <a:cxnSpLocks/>
          </p:cNvCxnSpPr>
          <p:nvPr/>
        </p:nvCxnSpPr>
        <p:spPr>
          <a:xfrm>
            <a:off x="1023729" y="4313584"/>
            <a:ext cx="6460436"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5DD36B9-CFD0-42E4-A049-C5EED2461AB1}"/>
              </a:ext>
            </a:extLst>
          </p:cNvPr>
          <p:cNvSpPr/>
          <p:nvPr/>
        </p:nvSpPr>
        <p:spPr>
          <a:xfrm>
            <a:off x="6095997" y="4154556"/>
            <a:ext cx="1030354" cy="278296"/>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BP 17 Target 3.6kbopd</a:t>
            </a:r>
          </a:p>
        </p:txBody>
      </p:sp>
      <p:cxnSp>
        <p:nvCxnSpPr>
          <p:cNvPr id="13" name="Straight Connector 12">
            <a:extLst>
              <a:ext uri="{FF2B5EF4-FFF2-40B4-BE49-F238E27FC236}">
                <a16:creationId xmlns:a16="http://schemas.microsoft.com/office/drawing/2014/main" id="{C3244259-4AB1-4A50-9401-F1355ACA690D}"/>
              </a:ext>
            </a:extLst>
          </p:cNvPr>
          <p:cNvCxnSpPr>
            <a:cxnSpLocks/>
          </p:cNvCxnSpPr>
          <p:nvPr/>
        </p:nvCxnSpPr>
        <p:spPr>
          <a:xfrm>
            <a:off x="1017105" y="3949149"/>
            <a:ext cx="6467060"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69FE86-BB2A-46AF-A7E0-F0ED826E3C7A}"/>
              </a:ext>
            </a:extLst>
          </p:cNvPr>
          <p:cNvSpPr/>
          <p:nvPr/>
        </p:nvSpPr>
        <p:spPr>
          <a:xfrm>
            <a:off x="6095997" y="3780182"/>
            <a:ext cx="1020419" cy="278296"/>
          </a:xfrm>
          <a:prstGeom prst="rect">
            <a:avLst/>
          </a:prstGeom>
          <a:solidFill>
            <a:schemeClr val="bg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OP 17 IPSC 5.1kbopd</a:t>
            </a:r>
          </a:p>
        </p:txBody>
      </p:sp>
      <p:sp>
        <p:nvSpPr>
          <p:cNvPr id="16" name="Rectangle 15">
            <a:extLst>
              <a:ext uri="{FF2B5EF4-FFF2-40B4-BE49-F238E27FC236}">
                <a16:creationId xmlns:a16="http://schemas.microsoft.com/office/drawing/2014/main" id="{176DBB35-F947-4612-86DC-FD40521560ED}"/>
              </a:ext>
            </a:extLst>
          </p:cNvPr>
          <p:cNvSpPr/>
          <p:nvPr/>
        </p:nvSpPr>
        <p:spPr>
          <a:xfrm>
            <a:off x="1076739" y="2753139"/>
            <a:ext cx="930966" cy="566531"/>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13 conduits flowing available IPSC of 5.1kbopd</a:t>
            </a:r>
          </a:p>
        </p:txBody>
      </p:sp>
      <p:cxnSp>
        <p:nvCxnSpPr>
          <p:cNvPr id="18" name="Straight Arrow Connector 17">
            <a:extLst>
              <a:ext uri="{FF2B5EF4-FFF2-40B4-BE49-F238E27FC236}">
                <a16:creationId xmlns:a16="http://schemas.microsoft.com/office/drawing/2014/main" id="{4C44E5BF-2089-4872-B28C-C7CF7D812A4B}"/>
              </a:ext>
            </a:extLst>
          </p:cNvPr>
          <p:cNvCxnSpPr>
            <a:cxnSpLocks/>
          </p:cNvCxnSpPr>
          <p:nvPr/>
        </p:nvCxnSpPr>
        <p:spPr>
          <a:xfrm flipV="1">
            <a:off x="1431235" y="3319671"/>
            <a:ext cx="0" cy="62947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B6427E8-DA2E-4C4F-97E6-152A17787B8C}"/>
              </a:ext>
            </a:extLst>
          </p:cNvPr>
          <p:cNvSpPr/>
          <p:nvPr/>
        </p:nvSpPr>
        <p:spPr>
          <a:xfrm>
            <a:off x="1944757" y="2030896"/>
            <a:ext cx="1245704" cy="566531"/>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Addition of 5 conduits expected to deliver ca. 1.2kbopd by Q1 2018</a:t>
            </a:r>
          </a:p>
        </p:txBody>
      </p:sp>
      <p:sp>
        <p:nvSpPr>
          <p:cNvPr id="23" name="Left Brace 22">
            <a:extLst>
              <a:ext uri="{FF2B5EF4-FFF2-40B4-BE49-F238E27FC236}">
                <a16:creationId xmlns:a16="http://schemas.microsoft.com/office/drawing/2014/main" id="{AB86A7C1-E1CF-412E-B157-805599FEAAD7}"/>
              </a:ext>
            </a:extLst>
          </p:cNvPr>
          <p:cNvSpPr/>
          <p:nvPr/>
        </p:nvSpPr>
        <p:spPr>
          <a:xfrm rot="5400000">
            <a:off x="2301739" y="2947782"/>
            <a:ext cx="414130" cy="1081712"/>
          </a:xfrm>
          <a:prstGeom prst="leftBrace">
            <a:avLst>
              <a:gd name="adj1" fmla="val 8333"/>
              <a:gd name="adj2" fmla="val 52482"/>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A9D1AAEA-7115-407F-9787-EBEED5633BC0}"/>
              </a:ext>
            </a:extLst>
          </p:cNvPr>
          <p:cNvCxnSpPr>
            <a:cxnSpLocks/>
          </p:cNvCxnSpPr>
          <p:nvPr/>
        </p:nvCxnSpPr>
        <p:spPr>
          <a:xfrm flipV="1">
            <a:off x="2488096" y="2627245"/>
            <a:ext cx="0" cy="62947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D8A69F1-918C-4760-AFAE-688DC8DB13E5}"/>
              </a:ext>
            </a:extLst>
          </p:cNvPr>
          <p:cNvSpPr/>
          <p:nvPr/>
        </p:nvSpPr>
        <p:spPr>
          <a:xfrm>
            <a:off x="5019255" y="1338469"/>
            <a:ext cx="1769170" cy="566531"/>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Wells classified as having medium potential to deliver additional ca. 2.9k barrels post de-encroachment and well intervention</a:t>
            </a:r>
          </a:p>
        </p:txBody>
      </p:sp>
      <p:sp>
        <p:nvSpPr>
          <p:cNvPr id="26" name="Left Brace 25">
            <a:extLst>
              <a:ext uri="{FF2B5EF4-FFF2-40B4-BE49-F238E27FC236}">
                <a16:creationId xmlns:a16="http://schemas.microsoft.com/office/drawing/2014/main" id="{999D54CA-6DF8-439B-90C9-372F087337D5}"/>
              </a:ext>
            </a:extLst>
          </p:cNvPr>
          <p:cNvSpPr/>
          <p:nvPr/>
        </p:nvSpPr>
        <p:spPr>
          <a:xfrm rot="5400000">
            <a:off x="5652052" y="1131411"/>
            <a:ext cx="414130" cy="1858616"/>
          </a:xfrm>
          <a:prstGeom prst="leftBrace">
            <a:avLst>
              <a:gd name="adj1" fmla="val 8333"/>
              <a:gd name="adj2" fmla="val 52482"/>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Rectangle 26">
            <a:extLst>
              <a:ext uri="{FF2B5EF4-FFF2-40B4-BE49-F238E27FC236}">
                <a16:creationId xmlns:a16="http://schemas.microsoft.com/office/drawing/2014/main" id="{15A27490-A534-48B0-BDD1-4026C255C520}"/>
              </a:ext>
            </a:extLst>
          </p:cNvPr>
          <p:cNvSpPr/>
          <p:nvPr/>
        </p:nvSpPr>
        <p:spPr>
          <a:xfrm>
            <a:off x="3548266" y="1596888"/>
            <a:ext cx="914402" cy="566531"/>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Ca. 1.4kbopd to be added by Q2 2018</a:t>
            </a:r>
          </a:p>
        </p:txBody>
      </p:sp>
      <p:sp>
        <p:nvSpPr>
          <p:cNvPr id="28" name="Left Brace 27">
            <a:extLst>
              <a:ext uri="{FF2B5EF4-FFF2-40B4-BE49-F238E27FC236}">
                <a16:creationId xmlns:a16="http://schemas.microsoft.com/office/drawing/2014/main" id="{43BDB473-8F44-47AB-BBF5-97125BB030C0}"/>
              </a:ext>
            </a:extLst>
          </p:cNvPr>
          <p:cNvSpPr/>
          <p:nvPr/>
        </p:nvSpPr>
        <p:spPr>
          <a:xfrm rot="5400000">
            <a:off x="3815799" y="2642982"/>
            <a:ext cx="414130" cy="1081712"/>
          </a:xfrm>
          <a:prstGeom prst="leftBrace">
            <a:avLst>
              <a:gd name="adj1" fmla="val 8333"/>
              <a:gd name="adj2" fmla="val 52482"/>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B3ECDD2E-AF31-4ABB-AA59-6247D3DCEB93}"/>
              </a:ext>
            </a:extLst>
          </p:cNvPr>
          <p:cNvCxnSpPr>
            <a:cxnSpLocks/>
          </p:cNvCxnSpPr>
          <p:nvPr/>
        </p:nvCxnSpPr>
        <p:spPr>
          <a:xfrm flipV="1">
            <a:off x="3996016" y="2163419"/>
            <a:ext cx="0" cy="8133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85E9C10-D4B6-430E-9ABC-CEC4875E480A}"/>
              </a:ext>
            </a:extLst>
          </p:cNvPr>
          <p:cNvSpPr/>
          <p:nvPr/>
        </p:nvSpPr>
        <p:spPr>
          <a:xfrm>
            <a:off x="6877876" y="1469334"/>
            <a:ext cx="1003854" cy="566531"/>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solidFill>
                  <a:schemeClr val="tx1"/>
                </a:solidFill>
              </a:rPr>
              <a:t>10.7kbopd</a:t>
            </a:r>
            <a:r>
              <a:rPr lang="en-GB" sz="1000" dirty="0">
                <a:solidFill>
                  <a:schemeClr val="tx1"/>
                </a:solidFill>
              </a:rPr>
              <a:t> to be delivered by </a:t>
            </a:r>
            <a:r>
              <a:rPr lang="en-GB" sz="1000" b="1" dirty="0">
                <a:solidFill>
                  <a:schemeClr val="tx1"/>
                </a:solidFill>
              </a:rPr>
              <a:t>Q4 2018</a:t>
            </a:r>
          </a:p>
        </p:txBody>
      </p:sp>
    </p:spTree>
    <p:extLst>
      <p:ext uri="{BB962C8B-B14F-4D97-AF65-F5344CB8AC3E}">
        <p14:creationId xmlns:p14="http://schemas.microsoft.com/office/powerpoint/2010/main" val="34859711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28E013D4-6975-4024-9D63-3158F1B12771}"/>
              </a:ext>
            </a:extLst>
          </p:cNvPr>
          <p:cNvGraphicFramePr>
            <a:graphicFrameLocks noChangeAspect="1"/>
          </p:cNvGraphicFramePr>
          <p:nvPr>
            <p:extLst>
              <p:ext uri="{D42A27DB-BD31-4B8C-83A1-F6EECF244321}">
                <p14:modId xmlns:p14="http://schemas.microsoft.com/office/powerpoint/2010/main" val="619645857"/>
              </p:ext>
            </p:extLst>
          </p:nvPr>
        </p:nvGraphicFramePr>
        <p:xfrm>
          <a:off x="492604" y="1037492"/>
          <a:ext cx="10441450" cy="5196253"/>
        </p:xfrm>
        <a:graphic>
          <a:graphicData uri="http://schemas.openxmlformats.org/presentationml/2006/ole">
            <mc:AlternateContent xmlns:mc="http://schemas.openxmlformats.org/markup-compatibility/2006">
              <mc:Choice xmlns:v="urn:schemas-microsoft-com:vml" Requires="v">
                <p:oleObj spid="_x0000_s1127" name="Worksheet" r:id="rId3" imgW="14125522" imgH="7029450" progId="Excel.Sheet.12">
                  <p:embed/>
                </p:oleObj>
              </mc:Choice>
              <mc:Fallback>
                <p:oleObj name="Worksheet" r:id="rId3" imgW="14125522" imgH="7029450" progId="Excel.Sheet.12">
                  <p:embed/>
                  <p:pic>
                    <p:nvPicPr>
                      <p:cNvPr id="0" name=""/>
                      <p:cNvPicPr/>
                      <p:nvPr/>
                    </p:nvPicPr>
                    <p:blipFill>
                      <a:blip r:embed="rId4"/>
                      <a:stretch>
                        <a:fillRect/>
                      </a:stretch>
                    </p:blipFill>
                    <p:spPr>
                      <a:xfrm>
                        <a:off x="492604" y="1037492"/>
                        <a:ext cx="10441450" cy="5196253"/>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COST OPTIMISATION ROADMAP</a:t>
            </a:r>
          </a:p>
        </p:txBody>
      </p:sp>
      <p:graphicFrame>
        <p:nvGraphicFramePr>
          <p:cNvPr id="11" name="Table 10">
            <a:extLst>
              <a:ext uri="{FF2B5EF4-FFF2-40B4-BE49-F238E27FC236}">
                <a16:creationId xmlns:a16="http://schemas.microsoft.com/office/drawing/2014/main" id="{80F3A742-F383-416E-B3BC-EB14CD1FB320}"/>
              </a:ext>
            </a:extLst>
          </p:cNvPr>
          <p:cNvGraphicFramePr>
            <a:graphicFrameLocks noGrp="1"/>
          </p:cNvGraphicFramePr>
          <p:nvPr>
            <p:extLst>
              <p:ext uri="{D42A27DB-BD31-4B8C-83A1-F6EECF244321}">
                <p14:modId xmlns:p14="http://schemas.microsoft.com/office/powerpoint/2010/main" val="3904483580"/>
              </p:ext>
            </p:extLst>
          </p:nvPr>
        </p:nvGraphicFramePr>
        <p:xfrm>
          <a:off x="7323992" y="586860"/>
          <a:ext cx="3921370" cy="3309369"/>
        </p:xfrm>
        <a:graphic>
          <a:graphicData uri="http://schemas.openxmlformats.org/drawingml/2006/table">
            <a:tbl>
              <a:tblPr/>
              <a:tblGrid>
                <a:gridCol w="298939">
                  <a:extLst>
                    <a:ext uri="{9D8B030D-6E8A-4147-A177-3AD203B41FA5}">
                      <a16:colId xmlns:a16="http://schemas.microsoft.com/office/drawing/2014/main" val="3737901050"/>
                    </a:ext>
                  </a:extLst>
                </a:gridCol>
                <a:gridCol w="2083777">
                  <a:extLst>
                    <a:ext uri="{9D8B030D-6E8A-4147-A177-3AD203B41FA5}">
                      <a16:colId xmlns:a16="http://schemas.microsoft.com/office/drawing/2014/main" val="195211157"/>
                    </a:ext>
                  </a:extLst>
                </a:gridCol>
                <a:gridCol w="1538654">
                  <a:extLst>
                    <a:ext uri="{9D8B030D-6E8A-4147-A177-3AD203B41FA5}">
                      <a16:colId xmlns:a16="http://schemas.microsoft.com/office/drawing/2014/main" val="4148883929"/>
                    </a:ext>
                  </a:extLst>
                </a:gridCol>
              </a:tblGrid>
              <a:tr h="158168">
                <a:tc>
                  <a:txBody>
                    <a:bodyPr/>
                    <a:lstStyle/>
                    <a:p>
                      <a:pPr algn="l" fontAlgn="b"/>
                      <a:r>
                        <a:rPr lang="en-GB" sz="1100" b="0" i="0" u="none" strike="noStrike" dirty="0">
                          <a:solidFill>
                            <a:srgbClr val="000000"/>
                          </a:solidFill>
                          <a:effectLst/>
                          <a:latin typeface="Calibri" panose="020F0502020204030204" pitchFamily="34" charset="0"/>
                        </a:rPr>
                        <a:t>S/N</a:t>
                      </a:r>
                    </a:p>
                  </a:txBody>
                  <a:tcPr marL="9417" marR="9417" marT="9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Opportunities</a:t>
                      </a:r>
                    </a:p>
                  </a:txBody>
                  <a:tcPr marL="9417" marR="9417" marT="9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l" fontAlgn="b"/>
                      <a:r>
                        <a:rPr lang="en-GB" sz="1100" b="0" i="0" u="none" strike="noStrike" dirty="0">
                          <a:solidFill>
                            <a:srgbClr val="000000"/>
                          </a:solidFill>
                          <a:effectLst/>
                          <a:latin typeface="Calibri" panose="020F0502020204030204" pitchFamily="34" charset="0"/>
                        </a:rPr>
                        <a:t>Cost reduction Ambition $</a:t>
                      </a:r>
                    </a:p>
                  </a:txBody>
                  <a:tcPr marL="9417" marR="9417" marT="9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00376041"/>
                  </a:ext>
                </a:extLst>
              </a:tr>
              <a:tr h="307923">
                <a:tc>
                  <a:txBody>
                    <a:bodyPr/>
                    <a:lstStyle/>
                    <a:p>
                      <a:pPr algn="ctr" fontAlgn="ctr"/>
                      <a:r>
                        <a:rPr lang="en-GB" sz="1100" b="0" i="0" u="none" strike="noStrike">
                          <a:solidFill>
                            <a:srgbClr val="000000"/>
                          </a:solidFill>
                          <a:effectLst/>
                          <a:latin typeface="Calibri" panose="020F0502020204030204" pitchFamily="34" charset="0"/>
                        </a:rPr>
                        <a:t>1</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Chemical, Lubricants &amp; Diesel cost savings</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dirty="0">
                          <a:solidFill>
                            <a:srgbClr val="000000"/>
                          </a:solidFill>
                          <a:effectLst/>
                          <a:latin typeface="Calibri" panose="020F0502020204030204" pitchFamily="34" charset="0"/>
                        </a:rPr>
                        <a:t>168,000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45515892"/>
                  </a:ext>
                </a:extLst>
              </a:tr>
              <a:tr h="307923">
                <a:tc>
                  <a:txBody>
                    <a:bodyPr/>
                    <a:lstStyle/>
                    <a:p>
                      <a:pPr algn="ctr" fontAlgn="ctr"/>
                      <a:r>
                        <a:rPr lang="en-GB" sz="1100" b="0" i="0" u="none" strike="noStrike">
                          <a:solidFill>
                            <a:srgbClr val="000000"/>
                          </a:solidFill>
                          <a:effectLst/>
                          <a:latin typeface="Calibri" panose="020F0502020204030204" pitchFamily="34" charset="0"/>
                        </a:rPr>
                        <a:t>2</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Flow station one bank optimization</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a:solidFill>
                            <a:srgbClr val="000000"/>
                          </a:solidFill>
                          <a:effectLst/>
                          <a:latin typeface="Calibri" panose="020F0502020204030204" pitchFamily="34" charset="0"/>
                        </a:rPr>
                        <a:t>150,000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50125421"/>
                  </a:ext>
                </a:extLst>
              </a:tr>
              <a:tr h="158168">
                <a:tc>
                  <a:txBody>
                    <a:bodyPr/>
                    <a:lstStyle/>
                    <a:p>
                      <a:pPr algn="ctr" fontAlgn="ctr"/>
                      <a:r>
                        <a:rPr lang="en-GB" sz="1100" b="0" i="0" u="none" strike="noStrike">
                          <a:solidFill>
                            <a:srgbClr val="000000"/>
                          </a:solidFill>
                          <a:effectLst/>
                          <a:latin typeface="Calibri" panose="020F0502020204030204" pitchFamily="34" charset="0"/>
                        </a:rPr>
                        <a:t>3</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dirty="0">
                          <a:solidFill>
                            <a:srgbClr val="000000"/>
                          </a:solidFill>
                          <a:effectLst/>
                          <a:latin typeface="Calibri" panose="020F0502020204030204" pitchFamily="34" charset="0"/>
                        </a:rPr>
                        <a:t>Catering cost reduction</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a:solidFill>
                            <a:srgbClr val="000000"/>
                          </a:solidFill>
                          <a:effectLst/>
                          <a:latin typeface="Calibri" panose="020F0502020204030204" pitchFamily="34" charset="0"/>
                        </a:rPr>
                        <a:t>200,000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880402"/>
                  </a:ext>
                </a:extLst>
              </a:tr>
              <a:tr h="384555">
                <a:tc>
                  <a:txBody>
                    <a:bodyPr/>
                    <a:lstStyle/>
                    <a:p>
                      <a:pPr algn="ctr" fontAlgn="ctr"/>
                      <a:r>
                        <a:rPr lang="en-GB" sz="1100" b="0" i="0" u="none" strike="noStrike">
                          <a:solidFill>
                            <a:srgbClr val="000000"/>
                          </a:solidFill>
                          <a:effectLst/>
                          <a:latin typeface="Calibri" panose="020F0502020204030204" pitchFamily="34" charset="0"/>
                        </a:rPr>
                        <a:t>4</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fr-FR" sz="1100" b="0" i="0" u="none" strike="noStrike" dirty="0">
                          <a:solidFill>
                            <a:srgbClr val="000000"/>
                          </a:solidFill>
                          <a:effectLst/>
                          <a:latin typeface="Calibri" panose="020F0502020204030204" pitchFamily="34" charset="0"/>
                        </a:rPr>
                        <a:t>AGG UPS Autonomy Test</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a:solidFill>
                            <a:srgbClr val="000000"/>
                          </a:solidFill>
                          <a:effectLst/>
                          <a:latin typeface="Calibri" panose="020F0502020204030204" pitchFamily="34" charset="0"/>
                        </a:rPr>
                        <a:t>100,000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4780987"/>
                  </a:ext>
                </a:extLst>
              </a:tr>
              <a:tr h="307923">
                <a:tc>
                  <a:txBody>
                    <a:bodyPr/>
                    <a:lstStyle/>
                    <a:p>
                      <a:pPr algn="ctr" fontAlgn="ctr"/>
                      <a:r>
                        <a:rPr lang="en-GB" sz="1100" b="0" i="0" u="none" strike="noStrike">
                          <a:solidFill>
                            <a:srgbClr val="000000"/>
                          </a:solidFill>
                          <a:effectLst/>
                          <a:latin typeface="Calibri" panose="020F0502020204030204" pitchFamily="34" charset="0"/>
                        </a:rPr>
                        <a:t>5</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Optimize AGG Operations cost by 20%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a:solidFill>
                            <a:srgbClr val="000000"/>
                          </a:solidFill>
                          <a:effectLst/>
                          <a:latin typeface="Calibri" panose="020F0502020204030204" pitchFamily="34" charset="0"/>
                        </a:rPr>
                        <a:t>250,000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00082"/>
                  </a:ext>
                </a:extLst>
              </a:tr>
              <a:tr h="258726">
                <a:tc>
                  <a:txBody>
                    <a:bodyPr/>
                    <a:lstStyle/>
                    <a:p>
                      <a:pPr algn="ctr" fontAlgn="ctr"/>
                      <a:r>
                        <a:rPr lang="en-GB" sz="1100" b="0" i="0" u="none" strike="noStrike">
                          <a:solidFill>
                            <a:srgbClr val="000000"/>
                          </a:solidFill>
                          <a:effectLst/>
                          <a:latin typeface="Calibri" panose="020F0502020204030204" pitchFamily="34" charset="0"/>
                        </a:rPr>
                        <a:t>6</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dirty="0">
                          <a:solidFill>
                            <a:srgbClr val="000000"/>
                          </a:solidFill>
                          <a:effectLst/>
                          <a:latin typeface="Calibri" panose="020F0502020204030204" pitchFamily="34" charset="0"/>
                        </a:rPr>
                        <a:t>Reduce daily logistics shuttle</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a:solidFill>
                            <a:srgbClr val="000000"/>
                          </a:solidFill>
                          <a:effectLst/>
                          <a:latin typeface="Calibri" panose="020F0502020204030204" pitchFamily="34" charset="0"/>
                        </a:rPr>
                        <a:t>160,000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0070940"/>
                  </a:ext>
                </a:extLst>
              </a:tr>
              <a:tr h="307923">
                <a:tc>
                  <a:txBody>
                    <a:bodyPr/>
                    <a:lstStyle/>
                    <a:p>
                      <a:pPr algn="ctr" fontAlgn="ctr"/>
                      <a:r>
                        <a:rPr lang="en-GB" sz="1100" b="0" i="0" u="none" strike="noStrike">
                          <a:solidFill>
                            <a:srgbClr val="000000"/>
                          </a:solidFill>
                          <a:effectLst/>
                          <a:latin typeface="Calibri" panose="020F0502020204030204" pitchFamily="34" charset="0"/>
                        </a:rPr>
                        <a:t>7</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Reduce export pumps in FS to 3</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dirty="0">
                          <a:solidFill>
                            <a:srgbClr val="000000"/>
                          </a:solidFill>
                          <a:effectLst/>
                          <a:latin typeface="Calibri" panose="020F0502020204030204" pitchFamily="34" charset="0"/>
                        </a:rPr>
                        <a:t>54,000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23199771"/>
                  </a:ext>
                </a:extLst>
              </a:tr>
              <a:tr h="307923">
                <a:tc>
                  <a:txBody>
                    <a:bodyPr/>
                    <a:lstStyle/>
                    <a:p>
                      <a:pPr algn="ctr" fontAlgn="ctr"/>
                      <a:r>
                        <a:rPr lang="en-GB" sz="1100" b="0" i="0" u="none" strike="noStrike">
                          <a:solidFill>
                            <a:srgbClr val="000000"/>
                          </a:solidFill>
                          <a:effectLst/>
                          <a:latin typeface="Calibri" panose="020F0502020204030204" pitchFamily="34" charset="0"/>
                        </a:rPr>
                        <a:t>8</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5 Yearly facility painting cost optimization</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a:solidFill>
                            <a:srgbClr val="000000"/>
                          </a:solidFill>
                          <a:effectLst/>
                          <a:latin typeface="Calibri" panose="020F0502020204030204" pitchFamily="34" charset="0"/>
                        </a:rPr>
                        <a:t>50,000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94211573"/>
                  </a:ext>
                </a:extLst>
              </a:tr>
              <a:tr h="307923">
                <a:tc>
                  <a:txBody>
                    <a:bodyPr/>
                    <a:lstStyle/>
                    <a:p>
                      <a:pPr algn="ctr" fontAlgn="ctr"/>
                      <a:r>
                        <a:rPr lang="en-GB" sz="1100" b="0" i="0" u="none" strike="noStrike">
                          <a:solidFill>
                            <a:srgbClr val="000000"/>
                          </a:solidFill>
                          <a:effectLst/>
                          <a:latin typeface="Calibri" panose="020F0502020204030204" pitchFamily="34" charset="0"/>
                        </a:rPr>
                        <a:t>9</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dirty="0" err="1">
                          <a:solidFill>
                            <a:srgbClr val="000000"/>
                          </a:solidFill>
                          <a:effectLst/>
                          <a:latin typeface="Calibri" panose="020F0502020204030204" pitchFamily="34" charset="0"/>
                        </a:rPr>
                        <a:t>DiY</a:t>
                      </a:r>
                      <a:r>
                        <a:rPr lang="en-US" sz="1100" b="0" i="0" u="none" strike="noStrike" dirty="0">
                          <a:solidFill>
                            <a:srgbClr val="000000"/>
                          </a:solidFill>
                          <a:effectLst/>
                          <a:latin typeface="Calibri" panose="020F0502020204030204" pitchFamily="34" charset="0"/>
                        </a:rPr>
                        <a:t> monthly meter proving at FS</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a:solidFill>
                            <a:srgbClr val="000000"/>
                          </a:solidFill>
                          <a:effectLst/>
                          <a:latin typeface="Calibri" panose="020F0502020204030204" pitchFamily="34" charset="0"/>
                        </a:rPr>
                        <a:t>48,000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7704156"/>
                  </a:ext>
                </a:extLst>
              </a:tr>
              <a:tr h="158168">
                <a:tc>
                  <a:txBody>
                    <a:bodyPr/>
                    <a:lstStyle/>
                    <a:p>
                      <a:pPr algn="ctr" fontAlgn="ctr"/>
                      <a:r>
                        <a:rPr lang="en-GB" sz="1100" b="0" i="0" u="none" strike="noStrike">
                          <a:solidFill>
                            <a:srgbClr val="000000"/>
                          </a:solidFill>
                          <a:effectLst/>
                          <a:latin typeface="Calibri" panose="020F0502020204030204" pitchFamily="34" charset="0"/>
                        </a:rPr>
                        <a:t>10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dirty="0">
                          <a:solidFill>
                            <a:srgbClr val="000000"/>
                          </a:solidFill>
                          <a:effectLst/>
                          <a:latin typeface="Calibri" panose="020F0502020204030204" pitchFamily="34" charset="0"/>
                        </a:rPr>
                        <a:t>Other cost saving initiatives</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1100" b="0" i="0" u="none" strike="noStrike">
                          <a:solidFill>
                            <a:srgbClr val="000000"/>
                          </a:solidFill>
                          <a:effectLst/>
                          <a:latin typeface="Calibri" panose="020F0502020204030204" pitchFamily="34" charset="0"/>
                        </a:rPr>
                        <a:t>50,000</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82666103"/>
                  </a:ext>
                </a:extLst>
              </a:tr>
              <a:tr h="158168">
                <a:tc gridSpan="2">
                  <a:txBody>
                    <a:bodyPr/>
                    <a:lstStyle/>
                    <a:p>
                      <a:pPr algn="r" fontAlgn="ctr"/>
                      <a:r>
                        <a:rPr lang="en-GB" sz="1100" b="0" i="0" u="none" strike="noStrike">
                          <a:solidFill>
                            <a:srgbClr val="000000"/>
                          </a:solidFill>
                          <a:effectLst/>
                          <a:latin typeface="Calibri" panose="020F0502020204030204" pitchFamily="34" charset="0"/>
                        </a:rPr>
                        <a:t>Total Savings</a:t>
                      </a:r>
                    </a:p>
                  </a:txBody>
                  <a:tcPr marL="9417" marR="9417" marT="941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GB"/>
                    </a:p>
                  </a:txBody>
                  <a:tcPr/>
                </a:tc>
                <a:tc>
                  <a:txBody>
                    <a:bodyPr/>
                    <a:lstStyle/>
                    <a:p>
                      <a:pPr algn="ctr" fontAlgn="b"/>
                      <a:r>
                        <a:rPr lang="en-GB" sz="1100" b="0" i="0" u="none" strike="noStrike" dirty="0">
                          <a:solidFill>
                            <a:srgbClr val="000000"/>
                          </a:solidFill>
                          <a:effectLst/>
                          <a:latin typeface="Calibri" panose="020F0502020204030204" pitchFamily="34" charset="0"/>
                        </a:rPr>
                        <a:t>1,230,000</a:t>
                      </a:r>
                    </a:p>
                  </a:txBody>
                  <a:tcPr marL="9417" marR="9417" marT="94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57184473"/>
                  </a:ext>
                </a:extLst>
              </a:tr>
            </a:tbl>
          </a:graphicData>
        </a:graphic>
      </p:graphicFrame>
      <p:sp>
        <p:nvSpPr>
          <p:cNvPr id="6" name="Oval 5">
            <a:extLst>
              <a:ext uri="{FF2B5EF4-FFF2-40B4-BE49-F238E27FC236}">
                <a16:creationId xmlns:a16="http://schemas.microsoft.com/office/drawing/2014/main" id="{FAC288BB-A7A3-45A5-B9FB-E5C27DF928B4}"/>
              </a:ext>
            </a:extLst>
          </p:cNvPr>
          <p:cNvSpPr/>
          <p:nvPr/>
        </p:nvSpPr>
        <p:spPr>
          <a:xfrm>
            <a:off x="4373216" y="964095"/>
            <a:ext cx="1620000" cy="1620000"/>
          </a:xfrm>
          <a:prstGeom prst="ellipse">
            <a:avLst/>
          </a:prstGeom>
          <a:solidFill>
            <a:srgbClr val="339B6E"/>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600" dirty="0"/>
              <a:t>26% cost savings from OP 17 OPEX</a:t>
            </a:r>
          </a:p>
        </p:txBody>
      </p:sp>
    </p:spTree>
    <p:extLst>
      <p:ext uri="{BB962C8B-B14F-4D97-AF65-F5344CB8AC3E}">
        <p14:creationId xmlns:p14="http://schemas.microsoft.com/office/powerpoint/2010/main" val="42124868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THE STRATEGY TEAM</a:t>
            </a:r>
          </a:p>
        </p:txBody>
      </p:sp>
      <p:pic>
        <p:nvPicPr>
          <p:cNvPr id="6" name="Picture 5">
            <a:extLst>
              <a:ext uri="{FF2B5EF4-FFF2-40B4-BE49-F238E27FC236}">
                <a16:creationId xmlns:a16="http://schemas.microsoft.com/office/drawing/2014/main" id="{6A463445-8330-4F57-A8C0-2F4029EBC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8538" y="682356"/>
            <a:ext cx="3839518" cy="2879639"/>
          </a:xfrm>
          <a:prstGeom prst="rect">
            <a:avLst/>
          </a:prstGeom>
        </p:spPr>
      </p:pic>
      <p:pic>
        <p:nvPicPr>
          <p:cNvPr id="8" name="Picture 7">
            <a:extLst>
              <a:ext uri="{FF2B5EF4-FFF2-40B4-BE49-F238E27FC236}">
                <a16:creationId xmlns:a16="http://schemas.microsoft.com/office/drawing/2014/main" id="{DB75DBD7-8FD0-43F6-B1CA-5E9F6DF832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4914" y="1084611"/>
            <a:ext cx="3854722" cy="2891042"/>
          </a:xfrm>
          <a:prstGeom prst="rect">
            <a:avLst/>
          </a:prstGeom>
        </p:spPr>
      </p:pic>
      <p:pic>
        <p:nvPicPr>
          <p:cNvPr id="10" name="Picture 9">
            <a:extLst>
              <a:ext uri="{FF2B5EF4-FFF2-40B4-BE49-F238E27FC236}">
                <a16:creationId xmlns:a16="http://schemas.microsoft.com/office/drawing/2014/main" id="{E783DE9F-EF40-41F7-B805-48B7C684EAF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8008"/>
          <a:stretch/>
        </p:blipFill>
        <p:spPr>
          <a:xfrm>
            <a:off x="8344728" y="842964"/>
            <a:ext cx="3138281" cy="3430862"/>
          </a:xfrm>
          <a:prstGeom prst="rect">
            <a:avLst/>
          </a:prstGeom>
        </p:spPr>
      </p:pic>
      <p:pic>
        <p:nvPicPr>
          <p:cNvPr id="12" name="Picture 11">
            <a:extLst>
              <a:ext uri="{FF2B5EF4-FFF2-40B4-BE49-F238E27FC236}">
                <a16:creationId xmlns:a16="http://schemas.microsoft.com/office/drawing/2014/main" id="{E3EE3F5D-1370-4AE3-BE88-F822114662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98049" y="3599890"/>
            <a:ext cx="1806557" cy="2408743"/>
          </a:xfrm>
          <a:prstGeom prst="rect">
            <a:avLst/>
          </a:prstGeom>
        </p:spPr>
      </p:pic>
      <p:pic>
        <p:nvPicPr>
          <p:cNvPr id="14" name="Picture 13">
            <a:extLst>
              <a:ext uri="{FF2B5EF4-FFF2-40B4-BE49-F238E27FC236}">
                <a16:creationId xmlns:a16="http://schemas.microsoft.com/office/drawing/2014/main" id="{30622479-C00D-4AEF-96FD-D2EC0D7D45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4557" y="3611691"/>
            <a:ext cx="1797707" cy="2396942"/>
          </a:xfrm>
          <a:prstGeom prst="rect">
            <a:avLst/>
          </a:prstGeom>
        </p:spPr>
      </p:pic>
      <p:pic>
        <p:nvPicPr>
          <p:cNvPr id="18" name="Picture 17">
            <a:extLst>
              <a:ext uri="{FF2B5EF4-FFF2-40B4-BE49-F238E27FC236}">
                <a16:creationId xmlns:a16="http://schemas.microsoft.com/office/drawing/2014/main" id="{F68A5836-66CC-43B6-9CEF-62E235E3F84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8915" y="4055165"/>
            <a:ext cx="1699590" cy="2266122"/>
          </a:xfrm>
          <a:prstGeom prst="rect">
            <a:avLst/>
          </a:prstGeom>
        </p:spPr>
      </p:pic>
      <p:pic>
        <p:nvPicPr>
          <p:cNvPr id="20" name="Picture 19">
            <a:extLst>
              <a:ext uri="{FF2B5EF4-FFF2-40B4-BE49-F238E27FC236}">
                <a16:creationId xmlns:a16="http://schemas.microsoft.com/office/drawing/2014/main" id="{79F677C9-ADBB-425C-A69B-26B984474E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15225" y="4334656"/>
            <a:ext cx="2635589" cy="1976692"/>
          </a:xfrm>
          <a:prstGeom prst="rect">
            <a:avLst/>
          </a:prstGeom>
        </p:spPr>
      </p:pic>
      <p:sp>
        <p:nvSpPr>
          <p:cNvPr id="21" name="Rectangle 20">
            <a:extLst>
              <a:ext uri="{FF2B5EF4-FFF2-40B4-BE49-F238E27FC236}">
                <a16:creationId xmlns:a16="http://schemas.microsoft.com/office/drawing/2014/main" id="{3FAA6396-C913-43C0-8A76-1080667B8659}"/>
              </a:ext>
            </a:extLst>
          </p:cNvPr>
          <p:cNvSpPr/>
          <p:nvPr/>
        </p:nvSpPr>
        <p:spPr>
          <a:xfrm>
            <a:off x="725557" y="682356"/>
            <a:ext cx="2524539" cy="311557"/>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People/Safety</a:t>
            </a:r>
          </a:p>
        </p:txBody>
      </p:sp>
      <p:sp>
        <p:nvSpPr>
          <p:cNvPr id="22" name="Rectangle 21">
            <a:extLst>
              <a:ext uri="{FF2B5EF4-FFF2-40B4-BE49-F238E27FC236}">
                <a16:creationId xmlns:a16="http://schemas.microsoft.com/office/drawing/2014/main" id="{D057259B-4D0D-4897-BB28-C2F73783AE7F}"/>
              </a:ext>
            </a:extLst>
          </p:cNvPr>
          <p:cNvSpPr/>
          <p:nvPr/>
        </p:nvSpPr>
        <p:spPr>
          <a:xfrm>
            <a:off x="4734340" y="346746"/>
            <a:ext cx="2524539" cy="311557"/>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Production/IPSC Growth</a:t>
            </a:r>
          </a:p>
        </p:txBody>
      </p:sp>
      <p:sp>
        <p:nvSpPr>
          <p:cNvPr id="23" name="Rectangle 22">
            <a:extLst>
              <a:ext uri="{FF2B5EF4-FFF2-40B4-BE49-F238E27FC236}">
                <a16:creationId xmlns:a16="http://schemas.microsoft.com/office/drawing/2014/main" id="{2790843C-8F19-4DBB-8E1B-C99AC6DC2300}"/>
              </a:ext>
            </a:extLst>
          </p:cNvPr>
          <p:cNvSpPr/>
          <p:nvPr/>
        </p:nvSpPr>
        <p:spPr>
          <a:xfrm>
            <a:off x="8726275" y="499146"/>
            <a:ext cx="2524539" cy="311557"/>
          </a:xfrm>
          <a:prstGeom prst="rect">
            <a:avLst/>
          </a:prstGeom>
          <a:solidFill>
            <a:schemeClr val="bg1"/>
          </a:solidFill>
          <a:ln w="6350">
            <a:solidFill>
              <a:srgbClr val="339B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Cost Optimization</a:t>
            </a:r>
          </a:p>
        </p:txBody>
      </p:sp>
      <p:pic>
        <p:nvPicPr>
          <p:cNvPr id="25" name="Picture 24">
            <a:extLst>
              <a:ext uri="{FF2B5EF4-FFF2-40B4-BE49-F238E27FC236}">
                <a16:creationId xmlns:a16="http://schemas.microsoft.com/office/drawing/2014/main" id="{CF85D9C3-8A2D-42CE-B222-3344CC9DA2B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12486" y="4035714"/>
            <a:ext cx="1714181" cy="2285574"/>
          </a:xfrm>
          <a:prstGeom prst="rect">
            <a:avLst/>
          </a:prstGeom>
        </p:spPr>
      </p:pic>
    </p:spTree>
    <p:extLst>
      <p:ext uri="{BB962C8B-B14F-4D97-AF65-F5344CB8AC3E}">
        <p14:creationId xmlns:p14="http://schemas.microsoft.com/office/powerpoint/2010/main" val="10821432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4043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D267D-381C-41DB-BE48-F3F493A5DEB7}"/>
              </a:ext>
            </a:extLst>
          </p:cNvPr>
          <p:cNvSpPr>
            <a:spLocks noGrp="1"/>
          </p:cNvSpPr>
          <p:nvPr>
            <p:ph type="title"/>
          </p:nvPr>
        </p:nvSpPr>
        <p:spPr/>
        <p:txBody>
          <a:bodyPr/>
          <a:lstStyle/>
          <a:p>
            <a:r>
              <a:rPr lang="en-US" dirty="0"/>
              <a:t>Detailed Breakdown of Opportunities</a:t>
            </a:r>
          </a:p>
        </p:txBody>
      </p:sp>
      <p:sp>
        <p:nvSpPr>
          <p:cNvPr id="6" name="Text Placeholder 5">
            <a:extLst>
              <a:ext uri="{FF2B5EF4-FFF2-40B4-BE49-F238E27FC236}">
                <a16:creationId xmlns:a16="http://schemas.microsoft.com/office/drawing/2014/main" id="{C7255B17-5EC2-4556-94E4-9FB5008193DE}"/>
              </a:ext>
            </a:extLst>
          </p:cNvPr>
          <p:cNvSpPr>
            <a:spLocks noGrp="1"/>
          </p:cNvSpPr>
          <p:nvPr>
            <p:ph type="body" idx="1"/>
          </p:nvPr>
        </p:nvSpPr>
        <p:spPr/>
        <p:txBody>
          <a:bodyPr/>
          <a:lstStyle/>
          <a:p>
            <a:r>
              <a:rPr lang="en-US" dirty="0"/>
              <a:t>Syndicate Sessions</a:t>
            </a:r>
          </a:p>
        </p:txBody>
      </p:sp>
      <p:sp>
        <p:nvSpPr>
          <p:cNvPr id="7" name="Text Placeholder 6">
            <a:extLst>
              <a:ext uri="{FF2B5EF4-FFF2-40B4-BE49-F238E27FC236}">
                <a16:creationId xmlns:a16="http://schemas.microsoft.com/office/drawing/2014/main" id="{96A6FB62-4158-4A5F-B5EB-631AC0FAA002}"/>
              </a:ext>
            </a:extLst>
          </p:cNvPr>
          <p:cNvSpPr>
            <a:spLocks noGrp="1"/>
          </p:cNvSpPr>
          <p:nvPr>
            <p:ph type="body" sz="quarter" idx="13"/>
          </p:nvPr>
        </p:nvSpPr>
        <p:spPr/>
        <p:txBody>
          <a:bodyPr/>
          <a:lstStyle/>
          <a:p>
            <a:r>
              <a:rPr lang="en-US" dirty="0"/>
              <a:t>1.0</a:t>
            </a:r>
          </a:p>
        </p:txBody>
      </p:sp>
      <p:sp>
        <p:nvSpPr>
          <p:cNvPr id="4" name="Slide Number Placeholder 3">
            <a:extLst>
              <a:ext uri="{FF2B5EF4-FFF2-40B4-BE49-F238E27FC236}">
                <a16:creationId xmlns:a16="http://schemas.microsoft.com/office/drawing/2014/main" id="{3D483F7C-1A12-49F4-A70C-58DEC3AA009F}"/>
              </a:ext>
            </a:extLst>
          </p:cNvPr>
          <p:cNvSpPr>
            <a:spLocks noGrp="1"/>
          </p:cNvSpPr>
          <p:nvPr>
            <p:ph type="sldNum" sz="quarter" idx="4"/>
          </p:nvPr>
        </p:nvSpPr>
        <p:spPr/>
        <p:txBody>
          <a:bodyPr/>
          <a:lstStyle/>
          <a:p>
            <a:fld id="{D32BAE6A-B452-4007-8177-56DD051636F9}" type="slidenum">
              <a:rPr lang="en-GB" smtClean="0"/>
              <a:pPr/>
              <a:t>8</a:t>
            </a:fld>
            <a:endParaRPr lang="en-GB" dirty="0"/>
          </a:p>
        </p:txBody>
      </p:sp>
    </p:spTree>
    <p:extLst>
      <p:ext uri="{BB962C8B-B14F-4D97-AF65-F5344CB8AC3E}">
        <p14:creationId xmlns:p14="http://schemas.microsoft.com/office/powerpoint/2010/main" val="267541152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BC0-20EB-4E23-8646-82A3ADCAB4E0}"/>
              </a:ext>
            </a:extLst>
          </p:cNvPr>
          <p:cNvSpPr>
            <a:spLocks noGrp="1"/>
          </p:cNvSpPr>
          <p:nvPr>
            <p:ph type="title"/>
          </p:nvPr>
        </p:nvSpPr>
        <p:spPr>
          <a:xfrm>
            <a:off x="508000" y="123715"/>
            <a:ext cx="7387492" cy="359862"/>
          </a:xfrm>
        </p:spPr>
        <p:txBody>
          <a:bodyPr/>
          <a:lstStyle/>
          <a:p>
            <a:r>
              <a:rPr lang="en-US" dirty="0"/>
              <a:t>PRODUCTION GROWTH</a:t>
            </a:r>
            <a:r>
              <a:rPr lang="en-US" baseline="30000" dirty="0"/>
              <a:t>1/2</a:t>
            </a:r>
            <a:endParaRPr lang="en-US" dirty="0"/>
          </a:p>
        </p:txBody>
      </p:sp>
      <p:graphicFrame>
        <p:nvGraphicFramePr>
          <p:cNvPr id="4" name="Table 3">
            <a:extLst>
              <a:ext uri="{FF2B5EF4-FFF2-40B4-BE49-F238E27FC236}">
                <a16:creationId xmlns:a16="http://schemas.microsoft.com/office/drawing/2014/main" id="{FDB8CE20-35A7-4291-AE18-A5E4B96CB3A5}"/>
              </a:ext>
            </a:extLst>
          </p:cNvPr>
          <p:cNvGraphicFramePr>
            <a:graphicFrameLocks noGrp="1"/>
          </p:cNvGraphicFramePr>
          <p:nvPr>
            <p:extLst/>
          </p:nvPr>
        </p:nvGraphicFramePr>
        <p:xfrm>
          <a:off x="509093" y="630826"/>
          <a:ext cx="11239200" cy="5858879"/>
        </p:xfrm>
        <a:graphic>
          <a:graphicData uri="http://schemas.openxmlformats.org/drawingml/2006/table">
            <a:tbl>
              <a:tblPr/>
              <a:tblGrid>
                <a:gridCol w="237575">
                  <a:extLst>
                    <a:ext uri="{9D8B030D-6E8A-4147-A177-3AD203B41FA5}">
                      <a16:colId xmlns:a16="http://schemas.microsoft.com/office/drawing/2014/main" val="1831025441"/>
                    </a:ext>
                  </a:extLst>
                </a:gridCol>
                <a:gridCol w="2594409">
                  <a:extLst>
                    <a:ext uri="{9D8B030D-6E8A-4147-A177-3AD203B41FA5}">
                      <a16:colId xmlns:a16="http://schemas.microsoft.com/office/drawing/2014/main" val="1549886720"/>
                    </a:ext>
                  </a:extLst>
                </a:gridCol>
                <a:gridCol w="502294">
                  <a:extLst>
                    <a:ext uri="{9D8B030D-6E8A-4147-A177-3AD203B41FA5}">
                      <a16:colId xmlns:a16="http://schemas.microsoft.com/office/drawing/2014/main" val="2679351571"/>
                    </a:ext>
                  </a:extLst>
                </a:gridCol>
                <a:gridCol w="658291">
                  <a:extLst>
                    <a:ext uri="{9D8B030D-6E8A-4147-A177-3AD203B41FA5}">
                      <a16:colId xmlns:a16="http://schemas.microsoft.com/office/drawing/2014/main" val="3185562607"/>
                    </a:ext>
                  </a:extLst>
                </a:gridCol>
                <a:gridCol w="2250830">
                  <a:extLst>
                    <a:ext uri="{9D8B030D-6E8A-4147-A177-3AD203B41FA5}">
                      <a16:colId xmlns:a16="http://schemas.microsoft.com/office/drawing/2014/main" val="3791877874"/>
                    </a:ext>
                  </a:extLst>
                </a:gridCol>
                <a:gridCol w="677008">
                  <a:extLst>
                    <a:ext uri="{9D8B030D-6E8A-4147-A177-3AD203B41FA5}">
                      <a16:colId xmlns:a16="http://schemas.microsoft.com/office/drawing/2014/main" val="2506460384"/>
                    </a:ext>
                  </a:extLst>
                </a:gridCol>
                <a:gridCol w="3151964">
                  <a:extLst>
                    <a:ext uri="{9D8B030D-6E8A-4147-A177-3AD203B41FA5}">
                      <a16:colId xmlns:a16="http://schemas.microsoft.com/office/drawing/2014/main" val="1324192013"/>
                    </a:ext>
                  </a:extLst>
                </a:gridCol>
                <a:gridCol w="1166829">
                  <a:extLst>
                    <a:ext uri="{9D8B030D-6E8A-4147-A177-3AD203B41FA5}">
                      <a16:colId xmlns:a16="http://schemas.microsoft.com/office/drawing/2014/main" val="1503919359"/>
                    </a:ext>
                  </a:extLst>
                </a:gridCol>
              </a:tblGrid>
              <a:tr h="172040">
                <a:tc>
                  <a:txBody>
                    <a:bodyPr/>
                    <a:lstStyle/>
                    <a:p>
                      <a:pPr algn="l" fontAlgn="b"/>
                      <a:r>
                        <a:rPr lang="en-GB" sz="900" b="0" i="0" u="none" strike="noStrike" dirty="0">
                          <a:solidFill>
                            <a:srgbClr val="000000"/>
                          </a:solidFill>
                          <a:effectLst/>
                          <a:latin typeface="+mn-lt"/>
                        </a:rPr>
                        <a:t> </a:t>
                      </a: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Opportunities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en-GB" sz="900" b="1" i="0" u="none" strike="noStrike" dirty="0">
                          <a:solidFill>
                            <a:srgbClr val="000000"/>
                          </a:solidFill>
                          <a:effectLst/>
                          <a:latin typeface="+mn-lt"/>
                        </a:rPr>
                        <a:t>Reward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hMerge="1">
                  <a:txBody>
                    <a:bodyPr/>
                    <a:lstStyle/>
                    <a:p>
                      <a:endParaRPr lang="en-GB"/>
                    </a:p>
                  </a:txBody>
                  <a:tcPr/>
                </a:tc>
                <a:tc>
                  <a:txBody>
                    <a:bodyPr/>
                    <a:lstStyle/>
                    <a:p>
                      <a:pPr algn="ctr" fontAlgn="ctr"/>
                      <a:r>
                        <a:rPr lang="en-GB" sz="900" b="1" i="0" u="none" strike="noStrike">
                          <a:solidFill>
                            <a:srgbClr val="000000"/>
                          </a:solidFill>
                          <a:effectLst/>
                          <a:latin typeface="+mn-lt"/>
                        </a:rPr>
                        <a:t>Challenges</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endParaRPr lang="en-GB" sz="900" b="1" i="0" u="none" strike="noStrike">
                        <a:solidFill>
                          <a:srgbClr val="000000"/>
                        </a:solidFill>
                        <a:effectLst/>
                        <a:latin typeface="+mn-lt"/>
                      </a:endParaRP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Recommendation/Improvement Plan</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Action Party</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655337926"/>
                  </a:ext>
                </a:extLst>
              </a:tr>
              <a:tr h="337599">
                <a:tc>
                  <a:txBody>
                    <a:bodyPr/>
                    <a:lstStyle/>
                    <a:p>
                      <a:pPr algn="l" fontAlgn="b">
                        <a:buFontTx/>
                        <a:buNone/>
                      </a:pPr>
                      <a:endParaRPr lang="en-GB" sz="900" b="0" i="0" u="none" strike="noStrike" dirty="0">
                        <a:solidFill>
                          <a:srgbClr val="000000"/>
                        </a:solidFill>
                        <a:effectLst/>
                        <a:latin typeface="+mn-lt"/>
                      </a:endParaRPr>
                    </a:p>
                  </a:txBody>
                  <a:tcPr marL="5368" marR="5368" marT="5368"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a:solidFill>
                            <a:srgbClr val="000000"/>
                          </a:solidFill>
                          <a:effectLst/>
                          <a:latin typeface="+mn-lt"/>
                        </a:rPr>
                        <a:t>Oil</a:t>
                      </a:r>
                      <a:br>
                        <a:rPr lang="en-GB" sz="900" b="1" i="0" u="none" strike="noStrike">
                          <a:solidFill>
                            <a:srgbClr val="000000"/>
                          </a:solidFill>
                          <a:effectLst/>
                          <a:latin typeface="+mn-lt"/>
                        </a:rPr>
                      </a:br>
                      <a:r>
                        <a:rPr lang="en-GB" sz="900" b="1" i="0" u="none" strike="noStrike">
                          <a:solidFill>
                            <a:srgbClr val="000000"/>
                          </a:solidFill>
                          <a:effectLst/>
                          <a:latin typeface="+mn-lt"/>
                        </a:rPr>
                        <a:t>kbopd</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a:solidFill>
                            <a:srgbClr val="000000"/>
                          </a:solidFill>
                          <a:effectLst/>
                          <a:latin typeface="+mn-lt"/>
                        </a:rPr>
                        <a:t>Gas</a:t>
                      </a:r>
                      <a:br>
                        <a:rPr lang="en-GB" sz="900" b="1" i="0" u="none" strike="noStrike">
                          <a:solidFill>
                            <a:srgbClr val="000000"/>
                          </a:solidFill>
                          <a:effectLst/>
                          <a:latin typeface="+mn-lt"/>
                        </a:rPr>
                      </a:br>
                      <a:r>
                        <a:rPr lang="en-GB" sz="900" b="1" i="0" u="none" strike="noStrike">
                          <a:solidFill>
                            <a:srgbClr val="000000"/>
                          </a:solidFill>
                          <a:effectLst/>
                          <a:latin typeface="+mn-lt"/>
                        </a:rPr>
                        <a:t>MMscf</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Cost</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tc>
                  <a:txBody>
                    <a:bodyPr/>
                    <a:lstStyle/>
                    <a:p>
                      <a:pPr algn="ctr" fontAlgn="ctr"/>
                      <a:r>
                        <a:rPr lang="en-GB" sz="900" b="1" i="0" u="none" strike="noStrike" dirty="0">
                          <a:solidFill>
                            <a:srgbClr val="000000"/>
                          </a:solidFill>
                          <a:effectLst/>
                          <a:latin typeface="+mn-lt"/>
                        </a:rPr>
                        <a:t> </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695311628"/>
                  </a:ext>
                </a:extLst>
              </a:tr>
              <a:tr h="2429410">
                <a:tc>
                  <a:txBody>
                    <a:bodyPr/>
                    <a:lstStyle/>
                    <a:p>
                      <a:pPr marL="0" lvl="0" indent="0" algn="ctr" fontAlgn="ctr">
                        <a:buFontTx/>
                        <a:buNone/>
                      </a:pPr>
                      <a:r>
                        <a:rPr lang="en-GB" sz="900" b="0" i="0" u="none" strike="noStrike" dirty="0">
                          <a:solidFill>
                            <a:srgbClr val="000000"/>
                          </a:solidFill>
                          <a:effectLst/>
                          <a:latin typeface="+mn-lt"/>
                        </a:rPr>
                        <a:t>1</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0" marR="0" lvl="0" indent="0" algn="l" defTabSz="1219170" rtl="0" eaLnBrk="1" fontAlgn="ctr" latinLnBrk="0" hangingPunct="1">
                        <a:lnSpc>
                          <a:spcPct val="100000"/>
                        </a:lnSpc>
                        <a:spcBef>
                          <a:spcPts val="0"/>
                        </a:spcBef>
                        <a:spcAft>
                          <a:spcPts val="0"/>
                        </a:spcAft>
                        <a:buClrTx/>
                        <a:buSzTx/>
                        <a:buFontTx/>
                        <a:buNone/>
                        <a:tabLst/>
                        <a:defRPr/>
                      </a:pPr>
                      <a:r>
                        <a:rPr lang="en-GB" sz="900" b="0" i="0" u="none" strike="noStrike" dirty="0">
                          <a:solidFill>
                            <a:srgbClr val="000000"/>
                          </a:solidFill>
                          <a:effectLst/>
                          <a:latin typeface="+mn-lt"/>
                        </a:rPr>
                        <a:t>Increase oil production IPSC from existing 5.1kbopd to 15.5kbopd.</a:t>
                      </a:r>
                    </a:p>
                    <a:p>
                      <a:pPr marL="0" marR="0" lvl="0" indent="0" algn="l" defTabSz="1219170" rtl="0" eaLnBrk="1" fontAlgn="ctr" latinLnBrk="0" hangingPunct="1">
                        <a:lnSpc>
                          <a:spcPct val="100000"/>
                        </a:lnSpc>
                        <a:spcBef>
                          <a:spcPts val="0"/>
                        </a:spcBef>
                        <a:spcAft>
                          <a:spcPts val="0"/>
                        </a:spcAft>
                        <a:buClrTx/>
                        <a:buSzTx/>
                        <a:buFontTx/>
                        <a:buNone/>
                        <a:tabLst/>
                        <a:defRPr/>
                      </a:pPr>
                      <a:endParaRPr lang="en-GB" sz="900" b="0" i="0" u="none" strike="noStrike" dirty="0">
                        <a:solidFill>
                          <a:srgbClr val="000000"/>
                        </a:solidFill>
                        <a:effectLst/>
                        <a:latin typeface="+mn-lt"/>
                      </a:endParaRPr>
                    </a:p>
                    <a:p>
                      <a:pPr marL="228600" marR="0" lvl="0" indent="-228600" algn="l" defTabSz="1219170" rtl="0" eaLnBrk="1" fontAlgn="ctr" latinLnBrk="0" hangingPunct="1">
                        <a:lnSpc>
                          <a:spcPct val="100000"/>
                        </a:lnSpc>
                        <a:spcBef>
                          <a:spcPts val="0"/>
                        </a:spcBef>
                        <a:spcAft>
                          <a:spcPts val="0"/>
                        </a:spcAft>
                        <a:buClrTx/>
                        <a:buSzTx/>
                        <a:buFont typeface="+mj-lt"/>
                        <a:buAutoNum type="alphaLcParenR"/>
                        <a:tabLst/>
                        <a:defRPr/>
                      </a:pPr>
                      <a:r>
                        <a:rPr lang="en-GB" sz="900" b="0" i="0" u="none" strike="noStrike" dirty="0">
                          <a:solidFill>
                            <a:srgbClr val="000000"/>
                          </a:solidFill>
                          <a:effectLst/>
                          <a:latin typeface="+mn-lt"/>
                        </a:rPr>
                        <a:t>Quick win: bean up W7L, 52T, 3T &amp; 53 to unlock ca. </a:t>
                      </a:r>
                      <a:r>
                        <a:rPr lang="en-GB" sz="900" b="1" i="0" u="none" strike="noStrike" dirty="0">
                          <a:solidFill>
                            <a:srgbClr val="000000"/>
                          </a:solidFill>
                          <a:effectLst/>
                          <a:latin typeface="+mn-lt"/>
                        </a:rPr>
                        <a:t>0.2kbopd</a:t>
                      </a:r>
                    </a:p>
                    <a:p>
                      <a:pPr marL="228600" marR="0" lvl="0" indent="-228600" algn="l" defTabSz="1219170" rtl="0" eaLnBrk="1" fontAlgn="ctr" latinLnBrk="0" hangingPunct="1">
                        <a:lnSpc>
                          <a:spcPct val="100000"/>
                        </a:lnSpc>
                        <a:spcBef>
                          <a:spcPts val="0"/>
                        </a:spcBef>
                        <a:spcAft>
                          <a:spcPts val="0"/>
                        </a:spcAft>
                        <a:buClrTx/>
                        <a:buSzTx/>
                        <a:buFont typeface="+mj-lt"/>
                        <a:buAutoNum type="alphaLcParenR"/>
                        <a:tabLst/>
                        <a:defRPr/>
                      </a:pPr>
                      <a:endParaRPr lang="en-GB" sz="900" b="1" i="0" u="none" strike="noStrike" dirty="0">
                        <a:solidFill>
                          <a:srgbClr val="000000"/>
                        </a:solidFill>
                        <a:effectLst/>
                        <a:latin typeface="+mn-lt"/>
                      </a:endParaRPr>
                    </a:p>
                    <a:p>
                      <a:pPr marL="228600" marR="0" lvl="0" indent="-228600" algn="l" defTabSz="1219170" rtl="0" eaLnBrk="1" fontAlgn="ctr" latinLnBrk="0" hangingPunct="1">
                        <a:lnSpc>
                          <a:spcPct val="100000"/>
                        </a:lnSpc>
                        <a:spcBef>
                          <a:spcPts val="0"/>
                        </a:spcBef>
                        <a:spcAft>
                          <a:spcPts val="0"/>
                        </a:spcAft>
                        <a:buClrTx/>
                        <a:buSzTx/>
                        <a:buFont typeface="+mj-lt"/>
                        <a:buAutoNum type="alphaLcParenR"/>
                        <a:tabLst/>
                        <a:defRPr/>
                      </a:pPr>
                      <a:r>
                        <a:rPr lang="en-GB" sz="900" b="0" i="0" u="none" strike="noStrike" kern="1200" dirty="0">
                          <a:solidFill>
                            <a:srgbClr val="000000"/>
                          </a:solidFill>
                          <a:effectLst/>
                          <a:latin typeface="+mn-lt"/>
                          <a:ea typeface="+mn-ea"/>
                          <a:cs typeface="+mn-cs"/>
                        </a:rPr>
                        <a:t>CIWRS (ca. 29 conduits) categorized into high and medium potentials identified by Asset team with potential of delivering </a:t>
                      </a:r>
                      <a:r>
                        <a:rPr lang="en-GB" sz="900" b="1" i="0" u="none" strike="noStrike" kern="1200" dirty="0">
                          <a:solidFill>
                            <a:srgbClr val="000000"/>
                          </a:solidFill>
                          <a:effectLst/>
                          <a:latin typeface="+mn-lt"/>
                          <a:ea typeface="+mn-ea"/>
                          <a:cs typeface="+mn-cs"/>
                        </a:rPr>
                        <a:t>10kbopd</a:t>
                      </a:r>
                    </a:p>
                    <a:p>
                      <a:pPr marL="228600" marR="0" lvl="0" indent="-228600" algn="l" defTabSz="1219170" rtl="0" eaLnBrk="1" fontAlgn="ctr" latinLnBrk="0" hangingPunct="1">
                        <a:lnSpc>
                          <a:spcPct val="100000"/>
                        </a:lnSpc>
                        <a:spcBef>
                          <a:spcPts val="0"/>
                        </a:spcBef>
                        <a:spcAft>
                          <a:spcPts val="0"/>
                        </a:spcAft>
                        <a:buClrTx/>
                        <a:buSzTx/>
                        <a:buFont typeface="+mj-lt"/>
                        <a:buAutoNum type="alphaLcParenR"/>
                        <a:tabLst/>
                        <a:defRPr/>
                      </a:pPr>
                      <a:endParaRPr lang="en-GB" sz="900" b="0" i="0" u="none" strike="noStrike" kern="1200" dirty="0">
                        <a:solidFill>
                          <a:srgbClr val="000000"/>
                        </a:solidFill>
                        <a:effectLst/>
                        <a:latin typeface="+mn-lt"/>
                        <a:ea typeface="+mn-ea"/>
                        <a:cs typeface="+mn-cs"/>
                      </a:endParaRPr>
                    </a:p>
                    <a:p>
                      <a:pPr marL="228600" marR="0" lvl="0" indent="-228600" algn="l" defTabSz="1219170" rtl="0" eaLnBrk="1" fontAlgn="ctr" latinLnBrk="0" hangingPunct="1">
                        <a:lnSpc>
                          <a:spcPct val="100000"/>
                        </a:lnSpc>
                        <a:spcBef>
                          <a:spcPts val="0"/>
                        </a:spcBef>
                        <a:spcAft>
                          <a:spcPts val="0"/>
                        </a:spcAft>
                        <a:buClrTx/>
                        <a:buSzTx/>
                        <a:buFont typeface="+mj-lt"/>
                        <a:buAutoNum type="alphaLcParenR"/>
                        <a:tabLst/>
                        <a:defRPr/>
                      </a:pPr>
                      <a:r>
                        <a:rPr lang="en-GB" sz="900" b="0" i="0" u="none" strike="noStrike" kern="1200" dirty="0">
                          <a:solidFill>
                            <a:srgbClr val="000000"/>
                          </a:solidFill>
                          <a:effectLst/>
                          <a:latin typeface="+mn-lt"/>
                          <a:ea typeface="+mn-ea"/>
                          <a:cs typeface="+mn-cs"/>
                        </a:rPr>
                        <a:t>Existing condensate based off gas of 20mmscf/d from NAG (TBC)</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1" i="0" u="none" strike="noStrike" dirty="0">
                          <a:solidFill>
                            <a:srgbClr val="000000"/>
                          </a:solidFill>
                          <a:effectLst/>
                          <a:latin typeface="+mn-lt"/>
                        </a:rPr>
                        <a:t>10.2</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Key challenges to maintaining existing IPSC of 5.1kbopd are long term deferment of W20T, 8T, 50T, 4T and 38L/S as well as the mean time to restore quit wells</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For the quick win: Confirmatory MER &amp; DPR allowable needs to be ascertained</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Encroachment, availability of funds and execution capabilities are key challenges to delivering the oil in the 29 conduits.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TBD</a:t>
                      </a:r>
                    </a:p>
                    <a:p>
                      <a:pPr algn="ctr" fontAlgn="ctr"/>
                      <a:r>
                        <a:rPr lang="en-GB" sz="900" b="0" i="0" u="none" strike="noStrike" dirty="0">
                          <a:solidFill>
                            <a:srgbClr val="000000"/>
                          </a:solidFill>
                          <a:effectLst/>
                          <a:latin typeface="+mn-lt"/>
                        </a:rPr>
                        <a:t>Majority of the well proposals have been developed and would be available by end Jan. 2018</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0" indent="0" algn="l" fontAlgn="ctr">
                        <a:buFont typeface="Wingdings" panose="05000000000000000000" pitchFamily="2" charset="2"/>
                        <a:buNone/>
                      </a:pPr>
                      <a:r>
                        <a:rPr lang="en-GB" sz="900" b="0" i="0" u="none" strike="noStrike" dirty="0">
                          <a:solidFill>
                            <a:srgbClr val="000000"/>
                          </a:solidFill>
                          <a:effectLst/>
                          <a:latin typeface="+mn-lt"/>
                        </a:rPr>
                        <a:t>To sustain existing IPSC of 5.1kbopd:</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CWI to mobilize and restore production of quit wells</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FMT/WRFM to optimise potential from 4T and restoration of 38L/S</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Sustain quit Well approach to restore quit Wells</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r>
                        <a:rPr lang="en-GB" sz="900" b="0" i="0" u="none" strike="noStrike" dirty="0">
                          <a:solidFill>
                            <a:srgbClr val="000000"/>
                          </a:solidFill>
                          <a:effectLst/>
                          <a:latin typeface="+mn-lt"/>
                        </a:rPr>
                        <a:t>To realise quick win:</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Conduct MER and obtain DPR allowable to realise quick win</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Validate increment gain for 52T as per PSO</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Close out bean up opportunities from PSO</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r>
                        <a:rPr lang="en-GB" sz="900" b="0" i="0" u="none" strike="noStrike" dirty="0">
                          <a:solidFill>
                            <a:srgbClr val="000000"/>
                          </a:solidFill>
                          <a:effectLst/>
                          <a:latin typeface="+mn-lt"/>
                        </a:rPr>
                        <a:t>For the 29 conduits with various potentials</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Revalidate surface scope and opportunities for the closed in wells</a:t>
                      </a:r>
                    </a:p>
                    <a:p>
                      <a:pPr marL="171450" indent="-171450" algn="l" fontAlgn="ctr">
                        <a:buFont typeface="Wingdings" panose="05000000000000000000" pitchFamily="2" charset="2"/>
                        <a:buChar char="§"/>
                      </a:pPr>
                      <a:r>
                        <a:rPr lang="en-US" sz="900" b="0" i="0" u="none" strike="noStrike" dirty="0">
                          <a:solidFill>
                            <a:srgbClr val="000000"/>
                          </a:solidFill>
                          <a:effectLst/>
                          <a:latin typeface="+mn-lt"/>
                        </a:rPr>
                        <a:t>Prioritize opportunities based on potential from the wells.</a:t>
                      </a:r>
                    </a:p>
                    <a:p>
                      <a:pPr marL="171450" indent="-171450" algn="l" fontAlgn="ctr">
                        <a:buFont typeface="Wingdings" panose="05000000000000000000" pitchFamily="2" charset="2"/>
                        <a:buChar char="§"/>
                      </a:pPr>
                      <a:r>
                        <a:rPr lang="en-US" sz="900" b="0" i="0" u="none" strike="noStrike" dirty="0">
                          <a:solidFill>
                            <a:srgbClr val="000000"/>
                          </a:solidFill>
                          <a:effectLst/>
                          <a:latin typeface="+mn-lt"/>
                        </a:rPr>
                        <a:t>Implement robust de-encroachment strategy</a:t>
                      </a:r>
                    </a:p>
                    <a:p>
                      <a:pPr marL="171450" indent="-171450" algn="l" fontAlgn="ctr">
                        <a:buFont typeface="Wingdings" panose="05000000000000000000" pitchFamily="2" charset="2"/>
                        <a:buChar char="§"/>
                      </a:pPr>
                      <a:r>
                        <a:rPr lang="en-US" sz="900" b="0" i="0" u="none" strike="noStrike" dirty="0">
                          <a:solidFill>
                            <a:srgbClr val="000000"/>
                          </a:solidFill>
                          <a:effectLst/>
                          <a:latin typeface="+mn-lt"/>
                        </a:rPr>
                        <a:t>Make adequate funding available for restoration.</a:t>
                      </a:r>
                    </a:p>
                    <a:p>
                      <a:pPr marL="171450" indent="-171450" algn="l" fontAlgn="ctr">
                        <a:buFont typeface="Wingdings" panose="05000000000000000000" pitchFamily="2" charset="2"/>
                        <a:buChar char="§"/>
                      </a:pPr>
                      <a:r>
                        <a:rPr lang="en-US" sz="900" b="0" i="0" u="none" strike="noStrike" dirty="0">
                          <a:solidFill>
                            <a:srgbClr val="000000"/>
                          </a:solidFill>
                          <a:effectLst/>
                          <a:latin typeface="+mn-lt"/>
                        </a:rPr>
                        <a:t>Possible proposals  incorporating extended scopes</a:t>
                      </a: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AMIL</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WRFM/FMT</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CWI</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Asset Ops Team</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Pipeline/ROW Team</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De-encroachment Team</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79212996"/>
                  </a:ext>
                </a:extLst>
              </a:tr>
              <a:tr h="1486689">
                <a:tc>
                  <a:txBody>
                    <a:bodyPr/>
                    <a:lstStyle/>
                    <a:p>
                      <a:pPr marL="0" lvl="0" indent="0" algn="ctr" fontAlgn="ctr">
                        <a:buFontTx/>
                        <a:buNone/>
                      </a:pPr>
                      <a:r>
                        <a:rPr lang="en-GB" sz="900" b="0" i="0" u="none" strike="noStrike" dirty="0">
                          <a:solidFill>
                            <a:srgbClr val="000000"/>
                          </a:solidFill>
                          <a:effectLst/>
                          <a:latin typeface="+mn-lt"/>
                        </a:rPr>
                        <a:t>2</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Existing gas production potential of 45mmscf/d is available from NAG plant</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Uncertainty on dryness to wetness factor of 44T and 46T </a:t>
                      </a:r>
                      <a:r>
                        <a:rPr lang="en-GB" sz="900" b="1" i="0" u="none" strike="noStrike" dirty="0">
                          <a:solidFill>
                            <a:srgbClr val="000000"/>
                          </a:solidFill>
                          <a:effectLst/>
                          <a:latin typeface="+mn-lt"/>
                        </a:rPr>
                        <a:t>(ca. 20mmscf/d)</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Assurance of availability of W43T </a:t>
                      </a:r>
                      <a:r>
                        <a:rPr lang="en-GB" sz="900" b="1" i="0" u="none" strike="noStrike" dirty="0">
                          <a:solidFill>
                            <a:srgbClr val="000000"/>
                          </a:solidFill>
                          <a:effectLst/>
                          <a:latin typeface="+mn-lt"/>
                        </a:rPr>
                        <a:t>(ca. 10mmscf/d)</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Opportunity to optimize gas production from W44T</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Possible workover from W1T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1" i="0" u="none" strike="noStrike" dirty="0">
                          <a:solidFill>
                            <a:srgbClr val="000000"/>
                          </a:solidFill>
                          <a:effectLst/>
                          <a:latin typeface="+mn-lt"/>
                        </a:rPr>
                        <a:t>30</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Sampling points at 12’o clock position instead of 3 or 9’o clock position</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Liquid loading due to increased production</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No assurance yet on workover for W1T</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TBD</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Re-engineer sampling points</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Confirm actual dry gas potential through MRT for all gas wells</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Subsurface to engineer solution on liquid loading</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AMIL</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WRFM/FMT</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CWI</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Asset Ops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671810487"/>
                  </a:ext>
                </a:extLst>
              </a:tr>
              <a:tr h="1352015">
                <a:tc>
                  <a:txBody>
                    <a:bodyPr/>
                    <a:lstStyle/>
                    <a:p>
                      <a:pPr marL="0" lvl="0" indent="0" algn="ctr" fontAlgn="ctr">
                        <a:buFontTx/>
                        <a:buNone/>
                      </a:pPr>
                      <a:r>
                        <a:rPr lang="en-GB" sz="900" b="0" i="0" u="none" strike="noStrike" dirty="0">
                          <a:solidFill>
                            <a:srgbClr val="000000"/>
                          </a:solidFill>
                          <a:effectLst/>
                          <a:latin typeface="+mn-lt"/>
                        </a:rPr>
                        <a:t>3</a:t>
                      </a:r>
                    </a:p>
                  </a:txBody>
                  <a:tcPr marL="5368" marR="5368" marT="5368"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Existing water production potential of ca. </a:t>
                      </a:r>
                      <a:r>
                        <a:rPr lang="en-GB" sz="900" b="1" i="0" u="none" strike="noStrike" dirty="0">
                          <a:solidFill>
                            <a:srgbClr val="000000"/>
                          </a:solidFill>
                          <a:effectLst/>
                          <a:latin typeface="+mn-lt"/>
                        </a:rPr>
                        <a:t>5kbwpd</a:t>
                      </a:r>
                      <a:r>
                        <a:rPr lang="en-GB" sz="900" b="0" i="0" u="none" strike="noStrike" dirty="0">
                          <a:solidFill>
                            <a:srgbClr val="000000"/>
                          </a:solidFill>
                          <a:effectLst/>
                          <a:latin typeface="+mn-lt"/>
                        </a:rPr>
                        <a:t> (W21T)</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Restoration of W41T (D1.0/D1.3 reservoirs) ca. </a:t>
                      </a:r>
                      <a:r>
                        <a:rPr lang="en-GB" sz="900" b="1" i="0" u="none" strike="noStrike" dirty="0">
                          <a:solidFill>
                            <a:srgbClr val="000000"/>
                          </a:solidFill>
                          <a:effectLst/>
                          <a:latin typeface="+mn-lt"/>
                        </a:rPr>
                        <a:t>5kbwpd</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Existing water injectors (W22T, 30T &amp; 31T) with capacity to inject </a:t>
                      </a:r>
                      <a:r>
                        <a:rPr lang="en-GB" sz="900" b="1" i="0" u="none" strike="noStrike" dirty="0">
                          <a:solidFill>
                            <a:srgbClr val="000000"/>
                          </a:solidFill>
                          <a:effectLst/>
                          <a:latin typeface="+mn-lt"/>
                        </a:rPr>
                        <a:t>10kbwpd</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1" i="0" u="none" strike="noStrike" dirty="0">
                          <a:solidFill>
                            <a:srgbClr val="000000"/>
                          </a:solidFill>
                          <a:effectLst/>
                          <a:latin typeface="+mn-lt"/>
                        </a:rPr>
                        <a:t>5</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endParaRPr lang="en-GB" sz="900" b="0" i="0" u="none" strike="noStrike" dirty="0">
                        <a:solidFill>
                          <a:srgbClr val="000000"/>
                        </a:solidFill>
                        <a:effectLst/>
                        <a:latin typeface="+mn-lt"/>
                      </a:endParaRP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l" fontAlgn="ctr"/>
                      <a:r>
                        <a:rPr lang="en-GB" sz="900" b="0" i="0" u="none" strike="noStrike" dirty="0">
                          <a:solidFill>
                            <a:srgbClr val="000000"/>
                          </a:solidFill>
                          <a:effectLst/>
                          <a:latin typeface="+mn-lt"/>
                        </a:rPr>
                        <a:t>For existing producing well:</a:t>
                      </a:r>
                    </a:p>
                    <a:p>
                      <a:pPr algn="l" fontAlgn="ctr"/>
                      <a:r>
                        <a:rPr lang="en-GB" sz="900" b="0" i="0" u="none" strike="noStrike" dirty="0">
                          <a:solidFill>
                            <a:srgbClr val="000000"/>
                          </a:solidFill>
                          <a:effectLst/>
                          <a:latin typeface="+mn-lt"/>
                        </a:rPr>
                        <a:t>Inability to sustain current potential</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For W41T:</a:t>
                      </a:r>
                    </a:p>
                    <a:p>
                      <a:pPr algn="l" fontAlgn="ctr"/>
                      <a:r>
                        <a:rPr lang="en-GB" sz="900" b="0" i="0" u="none" strike="noStrike" dirty="0">
                          <a:solidFill>
                            <a:srgbClr val="000000"/>
                          </a:solidFill>
                          <a:effectLst/>
                          <a:latin typeface="+mn-lt"/>
                        </a:rPr>
                        <a:t>Obtain status of </a:t>
                      </a:r>
                      <a:r>
                        <a:rPr lang="en-GB" sz="900" b="0" i="0" u="none" strike="noStrike" dirty="0" err="1">
                          <a:solidFill>
                            <a:srgbClr val="000000"/>
                          </a:solidFill>
                          <a:effectLst/>
                          <a:latin typeface="+mn-lt"/>
                        </a:rPr>
                        <a:t>Gaslift</a:t>
                      </a:r>
                      <a:r>
                        <a:rPr lang="en-GB" sz="900" b="0" i="0" u="none" strike="noStrike" dirty="0">
                          <a:solidFill>
                            <a:srgbClr val="000000"/>
                          </a:solidFill>
                          <a:effectLst/>
                          <a:latin typeface="+mn-lt"/>
                        </a:rPr>
                        <a:t> completion status/ESP</a:t>
                      </a:r>
                    </a:p>
                    <a:p>
                      <a:pPr algn="l" fontAlgn="ctr"/>
                      <a:r>
                        <a:rPr lang="en-GB" sz="900" b="0" i="0" u="none" strike="noStrike" dirty="0">
                          <a:solidFill>
                            <a:srgbClr val="000000"/>
                          </a:solidFill>
                          <a:effectLst/>
                          <a:latin typeface="+mn-lt"/>
                        </a:rPr>
                        <a:t>Workover candidate to restore production</a:t>
                      </a:r>
                    </a:p>
                    <a:p>
                      <a:pPr algn="l" fontAlgn="ctr"/>
                      <a:endParaRPr lang="en-GB" sz="900" b="0" i="0" u="none" strike="noStrike" dirty="0">
                        <a:solidFill>
                          <a:srgbClr val="000000"/>
                        </a:solidFill>
                        <a:effectLst/>
                        <a:latin typeface="+mn-lt"/>
                      </a:endParaRPr>
                    </a:p>
                    <a:p>
                      <a:pPr algn="l" fontAlgn="ctr"/>
                      <a:r>
                        <a:rPr lang="en-GB" sz="900" b="0" i="0" u="none" strike="noStrike" dirty="0">
                          <a:solidFill>
                            <a:srgbClr val="000000"/>
                          </a:solidFill>
                          <a:effectLst/>
                          <a:latin typeface="+mn-lt"/>
                        </a:rPr>
                        <a:t>W31T has no annular valves &amp; FL integrity issues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algn="ctr" fontAlgn="ctr"/>
                      <a:r>
                        <a:rPr lang="en-GB" sz="900" b="0" i="0" u="none" strike="noStrike" dirty="0">
                          <a:solidFill>
                            <a:srgbClr val="000000"/>
                          </a:solidFill>
                          <a:effectLst/>
                          <a:latin typeface="+mn-lt"/>
                        </a:rPr>
                        <a:t>TBD</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0" indent="0" algn="l" fontAlgn="ctr">
                        <a:buFont typeface="Wingdings" panose="05000000000000000000" pitchFamily="2" charset="2"/>
                        <a:buNone/>
                      </a:pPr>
                      <a:r>
                        <a:rPr lang="en-GB" sz="900" b="0" i="0" u="none" strike="noStrike" dirty="0">
                          <a:solidFill>
                            <a:srgbClr val="000000"/>
                          </a:solidFill>
                          <a:effectLst/>
                          <a:latin typeface="+mn-lt"/>
                        </a:rPr>
                        <a:t>For existing producing well:</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FMT to study challenge and optimize potential</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r>
                        <a:rPr lang="en-GB" sz="900" b="0" i="0" u="none" strike="noStrike" dirty="0">
                          <a:solidFill>
                            <a:srgbClr val="000000"/>
                          </a:solidFill>
                          <a:effectLst/>
                          <a:latin typeface="+mn-lt"/>
                        </a:rPr>
                        <a:t>For W41T</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Confirm well status</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Prepare proposal for workover and restoration of well</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Access funding for execution</a:t>
                      </a:r>
                    </a:p>
                    <a:p>
                      <a:pPr marL="0" indent="0" algn="l" fontAlgn="ctr">
                        <a:buFont typeface="Wingdings" panose="05000000000000000000" pitchFamily="2" charset="2"/>
                        <a:buNone/>
                      </a:pPr>
                      <a:endParaRPr lang="en-GB" sz="900" b="0" i="0" u="none" strike="noStrike" dirty="0">
                        <a:solidFill>
                          <a:srgbClr val="000000"/>
                        </a:solidFill>
                        <a:effectLst/>
                        <a:latin typeface="+mn-lt"/>
                      </a:endParaRPr>
                    </a:p>
                    <a:p>
                      <a:pPr marL="0" indent="0" algn="l" fontAlgn="ctr">
                        <a:buFont typeface="Wingdings" panose="05000000000000000000" pitchFamily="2" charset="2"/>
                        <a:buNone/>
                      </a:pPr>
                      <a:r>
                        <a:rPr lang="en-GB" sz="900" b="0" i="0" u="none" strike="noStrike" dirty="0">
                          <a:solidFill>
                            <a:srgbClr val="000000"/>
                          </a:solidFill>
                          <a:effectLst/>
                          <a:latin typeface="+mn-lt"/>
                        </a:rPr>
                        <a:t>For W31T</a:t>
                      </a:r>
                    </a:p>
                    <a:p>
                      <a:pPr marL="171450" indent="-171450" algn="l" fontAlgn="ctr">
                        <a:buFont typeface="Wingdings" panose="05000000000000000000" pitchFamily="2" charset="2"/>
                        <a:buChar char="§"/>
                      </a:pPr>
                      <a:r>
                        <a:rPr lang="en-GB" sz="900" b="0" i="0" u="none" strike="noStrike" dirty="0">
                          <a:solidFill>
                            <a:srgbClr val="000000"/>
                          </a:solidFill>
                          <a:effectLst/>
                          <a:latin typeface="+mn-lt"/>
                        </a:rPr>
                        <a:t>Restore flowline and Well integrity status</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tc>
                  <a:txBody>
                    <a:bodyPr/>
                    <a:lstStyle/>
                    <a:p>
                      <a:pPr marL="171450" indent="-171450" algn="l" fontAlgn="ctr">
                        <a:buFont typeface="Wingdings" panose="05000000000000000000" pitchFamily="2" charset="2"/>
                        <a:buChar char="§"/>
                      </a:pPr>
                      <a:r>
                        <a:rPr lang="fr-FR" sz="900" b="0" i="0" u="none" strike="noStrike" dirty="0">
                          <a:solidFill>
                            <a:srgbClr val="000000"/>
                          </a:solidFill>
                          <a:effectLst/>
                          <a:latin typeface="+mn-lt"/>
                        </a:rPr>
                        <a:t>AMIL</a:t>
                      </a:r>
                    </a:p>
                    <a:p>
                      <a:pPr marL="171450" indent="-171450" algn="l" fontAlgn="ctr">
                        <a:buFont typeface="Wingdings" panose="05000000000000000000" pitchFamily="2" charset="2"/>
                        <a:buChar char="§"/>
                      </a:pPr>
                      <a:r>
                        <a:rPr lang="fr-FR" sz="900" b="0" i="0" u="none" strike="noStrike" dirty="0">
                          <a:solidFill>
                            <a:srgbClr val="000000"/>
                          </a:solidFill>
                          <a:effectLst/>
                          <a:latin typeface="+mn-lt"/>
                        </a:rPr>
                        <a:t>WRFM/FMT</a:t>
                      </a:r>
                    </a:p>
                    <a:p>
                      <a:pPr marL="171450" indent="-171450" algn="l" fontAlgn="ctr">
                        <a:buFont typeface="Wingdings" panose="05000000000000000000" pitchFamily="2" charset="2"/>
                        <a:buChar char="§"/>
                      </a:pPr>
                      <a:r>
                        <a:rPr lang="fr-FR" sz="900" b="0" i="0" u="none" strike="noStrike" dirty="0">
                          <a:solidFill>
                            <a:srgbClr val="000000"/>
                          </a:solidFill>
                          <a:effectLst/>
                          <a:latin typeface="+mn-lt"/>
                        </a:rPr>
                        <a:t>CWI</a:t>
                      </a:r>
                    </a:p>
                    <a:p>
                      <a:pPr marL="171450" indent="-171450" algn="l" fontAlgn="ctr">
                        <a:buFont typeface="Wingdings" panose="05000000000000000000" pitchFamily="2" charset="2"/>
                        <a:buChar char="§"/>
                      </a:pPr>
                      <a:r>
                        <a:rPr lang="fr-FR" sz="900" b="0" i="0" u="none" strike="noStrike" dirty="0">
                          <a:solidFill>
                            <a:srgbClr val="000000"/>
                          </a:solidFill>
                          <a:effectLst/>
                          <a:latin typeface="+mn-lt"/>
                        </a:rPr>
                        <a:t>Asset Engineering</a:t>
                      </a:r>
                    </a:p>
                  </a:txBody>
                  <a:tcPr marL="72000" marR="0" marT="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762675"/>
                  </a:ext>
                </a:extLst>
              </a:tr>
            </a:tbl>
          </a:graphicData>
        </a:graphic>
      </p:graphicFrame>
    </p:spTree>
    <p:extLst>
      <p:ext uri="{BB962C8B-B14F-4D97-AF65-F5344CB8AC3E}">
        <p14:creationId xmlns:p14="http://schemas.microsoft.com/office/powerpoint/2010/main" val="3345883089"/>
      </p:ext>
    </p:extLst>
  </p:cSld>
  <p:clrMapOvr>
    <a:masterClrMapping/>
  </p:clrMapOvr>
  <p:transition/>
</p:sld>
</file>

<file path=ppt/theme/theme1.xml><?xml version="1.0" encoding="utf-8"?>
<a:theme xmlns:a="http://schemas.openxmlformats.org/drawingml/2006/main" name="Equipment Improvement Worth Sharing">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10964</TotalTime>
  <Words>3158</Words>
  <Application>Microsoft Office PowerPoint</Application>
  <PresentationFormat>Widescreen</PresentationFormat>
  <Paragraphs>942</Paragraphs>
  <Slides>19</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Wingdings</vt:lpstr>
      <vt:lpstr>Arial</vt:lpstr>
      <vt:lpstr>Futura Bold</vt:lpstr>
      <vt:lpstr>Futura Medium</vt:lpstr>
      <vt:lpstr>Calibri</vt:lpstr>
      <vt:lpstr>Equipment Improvement Worth Sharing</vt:lpstr>
      <vt:lpstr>Microsoft Excel Worksheet</vt:lpstr>
      <vt:lpstr>2018 OBIGBO STRATEGIC PLANNING WORKSHOP REPORT</vt:lpstr>
      <vt:lpstr>THE 4 KEY AREAS</vt:lpstr>
      <vt:lpstr>PEOPLE/SAFETY (GOAL ZERO)</vt:lpstr>
      <vt:lpstr>IPSC GROWTH PLAN &amp; ENABLERS</vt:lpstr>
      <vt:lpstr>COST OPTIMISATION ROADMAP</vt:lpstr>
      <vt:lpstr>THE STRATEGY TEAM</vt:lpstr>
      <vt:lpstr>PowerPoint Presentation</vt:lpstr>
      <vt:lpstr>Detailed Breakdown of Opportunities</vt:lpstr>
      <vt:lpstr>PRODUCTION GROWTH1/2</vt:lpstr>
      <vt:lpstr>PRODUCTION GROWTH2/2</vt:lpstr>
      <vt:lpstr>COST OPTIMISATION1/2</vt:lpstr>
      <vt:lpstr>COST OPTIMISATION2/2</vt:lpstr>
      <vt:lpstr>PEOPLE/SAFETY</vt:lpstr>
      <vt:lpstr>HSSE: OBIGBO PU PUM MFE PLAN FOR 2018 </vt:lpstr>
      <vt:lpstr>HSSE: OBIGBO PU DRILL PLAN FOR 2018 </vt:lpstr>
      <vt:lpstr>GROWING IPSC – CLOSED IN WELLS POTENTIAL</vt:lpstr>
      <vt:lpstr>GROWING IPSC – CLOSED IN WELLS POTENTIAL</vt:lpstr>
      <vt:lpstr>PDLT FOCUS</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IMOR 2018 Strategy Planning</dc:title>
  <dc:creator>Chukwudi.Emeka@shell.com</dc:creator>
  <cp:lastModifiedBy>Ejirinde, Adeyemi SPDC-UPO/G/PLO</cp:lastModifiedBy>
  <cp:revision>394</cp:revision>
  <dcterms:created xsi:type="dcterms:W3CDTF">2016-08-09T14:43:56Z</dcterms:created>
  <dcterms:modified xsi:type="dcterms:W3CDTF">2018-01-19T07:02:27Z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