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702" r:id="rId5"/>
  </p:sldMasterIdLst>
  <p:notesMasterIdLst>
    <p:notesMasterId r:id="rId11"/>
  </p:notesMasterIdLst>
  <p:handoutMasterIdLst>
    <p:handoutMasterId r:id="rId12"/>
  </p:handoutMasterIdLst>
  <p:sldIdLst>
    <p:sldId id="541" r:id="rId6"/>
    <p:sldId id="542" r:id="rId7"/>
    <p:sldId id="546" r:id="rId8"/>
    <p:sldId id="543" r:id="rId9"/>
    <p:sldId id="545" r:id="rId10"/>
  </p:sldIdLst>
  <p:sldSz cx="12192000" cy="6858000"/>
  <p:notesSz cx="7010400" cy="9296400"/>
  <p:embeddedFontLst>
    <p:embeddedFont>
      <p:font typeface="Futura Bold" panose="020B0604020202020204" charset="2"/>
      <p:regular r:id="rId13"/>
      <p:boldItalic r:id="rId14"/>
    </p:embeddedFont>
    <p:embeddedFont>
      <p:font typeface="Futura Medium" panose="00000800000000000000"/>
      <p:regular r:id="rId15"/>
      <p:bold r:id="rId16"/>
      <p:italic r:id="rId17"/>
      <p:boldItalic r:id="rId18"/>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3">
          <p15:clr>
            <a:srgbClr val="A4A3A4"/>
          </p15:clr>
        </p15:guide>
        <p15:guide id="2" pos="2780">
          <p15:clr>
            <a:srgbClr val="A4A3A4"/>
          </p15:clr>
        </p15:guide>
        <p15:guide id="3" pos="4638">
          <p15:clr>
            <a:srgbClr val="A4A3A4"/>
          </p15:clr>
        </p15:guide>
        <p15:guide id="4" pos="646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B6E"/>
    <a:srgbClr val="D9D9D9"/>
    <a:srgbClr val="66B492"/>
    <a:srgbClr val="C0A2BD"/>
    <a:srgbClr val="FFFFFF"/>
    <a:srgbClr val="CCE9DB"/>
    <a:srgbClr val="99CDB7"/>
    <a:srgbClr val="DFD1DE"/>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85094" autoAdjust="0"/>
  </p:normalViewPr>
  <p:slideViewPr>
    <p:cSldViewPr snapToGrid="0" snapToObjects="1" showGuides="1">
      <p:cViewPr varScale="1">
        <p:scale>
          <a:sx n="113" d="100"/>
          <a:sy n="113" d="100"/>
        </p:scale>
        <p:origin x="510" y="12"/>
      </p:cViewPr>
      <p:guideLst>
        <p:guide orient="horz" pos="973"/>
        <p:guide pos="2780"/>
        <p:guide pos="4638"/>
        <p:guide pos="64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snapToGrid="0" snapToObjects="1" showGuides="1">
      <p:cViewPr varScale="1">
        <p:scale>
          <a:sx n="89" d="100"/>
          <a:sy n="89" d="100"/>
        </p:scale>
        <p:origin x="3756" y="108"/>
      </p:cViewPr>
      <p:guideLst>
        <p:guide orient="horz" pos="3127"/>
        <p:guide pos="2141"/>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2.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03/06/2024</a:t>
            </a:fld>
            <a:endParaRPr lang="en-GB" dirty="0">
              <a:latin typeface="Futura Medium" pitchFamily="2" charset="0"/>
            </a:endParaRPr>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03/06/2024</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502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554624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a:t>
            </a:fld>
            <a:endParaRPr lang="en-GB" dirty="0"/>
          </a:p>
        </p:txBody>
      </p:sp>
    </p:spTree>
    <p:extLst>
      <p:ext uri="{BB962C8B-B14F-4D97-AF65-F5344CB8AC3E}">
        <p14:creationId xmlns:p14="http://schemas.microsoft.com/office/powerpoint/2010/main" val="3282923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90C2E20F-ADDC-44AA-AC2F-6409E3982EEC}" type="datetime6">
              <a:rPr lang="en-US" smtClean="0"/>
              <a:t>June 24</a:t>
            </a:fld>
            <a:endParaRPr lang="en-US"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9BB79AD-D4DF-4911-A9E6-3BDBCBC6E68C}" type="datetime6">
              <a:rPr lang="en-US" smtClean="0"/>
              <a:t>June 24</a:t>
            </a:fld>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B73F5ADD-19CF-48D4-9FAA-6EF949BE7771}" type="datetime6">
              <a:rPr lang="en-US" smtClean="0"/>
              <a:t>June 24</a:t>
            </a:fld>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22E9471-2F7F-42FE-9AAB-8C774FE588E2}" type="datetime6">
              <a:rPr lang="en-US" smtClean="0"/>
              <a:t>June 24</a:t>
            </a:fld>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47D5BE4-65AA-441A-B704-A32B09A75A41}" type="datetime6">
              <a:rPr lang="en-US" smtClean="0"/>
              <a:t>June 24</a:t>
            </a:fld>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0F4D12F-88CD-447C-8AD9-A3CCBF5664DA}" type="datetime6">
              <a:rPr lang="en-US" smtClean="0"/>
              <a:t>June 24</a:t>
            </a:fld>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BF9BA88-5CDC-4C5F-B212-9D6B4687467E}" type="datetime6">
              <a:rPr lang="en-US" smtClean="0"/>
              <a:t>June 24</a:t>
            </a:fld>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59EC1899-F8B4-4ED9-AC1B-17323AB38DDA}" type="datetime6">
              <a:rPr lang="en-US" smtClean="0"/>
              <a:t>June 24</a:t>
            </a:fld>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CA7B746E-24EF-4768-897E-36779714B9BB}" type="datetime6">
              <a:rPr lang="en-US" smtClean="0"/>
              <a:t>June 24</a:t>
            </a:fld>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63F56DC-BF60-41E0-A409-2880688C49EF}" type="datetime6">
              <a:rPr lang="en-US" smtClean="0"/>
              <a:t>June 24</a:t>
            </a:fld>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3657640-1788-4ADC-8E5E-9B42F494DD1E}" type="datetime6">
              <a:rPr lang="en-US" smtClean="0"/>
              <a:t>June 24</a:t>
            </a:fld>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571EFBC-9F5D-4A50-8AEC-75CBD9720310}" type="datetime6">
              <a:rPr lang="en-US" smtClean="0"/>
              <a:t>June 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952B9AF-7571-406C-96C6-5C19F2A5EC0A}" type="datetime6">
              <a:rPr lang="en-US" smtClean="0"/>
              <a:t>June 24</a:t>
            </a:fld>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E746759C-7A84-482E-A638-FD33EECF0BC9}" type="datetime1">
              <a:rPr lang="en-US" smtClean="0"/>
              <a:t>6/3/2024</a:t>
            </a:fld>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984842484"/>
      </p:ext>
    </p:extLst>
  </p:cSld>
  <p:clrMapOvr>
    <a:masterClrMapping/>
  </p:clrMapOvr>
  <p:transition/>
  <p:extLst>
    <p:ext uri="{DCECCB84-F9BA-43D5-87BE-67443E8EF086}">
      <p15:sldGuideLst xmlns:p15="http://schemas.microsoft.com/office/powerpoint/2012/main">
        <p15:guide id="1" pos="323">
          <p15:clr>
            <a:srgbClr val="FBAE40"/>
          </p15:clr>
        </p15:guide>
        <p15:guide id="4" pos="7357">
          <p15:clr>
            <a:srgbClr val="FBAE40"/>
          </p15:clr>
        </p15:guide>
        <p15:guide id="5" pos="1121">
          <p15:clr>
            <a:srgbClr val="FBAE40"/>
          </p15:clr>
        </p15:guide>
        <p15:guide id="6" orient="horz" pos="407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AB6F6817-4E89-444F-AB4D-D882A8E89F6D}" type="datetime1">
              <a:rPr lang="en-US" smtClean="0"/>
              <a:t>6/3/2024</a:t>
            </a:fld>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08556154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E55B6F7-08F9-4C93-9655-3C8BE5159213}" type="datetime1">
              <a:rPr lang="en-US" smtClean="0"/>
              <a:t>6/3/2024</a:t>
            </a:fld>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928942360"/>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C06B7F89-D530-4CAC-B915-ED034F6DFB2B}" type="datetime1">
              <a:rPr lang="en-US" smtClean="0"/>
              <a:t>6/3/2024</a:t>
            </a:fld>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4153812651"/>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59A92D4-B4D0-4459-B5A9-F6609580BAB4}" type="datetime1">
              <a:rPr lang="en-US" smtClean="0"/>
              <a:t>6/3/2024</a:t>
            </a:fld>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347849822"/>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9B845CB5-2DE0-4B1F-ABE6-904BE43FD33D}" type="datetime1">
              <a:rPr lang="en-US" smtClean="0"/>
              <a:t>6/3/2024</a:t>
            </a:fld>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615274697"/>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AEAAC6E-7B6C-414B-8E6D-9B3C8AFB9E2A}" type="datetime1">
              <a:rPr lang="en-US" smtClean="0"/>
              <a:t>6/3/2024</a:t>
            </a:fld>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10332541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CEC0B5A-6CE6-47F6-87AF-33B5A1A7F9BF}" type="datetime1">
              <a:rPr lang="en-US" smtClean="0"/>
              <a:t>6/3/2024</a:t>
            </a:fld>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3990899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2247FA7A-E3B3-4D85-B857-FB41CD6A3CCF}" type="datetime6">
              <a:rPr lang="en-US" smtClean="0"/>
              <a:t>June 24</a:t>
            </a:fld>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8ECEE748-360F-40F9-AF4A-449BE6C4AB92}" type="datetime1">
              <a:rPr lang="en-US" smtClean="0"/>
              <a:t>6/3/2024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903520703"/>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EE04DA5D-15AF-47F7-B2C2-D75901B4BB16}" type="datetime1">
              <a:rPr lang="en-US" smtClean="0"/>
              <a:t>6/3/2024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3905187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BACF58AF-3648-4820-B5DD-2DD2C783D468}" type="datetime1">
              <a:rPr lang="en-US" smtClean="0"/>
              <a:t>6/3/2024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34373330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C9CF72A-587A-4AF2-8AFA-4F2EF63A8E54}" type="datetime1">
              <a:rPr lang="en-US" smtClean="0"/>
              <a:t>6/3/2024</a:t>
            </a:fld>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85862680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903F68FC-1B61-4344-8AC8-0A7B21EE1415}" type="datetime1">
              <a:rPr lang="en-US" smtClean="0"/>
              <a:t>6/3/2024</a:t>
            </a:fld>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77576594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4837A811-CC5F-46FC-8E8B-D01455091D1D}" type="datetime1">
              <a:rPr lang="en-US" smtClean="0"/>
              <a:t>6/3/2024</a:t>
            </a:fld>
            <a:endParaRPr lang="en-GB" dirty="0"/>
          </a:p>
        </p:txBody>
      </p:sp>
    </p:spTree>
    <p:extLst>
      <p:ext uri="{BB962C8B-B14F-4D97-AF65-F5344CB8AC3E}">
        <p14:creationId xmlns:p14="http://schemas.microsoft.com/office/powerpoint/2010/main" val="51571940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3D61782C-A76F-4689-A282-28BDD8F54403}" type="datetime1">
              <a:rPr lang="en-US" smtClean="0"/>
              <a:t>6/3/2024</a:t>
            </a:fld>
            <a:endParaRPr lang="en-GB" dirty="0"/>
          </a:p>
        </p:txBody>
      </p:sp>
    </p:spTree>
    <p:extLst>
      <p:ext uri="{BB962C8B-B14F-4D97-AF65-F5344CB8AC3E}">
        <p14:creationId xmlns:p14="http://schemas.microsoft.com/office/powerpoint/2010/main" val="4105348651"/>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4CC0758-ED64-4066-AF1D-7F19731C9D01}" type="datetime1">
              <a:rPr lang="en-US" smtClean="0"/>
              <a:t>6/3/2024</a:t>
            </a:fld>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37136671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30214BC-C3E2-4FF8-A254-7FFB706C7878}" type="datetime1">
              <a:rPr lang="en-US" smtClean="0"/>
              <a:t>6/3/2024</a:t>
            </a:fld>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46593914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CE790CD7-1809-4C7F-886C-20F427CD677A}" type="datetime1">
              <a:rPr lang="en-US" smtClean="0"/>
              <a:t>6/3/2024</a:t>
            </a:fld>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3346573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A9C5621-9332-4360-B6DC-62C0208A5CC7}" type="datetime6">
              <a:rPr lang="en-US" smtClean="0"/>
              <a:t>June 24</a:t>
            </a:fld>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7FE02DE7-F131-41B9-BBAA-18E757E023F9}" type="datetime1">
              <a:rPr lang="en-US" smtClean="0"/>
              <a:t>6/3/2024</a:t>
            </a:fld>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extLst>
      <p:ext uri="{BB962C8B-B14F-4D97-AF65-F5344CB8AC3E}">
        <p14:creationId xmlns:p14="http://schemas.microsoft.com/office/powerpoint/2010/main" val="374298978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973614760"/>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01C1539C-58E8-4FC8-A0A9-1250BD7E434B}" type="datetime6">
              <a:rPr lang="en-US" smtClean="0"/>
              <a:t>June 24</a:t>
            </a:fld>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1A722D58-5152-4123-A269-212FBC509A47}" type="datetime6">
              <a:rPr lang="en-US" smtClean="0"/>
              <a:t>June 24</a:t>
            </a:fld>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29B9A5F2-C750-493A-A32E-63C35976E092}" type="datetime6">
              <a:rPr lang="en-US" smtClean="0"/>
              <a:t>June 24</a:t>
            </a:fld>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12BDF53D-79AF-4F16-B3E7-D31D8AFE8F8B}" type="datetime6">
              <a:rPr lang="en-US" smtClean="0"/>
              <a:t>June 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8377009" y="6580948"/>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E46CBC13-5B9F-4582-AB0C-FE0035C45357}" type="datetime6">
              <a:rPr lang="en-US" smtClean="0"/>
              <a:t>June 24</a:t>
            </a:fld>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D8C0CB5F-A7E8-4DD9-9224-9764AB5DD743}" type="datetime6">
              <a:rPr lang="en-US" smtClean="0"/>
              <a:t>June 24</a:t>
            </a:fld>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Lst>
  <p:transition>
    <p:fade/>
  </p:transition>
  <p:hf hdr="0" ft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fld id="{F7F720D2-5C0E-43EB-9416-EDEDFEF8B2DF}" type="datetime1">
              <a:rPr lang="en-US" smtClean="0"/>
              <a:t>6/3/2024</a:t>
            </a:fld>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extLst>
      <p:ext uri="{BB962C8B-B14F-4D97-AF65-F5344CB8AC3E}">
        <p14:creationId xmlns:p14="http://schemas.microsoft.com/office/powerpoint/2010/main" val="259393946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60">
          <p15:clr>
            <a:srgbClr val="F26B43"/>
          </p15:clr>
        </p15:guide>
        <p15:guide id="5" orient="horz" pos="963">
          <p15:clr>
            <a:srgbClr val="F26B43"/>
          </p15:clr>
        </p15:guide>
        <p15:guide id="6" orient="horz" pos="93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32BAE6A-B452-4007-8177-56DD051636F9}" type="slidenum">
              <a:rPr lang="en-GB" smtClean="0"/>
              <a:pPr/>
              <a:t>1</a:t>
            </a:fld>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40525994"/>
              </p:ext>
            </p:extLst>
          </p:nvPr>
        </p:nvGraphicFramePr>
        <p:xfrm>
          <a:off x="601133" y="443251"/>
          <a:ext cx="11590867" cy="7770074"/>
        </p:xfrm>
        <a:graphic>
          <a:graphicData uri="http://schemas.openxmlformats.org/drawingml/2006/table">
            <a:tbl>
              <a:tblPr firstRow="1" bandRow="1">
                <a:tableStyleId>{21E4AEA4-8DFA-4A89-87EB-49C32662AFE0}</a:tableStyleId>
              </a:tblPr>
              <a:tblGrid>
                <a:gridCol w="4267040">
                  <a:extLst>
                    <a:ext uri="{9D8B030D-6E8A-4147-A177-3AD203B41FA5}">
                      <a16:colId xmlns:a16="http://schemas.microsoft.com/office/drawing/2014/main" val="20000"/>
                    </a:ext>
                  </a:extLst>
                </a:gridCol>
                <a:gridCol w="2987466">
                  <a:extLst>
                    <a:ext uri="{9D8B030D-6E8A-4147-A177-3AD203B41FA5}">
                      <a16:colId xmlns:a16="http://schemas.microsoft.com/office/drawing/2014/main" val="20001"/>
                    </a:ext>
                  </a:extLst>
                </a:gridCol>
                <a:gridCol w="4336361">
                  <a:extLst>
                    <a:ext uri="{9D8B030D-6E8A-4147-A177-3AD203B41FA5}">
                      <a16:colId xmlns:a16="http://schemas.microsoft.com/office/drawing/2014/main" val="20002"/>
                    </a:ext>
                  </a:extLst>
                </a:gridCol>
              </a:tblGrid>
              <a:tr h="281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C00000"/>
                          </a:solidFill>
                        </a:rPr>
                        <a:t>Background</a:t>
                      </a:r>
                      <a:endParaRPr lang="en-GB" sz="1200" b="1" dirty="0">
                        <a:solidFill>
                          <a:srgbClr val="C00000"/>
                        </a:solidFill>
                        <a:latin typeface="Arial" charset="0"/>
                        <a:cs typeface="Arial" charset="0"/>
                      </a:endParaRP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C00000"/>
                          </a:solidFill>
                        </a:rPr>
                        <a:t>Scope</a:t>
                      </a:r>
                      <a:endParaRPr lang="en-GB" sz="1200" b="1" dirty="0">
                        <a:solidFill>
                          <a:srgbClr val="C00000"/>
                        </a:solidFill>
                        <a:latin typeface="Arial" charset="0"/>
                        <a:cs typeface="Arial" charset="0"/>
                      </a:endParaRP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C00000"/>
                          </a:solidFill>
                        </a:rPr>
                        <a:t>High-Level Risk / Assumptions</a:t>
                      </a:r>
                      <a:endParaRPr lang="en-GB" sz="1200" b="1" dirty="0">
                        <a:solidFill>
                          <a:srgbClr val="C00000"/>
                        </a:solidFill>
                        <a:latin typeface="Arial" charset="0"/>
                        <a:cs typeface="Arial" charset="0"/>
                      </a:endParaRPr>
                    </a:p>
                  </a:txBody>
                  <a:tcPr marL="100584" marR="100584">
                    <a:solidFill>
                      <a:schemeClr val="accent1"/>
                    </a:solidFill>
                  </a:tcPr>
                </a:tc>
                <a:extLst>
                  <a:ext uri="{0D108BD9-81ED-4DB2-BD59-A6C34878D82A}">
                    <a16:rowId xmlns:a16="http://schemas.microsoft.com/office/drawing/2014/main" val="10000"/>
                  </a:ext>
                </a:extLst>
              </a:tr>
              <a:tr h="2791724">
                <a:tc>
                  <a:txBody>
                    <a:bodyPr/>
                    <a:lstStyle/>
                    <a:p>
                      <a:pPr lvl="0" algn="just"/>
                      <a:r>
                        <a:rPr lang="en-US" sz="1000" kern="1200" dirty="0">
                          <a:solidFill>
                            <a:schemeClr val="dk1"/>
                          </a:solidFill>
                          <a:latin typeface="+mn-lt"/>
                          <a:ea typeface="+mn-ea"/>
                          <a:cs typeface="+mn-cs"/>
                        </a:rPr>
                        <a:t>Timely and accurate material planning is critical to avoiding costly operational disruptions. The Bonga Visibility Dashboard initiative aims to address significant challenges related to Material on Time (MOT) delivery, with the goal of mitigating issues affecting production, safety, and environmental compliance resulting from critical material unavailability.</a:t>
                      </a:r>
                    </a:p>
                    <a:p>
                      <a:pPr lvl="0" algn="just"/>
                      <a:r>
                        <a:rPr lang="en-US" sz="1000" kern="1200" dirty="0">
                          <a:solidFill>
                            <a:schemeClr val="dk1"/>
                          </a:solidFill>
                          <a:latin typeface="+mn-lt"/>
                          <a:ea typeface="+mn-ea"/>
                          <a:cs typeface="+mn-cs"/>
                        </a:rPr>
                        <a:t>To prevent such occurrences and enhance overall material management processes, the Bonga Visibility Dashboard is designed to provide end-to-end visibility into the lifecycle of material requests. It tracks the creation of PRs, monitors their conversion into POs, and follows through to supplier delivery, aligning with the </a:t>
                      </a:r>
                      <a:r>
                        <a:rPr lang="en-US" sz="1000" kern="1200" dirty="0" err="1">
                          <a:solidFill>
                            <a:schemeClr val="dk1"/>
                          </a:solidFill>
                          <a:latin typeface="+mn-lt"/>
                          <a:ea typeface="+mn-ea"/>
                          <a:cs typeface="+mn-cs"/>
                        </a:rPr>
                        <a:t>ZExpedite</a:t>
                      </a:r>
                      <a:r>
                        <a:rPr lang="en-US" sz="1000" kern="1200" dirty="0">
                          <a:solidFill>
                            <a:schemeClr val="dk1"/>
                          </a:solidFill>
                          <a:latin typeface="+mn-lt"/>
                          <a:ea typeface="+mn-ea"/>
                          <a:cs typeface="+mn-cs"/>
                        </a:rPr>
                        <a:t> system for real-time tracking at the supplier delivery level.</a:t>
                      </a:r>
                    </a:p>
                    <a:p>
                      <a:pPr lvl="0" algn="just"/>
                      <a:r>
                        <a:rPr lang="en-US" sz="1000" kern="1200" dirty="0">
                          <a:solidFill>
                            <a:schemeClr val="dk1"/>
                          </a:solidFill>
                          <a:latin typeface="+mn-lt"/>
                          <a:ea typeface="+mn-ea"/>
                          <a:cs typeface="+mn-cs"/>
                        </a:rPr>
                        <a:t>Moreover, the dashboard will play a critical role in monitoring and ensuring the availability of critical materials by retrieving critical material data from SAP. This data supports MRP and other business units in maintaining a dependable supply of critical components. The dashboard provides visibility into the availability of critical stock items designated in SAP, triggering MRP to raise PRs for those falling below minimum stock levels. Subsequently, it tracks the  creation of PRs and monitors their conversion to POs within defined SLAs.</a:t>
                      </a:r>
                    </a:p>
                    <a:p>
                      <a:pPr lvl="0" algn="just"/>
                      <a:r>
                        <a:rPr lang="en-US" sz="1000" kern="1200" dirty="0">
                          <a:solidFill>
                            <a:schemeClr val="dk1"/>
                          </a:solidFill>
                          <a:latin typeface="+mn-lt"/>
                          <a:ea typeface="+mn-ea"/>
                          <a:cs typeface="+mn-cs"/>
                        </a:rPr>
                        <a:t>The development of this dashboard aims to not only track PR to PO cycle times and ensure compliance with SLAs but also to foster a robust review system for critical stock items, ensuring that they are always available to prevent future operational disruptions.</a:t>
                      </a:r>
                    </a:p>
                  </a:txBody>
                  <a:tcPr marL="100584" marR="100584">
                    <a:solidFill>
                      <a:schemeClr val="accent1">
                        <a:lumMod val="20000"/>
                        <a:lumOff val="80000"/>
                      </a:schemeClr>
                    </a:solidFill>
                  </a:tcPr>
                </a:tc>
                <a:tc>
                  <a:txBody>
                    <a:bodyPr/>
                    <a:lstStyle/>
                    <a:p>
                      <a:pPr marL="171450" indent="-171450">
                        <a:lnSpc>
                          <a:spcPct val="113000"/>
                        </a:lnSpc>
                        <a:spcAft>
                          <a:spcPts val="60"/>
                        </a:spcAft>
                        <a:buFont typeface="Arial" panose="020B0604020202020204" pitchFamily="34" charset="0"/>
                        <a:buChar char="•"/>
                      </a:pPr>
                      <a:r>
                        <a:rPr lang="en-US" sz="1000" kern="1200" dirty="0">
                          <a:solidFill>
                            <a:schemeClr val="dk1"/>
                          </a:solidFill>
                          <a:latin typeface="+mn-lt"/>
                          <a:ea typeface="+mn-ea"/>
                          <a:cs typeface="+mn-cs"/>
                        </a:rPr>
                        <a:t>Dashboard development</a:t>
                      </a:r>
                    </a:p>
                    <a:p>
                      <a:pPr marL="171450" indent="-171450">
                        <a:lnSpc>
                          <a:spcPct val="113000"/>
                        </a:lnSpc>
                        <a:spcAft>
                          <a:spcPts val="60"/>
                        </a:spcAft>
                        <a:buFont typeface="Arial" panose="020B0604020202020204" pitchFamily="34" charset="0"/>
                        <a:buChar char="•"/>
                      </a:pPr>
                      <a:r>
                        <a:rPr lang="en-US" sz="1000" kern="1200" dirty="0">
                          <a:solidFill>
                            <a:schemeClr val="dk1"/>
                          </a:solidFill>
                          <a:latin typeface="+mn-lt"/>
                          <a:ea typeface="+mn-ea"/>
                          <a:cs typeface="+mn-cs"/>
                        </a:rPr>
                        <a:t>Visualization</a:t>
                      </a:r>
                    </a:p>
                    <a:p>
                      <a:pPr marL="171450" indent="-171450">
                        <a:lnSpc>
                          <a:spcPct val="113000"/>
                        </a:lnSpc>
                        <a:spcAft>
                          <a:spcPts val="60"/>
                        </a:spcAft>
                        <a:buFont typeface="Arial" panose="020B0604020202020204" pitchFamily="34" charset="0"/>
                        <a:buChar char="•"/>
                      </a:pPr>
                      <a:r>
                        <a:rPr lang="en-US" sz="1000" kern="1200" dirty="0">
                          <a:solidFill>
                            <a:schemeClr val="dk1"/>
                          </a:solidFill>
                          <a:latin typeface="+mn-lt"/>
                          <a:ea typeface="+mn-ea"/>
                          <a:cs typeface="+mn-cs"/>
                        </a:rPr>
                        <a:t>Documentation</a:t>
                      </a:r>
                    </a:p>
                    <a:p>
                      <a:pPr marL="171450" indent="-171450">
                        <a:lnSpc>
                          <a:spcPct val="113000"/>
                        </a:lnSpc>
                        <a:spcAft>
                          <a:spcPts val="60"/>
                        </a:spcAft>
                        <a:buFont typeface="Arial" panose="020B0604020202020204" pitchFamily="34" charset="0"/>
                        <a:buChar char="•"/>
                      </a:pPr>
                      <a:r>
                        <a:rPr lang="en-US" sz="1000" kern="1200" dirty="0">
                          <a:solidFill>
                            <a:schemeClr val="dk1"/>
                          </a:solidFill>
                          <a:latin typeface="+mn-lt"/>
                          <a:ea typeface="+mn-ea"/>
                          <a:cs typeface="+mn-cs"/>
                        </a:rPr>
                        <a:t>Quality assurance</a:t>
                      </a:r>
                    </a:p>
                    <a:p>
                      <a:pPr marL="171450" indent="-171450">
                        <a:lnSpc>
                          <a:spcPct val="113000"/>
                        </a:lnSpc>
                        <a:spcAft>
                          <a:spcPts val="60"/>
                        </a:spcAft>
                        <a:buFont typeface="Arial" panose="020B0604020202020204" pitchFamily="34" charset="0"/>
                        <a:buChar char="•"/>
                      </a:pPr>
                      <a:r>
                        <a:rPr lang="en-US" sz="1000" kern="1200" dirty="0">
                          <a:solidFill>
                            <a:schemeClr val="dk1"/>
                          </a:solidFill>
                          <a:latin typeface="+mn-lt"/>
                          <a:ea typeface="+mn-ea"/>
                          <a:cs typeface="+mn-cs"/>
                        </a:rPr>
                        <a:t>Change Management</a:t>
                      </a:r>
                    </a:p>
                  </a:txBody>
                  <a:tcPr marL="100584" marR="100584">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u="sng" dirty="0">
                          <a:latin typeface="Futura Medium" panose="00000400000000000000" pitchFamily="2" charset="0"/>
                          <a:cs typeface="Arial" charset="0"/>
                        </a:rPr>
                        <a:t>Risks</a:t>
                      </a:r>
                      <a:r>
                        <a:rPr lang="en-US" sz="1000" b="1" u="sng" kern="1200" baseline="0" dirty="0">
                          <a:solidFill>
                            <a:schemeClr val="dk1"/>
                          </a:solidFill>
                          <a:latin typeface="Futura Medium" panose="00000400000000000000" pitchFamily="2" charset="0"/>
                          <a:ea typeface="+mn-ea"/>
                          <a:cs typeface="Arial" panose="020B0604020202020204" pitchFamily="34" charset="0"/>
                        </a:rPr>
                        <a:t>/Dependencies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latin typeface="Futura Medium" panose="00000400000000000000" pitchFamily="2" charset="0"/>
                          <a:cs typeface="Arial" charset="0"/>
                        </a:rPr>
                        <a:t>Timelines for project set up and deployment and cost.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baseline="0" dirty="0">
                          <a:latin typeface="Futura Medium" panose="00000400000000000000" pitchFamily="2" charset="0"/>
                          <a:cs typeface="Arial" charset="0"/>
                        </a:rPr>
                        <a:t>Availability of data to deliver on time.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baseline="0" dirty="0">
                          <a:latin typeface="Futura Medium" panose="00000400000000000000" pitchFamily="2" charset="0"/>
                          <a:cs typeface="Arial" charset="0"/>
                        </a:rPr>
                        <a:t>System integration.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u="sng" kern="1200" baseline="0" dirty="0">
                        <a:solidFill>
                          <a:schemeClr val="dk1"/>
                        </a:solidFill>
                        <a:latin typeface="Futura Medium" panose="00000400000000000000" pitchFamily="2"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u="sng" kern="1200" baseline="0" dirty="0">
                          <a:solidFill>
                            <a:schemeClr val="dk1"/>
                          </a:solidFill>
                          <a:latin typeface="Futura Medium" panose="00000400000000000000" pitchFamily="2" charset="0"/>
                          <a:ea typeface="+mn-ea"/>
                          <a:cs typeface="Arial" charset="0"/>
                        </a:rPr>
                        <a:t>Mitigations</a:t>
                      </a:r>
                      <a:r>
                        <a:rPr lang="en-US" sz="1000" b="0" u="none" baseline="0" dirty="0">
                          <a:latin typeface="Futura Medium" panose="00000400000000000000" pitchFamily="2" charset="0"/>
                          <a:cs typeface="Arial" charset="0"/>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baseline="0" dirty="0">
                          <a:latin typeface="Futura Medium" panose="00000400000000000000" pitchFamily="2" charset="0"/>
                          <a:cs typeface="Arial" charset="0"/>
                        </a:rPr>
                        <a:t>Secure clear scope of work from business stakeholders and draft resource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baseline="0" dirty="0">
                          <a:latin typeface="Futura Medium" panose="00000400000000000000" pitchFamily="2" charset="0"/>
                          <a:cs typeface="Arial" charset="0"/>
                        </a:rPr>
                        <a:t>Ensure a flexible architecture for E2E material monitoring.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baseline="0" dirty="0">
                          <a:latin typeface="Futura Medium" panose="00000400000000000000" pitchFamily="2" charset="0"/>
                          <a:cs typeface="Arial" charset="0"/>
                        </a:rPr>
                        <a:t>Develop bots to help with data upload and system integration.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b="1" u="sng" kern="1200" baseline="0" dirty="0">
                        <a:solidFill>
                          <a:schemeClr val="dk1"/>
                        </a:solidFill>
                        <a:latin typeface="Futura Medium" panose="00000400000000000000" pitchFamily="2"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u="sng" kern="1200" baseline="0" dirty="0">
                          <a:solidFill>
                            <a:schemeClr val="dk1"/>
                          </a:solidFill>
                          <a:latin typeface="Futura Medium" panose="00000400000000000000" pitchFamily="2" charset="0"/>
                          <a:ea typeface="+mn-ea"/>
                          <a:cs typeface="Arial" charset="0"/>
                        </a:rPr>
                        <a:t>Assumptions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kern="1200" baseline="0" dirty="0">
                          <a:solidFill>
                            <a:schemeClr val="dk1"/>
                          </a:solidFill>
                          <a:latin typeface="Futura Medium" panose="00000400000000000000" pitchFamily="2" charset="0"/>
                          <a:ea typeface="+mn-ea"/>
                          <a:cs typeface="Arial" charset="0"/>
                        </a:rPr>
                        <a:t>All costs are sunk costs and appear for record purposes.</a:t>
                      </a:r>
                    </a:p>
                  </a:txBody>
                  <a:tcPr marL="100584" marR="100584">
                    <a:solidFill>
                      <a:schemeClr val="accent1">
                        <a:lumMod val="20000"/>
                        <a:lumOff val="80000"/>
                      </a:schemeClr>
                    </a:solidFill>
                  </a:tcPr>
                </a:tc>
                <a:extLst>
                  <a:ext uri="{0D108BD9-81ED-4DB2-BD59-A6C34878D82A}">
                    <a16:rowId xmlns:a16="http://schemas.microsoft.com/office/drawing/2014/main" val="10001"/>
                  </a:ext>
                </a:extLst>
              </a:tr>
              <a:tr h="26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Futura Medium" panose="00000400000000000000" pitchFamily="2" charset="0"/>
                        </a:rPr>
                        <a:t>Objectives</a:t>
                      </a:r>
                      <a:endParaRPr lang="en-GB" sz="1200" b="1" dirty="0">
                        <a:solidFill>
                          <a:srgbClr val="C00000"/>
                        </a:solidFill>
                        <a:latin typeface="Futura Medium" panose="00000400000000000000" pitchFamily="2" charset="0"/>
                        <a:cs typeface="Arial" charset="0"/>
                      </a:endParaRP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Futura Medium" panose="00000400000000000000" pitchFamily="2" charset="0"/>
                          <a:cs typeface="Arial" charset="0"/>
                        </a:rPr>
                        <a:t>Deliverables</a:t>
                      </a: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Futura Medium" panose="00000400000000000000" pitchFamily="2" charset="0"/>
                          <a:cs typeface="Arial" charset="0"/>
                        </a:rPr>
                        <a:t>Key Activities / Timeline / Estimates</a:t>
                      </a:r>
                    </a:p>
                  </a:txBody>
                  <a:tcPr marL="100584" marR="100584">
                    <a:solidFill>
                      <a:schemeClr val="accent1"/>
                    </a:solidFill>
                  </a:tcPr>
                </a:tc>
                <a:extLst>
                  <a:ext uri="{0D108BD9-81ED-4DB2-BD59-A6C34878D82A}">
                    <a16:rowId xmlns:a16="http://schemas.microsoft.com/office/drawing/2014/main" val="10002"/>
                  </a:ext>
                </a:extLst>
              </a:tr>
              <a:tr h="1277100">
                <a:tc>
                  <a:txBody>
                    <a:bodyPr/>
                    <a:lstStyle/>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Enhance Material Planning and critical materials availability.</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Develop and deploy a one-stop repository that tracks E2E materials process.</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Provide comprehensive real-time visibility into all </a:t>
                      </a:r>
                      <a:r>
                        <a:rPr lang="en-US" sz="1000" kern="1200" dirty="0" err="1">
                          <a:solidFill>
                            <a:schemeClr val="dk1"/>
                          </a:solidFill>
                          <a:latin typeface="+mn-lt"/>
                          <a:ea typeface="+mn-ea"/>
                          <a:cs typeface="+mn-cs"/>
                        </a:rPr>
                        <a:t>SCiN</a:t>
                      </a:r>
                      <a:r>
                        <a:rPr lang="en-US" sz="1000" kern="1200" dirty="0">
                          <a:solidFill>
                            <a:schemeClr val="dk1"/>
                          </a:solidFill>
                          <a:latin typeface="+mn-lt"/>
                          <a:ea typeface="+mn-ea"/>
                          <a:cs typeface="+mn-cs"/>
                        </a:rPr>
                        <a:t> material requests, ensuring all stakeholders are informed and can act promptly.</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Establish quantifiable metrics to measure improvements in the materials cycle.</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Facilitate better decision-making through the use of detailed analytics and reporting features that track material request and fulfillment patterns.</a:t>
                      </a:r>
                    </a:p>
                  </a:txBody>
                  <a:tcPr marL="100584" marR="100584">
                    <a:solidFill>
                      <a:schemeClr val="accent1">
                        <a:lumMod val="20000"/>
                        <a:lumOff val="80000"/>
                      </a:schemeClr>
                    </a:solidFill>
                  </a:tcPr>
                </a:tc>
                <a:tc>
                  <a:txBody>
                    <a:bodyPr/>
                    <a:lstStyle/>
                    <a:p>
                      <a:pPr marL="171450" marR="0" lvl="1" indent="-171450" algn="l" defTabSz="1219170" rtl="0" eaLnBrk="1" fontAlgn="auto" latinLnBrk="0" hangingPunct="1">
                        <a:lnSpc>
                          <a:spcPct val="113000"/>
                        </a:lnSpc>
                        <a:spcBef>
                          <a:spcPts val="0"/>
                        </a:spcBef>
                        <a:spcAft>
                          <a:spcPts val="60"/>
                        </a:spcAft>
                        <a:buClrTx/>
                        <a:buSzTx/>
                        <a:buFont typeface="Arial" panose="020B0604020202020204" pitchFamily="34" charset="0"/>
                        <a:buChar char="•"/>
                        <a:tabLst/>
                        <a:defRPr/>
                      </a:pPr>
                      <a:r>
                        <a:rPr lang="en-US" sz="1000" kern="1200" dirty="0">
                          <a:solidFill>
                            <a:schemeClr val="dk1"/>
                          </a:solidFill>
                          <a:latin typeface="+mn-lt"/>
                          <a:ea typeface="+mn-ea"/>
                          <a:cs typeface="+mn-cs"/>
                        </a:rPr>
                        <a:t>Requirement gathering</a:t>
                      </a:r>
                    </a:p>
                    <a:p>
                      <a:pPr marL="171450" marR="0" lvl="1" indent="-171450" algn="l" defTabSz="1219170" rtl="0" eaLnBrk="1" fontAlgn="auto" latinLnBrk="0" hangingPunct="1">
                        <a:lnSpc>
                          <a:spcPct val="113000"/>
                        </a:lnSpc>
                        <a:spcBef>
                          <a:spcPts val="0"/>
                        </a:spcBef>
                        <a:spcAft>
                          <a:spcPts val="60"/>
                        </a:spcAft>
                        <a:buClrTx/>
                        <a:buSzTx/>
                        <a:buFont typeface="Arial" panose="020B0604020202020204" pitchFamily="34" charset="0"/>
                        <a:buChar char="•"/>
                        <a:tabLst/>
                        <a:defRPr/>
                      </a:pPr>
                      <a:r>
                        <a:rPr lang="en-US" sz="1000" kern="1200" dirty="0">
                          <a:solidFill>
                            <a:schemeClr val="dk1"/>
                          </a:solidFill>
                          <a:latin typeface="+mn-lt"/>
                          <a:ea typeface="+mn-ea"/>
                          <a:cs typeface="+mn-cs"/>
                        </a:rPr>
                        <a:t>System Deployment</a:t>
                      </a:r>
                    </a:p>
                    <a:p>
                      <a:pPr marL="171450" indent="-171450" algn="l" defTabSz="1219170" rtl="0" eaLnBrk="1" latinLnBrk="0" hangingPunct="1">
                        <a:lnSpc>
                          <a:spcPct val="113000"/>
                        </a:lnSpc>
                        <a:spcAft>
                          <a:spcPts val="60"/>
                        </a:spcAft>
                        <a:buFont typeface="Arial" panose="020B0604020202020204" pitchFamily="34" charset="0"/>
                        <a:buChar char="•"/>
                      </a:pPr>
                      <a:r>
                        <a:rPr lang="en-US" sz="1000" kern="1200" dirty="0">
                          <a:solidFill>
                            <a:schemeClr val="dk1"/>
                          </a:solidFill>
                          <a:latin typeface="+mn-lt"/>
                          <a:ea typeface="+mn-ea"/>
                          <a:cs typeface="+mn-cs"/>
                        </a:rPr>
                        <a:t>System Documentation</a:t>
                      </a:r>
                    </a:p>
                    <a:p>
                      <a:pPr marL="171450" indent="-171450" algn="l" defTabSz="1219170" rtl="0" eaLnBrk="1" latinLnBrk="0" hangingPunct="1">
                        <a:lnSpc>
                          <a:spcPct val="113000"/>
                        </a:lnSpc>
                        <a:spcAft>
                          <a:spcPts val="60"/>
                        </a:spcAft>
                        <a:buFont typeface="Arial" panose="020B0604020202020204" pitchFamily="34" charset="0"/>
                        <a:buChar char="•"/>
                      </a:pPr>
                      <a:r>
                        <a:rPr lang="en-US" sz="1000" kern="1200" dirty="0">
                          <a:solidFill>
                            <a:schemeClr val="dk1"/>
                          </a:solidFill>
                          <a:latin typeface="+mn-lt"/>
                          <a:ea typeface="+mn-ea"/>
                          <a:cs typeface="+mn-cs"/>
                        </a:rPr>
                        <a:t>Change management</a:t>
                      </a:r>
                    </a:p>
                  </a:txBody>
                  <a:tcPr marL="100584" marR="100584">
                    <a:solidFill>
                      <a:schemeClr val="accent1">
                        <a:lumMod val="20000"/>
                        <a:lumOff val="80000"/>
                      </a:schemeClr>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a:solidFill>
                            <a:schemeClr val="dk1"/>
                          </a:solidFill>
                          <a:latin typeface="Futura Medium" panose="00000400000000000000" pitchFamily="2" charset="0"/>
                          <a:ea typeface="+mn-ea"/>
                          <a:cs typeface="Arial" charset="0"/>
                        </a:rPr>
                        <a:t>Key Activities/Timeline</a:t>
                      </a:r>
                      <a:r>
                        <a:rPr lang="en-US" sz="1050" kern="1200" baseline="0" dirty="0">
                          <a:solidFill>
                            <a:schemeClr val="dk1"/>
                          </a:solidFill>
                          <a:latin typeface="Futura Medium" panose="00000400000000000000" pitchFamily="2" charset="0"/>
                          <a:ea typeface="+mn-ea"/>
                          <a:cs typeface="Arial" charset="0"/>
                        </a:rPr>
                        <a:t> - </a:t>
                      </a:r>
                      <a:r>
                        <a:rPr lang="en-US" sz="1050" kern="1200" dirty="0">
                          <a:solidFill>
                            <a:schemeClr val="dk1"/>
                          </a:solidFill>
                          <a:latin typeface="Futura Medium" panose="00000400000000000000" pitchFamily="2" charset="0"/>
                          <a:ea typeface="+mn-ea"/>
                          <a:cs typeface="Arial" charset="0"/>
                        </a:rPr>
                        <a:t>Refer to slide ‘Plan on A Page’.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dirty="0">
                        <a:solidFill>
                          <a:schemeClr val="dk1"/>
                        </a:solidFill>
                        <a:latin typeface="Futura Medium" panose="00000400000000000000" pitchFamily="2" charset="0"/>
                        <a:ea typeface="+mn-ea"/>
                        <a:cs typeface="Arial" charset="0"/>
                      </a:endParaRP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dk1"/>
                        </a:solidFill>
                        <a:latin typeface="Futura Medium" panose="00000400000000000000" pitchFamily="2" charset="0"/>
                        <a:ea typeface="+mn-ea"/>
                        <a:cs typeface="Arial" charset="0"/>
                      </a:endParaRP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kern="1200" dirty="0">
                        <a:solidFill>
                          <a:schemeClr val="dk1"/>
                        </a:solidFill>
                        <a:latin typeface="Futura Medium" panose="00000400000000000000" pitchFamily="2" charset="0"/>
                        <a:ea typeface="+mn-ea"/>
                        <a:cs typeface="Arial" charset="0"/>
                      </a:endParaRP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kern="1200" dirty="0">
                        <a:solidFill>
                          <a:schemeClr val="dk1"/>
                        </a:solidFill>
                        <a:latin typeface="Futura Medium" panose="00000400000000000000" pitchFamily="2" charset="0"/>
                        <a:ea typeface="+mn-ea"/>
                        <a:cs typeface="Arial" charset="0"/>
                      </a:endParaRP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kern="1200" dirty="0">
                        <a:solidFill>
                          <a:schemeClr val="dk1"/>
                        </a:solidFill>
                        <a:latin typeface="Futura Medium" panose="00000400000000000000" pitchFamily="2" charset="0"/>
                        <a:ea typeface="+mn-ea"/>
                        <a:cs typeface="Arial" charset="0"/>
                      </a:endParaRPr>
                    </a:p>
                  </a:txBody>
                  <a:tcPr marL="100584" marR="100584">
                    <a:solidFill>
                      <a:schemeClr val="accent1">
                        <a:lumMod val="20000"/>
                        <a:lumOff val="80000"/>
                      </a:schemeClr>
                    </a:solidFill>
                  </a:tcPr>
                </a:tc>
                <a:extLst>
                  <a:ext uri="{0D108BD9-81ED-4DB2-BD59-A6C34878D82A}">
                    <a16:rowId xmlns:a16="http://schemas.microsoft.com/office/drawing/2014/main" val="10003"/>
                  </a:ext>
                </a:extLst>
              </a:tr>
              <a:tr h="281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mj-lt"/>
                          <a:cs typeface="Arial" charset="0"/>
                        </a:rPr>
                        <a:t>Benefits</a:t>
                      </a: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rgbClr val="C00000"/>
                          </a:solidFill>
                          <a:latin typeface="+mn-lt"/>
                          <a:ea typeface="+mn-ea"/>
                          <a:cs typeface="Arial" charset="0"/>
                        </a:rPr>
                        <a:t>Costs</a:t>
                      </a:r>
                      <a:endParaRPr lang="en-GB" sz="1200" b="1" dirty="0">
                        <a:solidFill>
                          <a:srgbClr val="C00000"/>
                        </a:solidFill>
                        <a:latin typeface="+mj-lt"/>
                        <a:cs typeface="Arial" charset="0"/>
                      </a:endParaRPr>
                    </a:p>
                  </a:txBody>
                  <a:tcPr marL="100584" marR="100584">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mj-lt"/>
                          <a:cs typeface="Arial" charset="0"/>
                        </a:rPr>
                        <a:t>Team / Stakeholders</a:t>
                      </a:r>
                    </a:p>
                  </a:txBody>
                  <a:tcPr marL="100584" marR="100584">
                    <a:solidFill>
                      <a:schemeClr val="accent1"/>
                    </a:solidFill>
                  </a:tcPr>
                </a:tc>
                <a:extLst>
                  <a:ext uri="{0D108BD9-81ED-4DB2-BD59-A6C34878D82A}">
                    <a16:rowId xmlns:a16="http://schemas.microsoft.com/office/drawing/2014/main" val="10004"/>
                  </a:ext>
                </a:extLst>
              </a:tr>
              <a:tr h="1873010">
                <a:tc>
                  <a:txBody>
                    <a:bodyPr/>
                    <a:lstStyle/>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Improved on time delivery of critical materials. </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Reduction in rush – orders and fire fighting.</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Improved worker productivity.</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Provides insight for CP leadership into all materials in </a:t>
                      </a:r>
                      <a:r>
                        <a:rPr lang="en-US" sz="1000" kern="1200" dirty="0" err="1">
                          <a:solidFill>
                            <a:schemeClr val="dk1"/>
                          </a:solidFill>
                          <a:latin typeface="+mn-lt"/>
                          <a:ea typeface="+mn-ea"/>
                          <a:cs typeface="+mn-cs"/>
                        </a:rPr>
                        <a:t>SCiN</a:t>
                      </a:r>
                      <a:endParaRPr lang="en-US" sz="1000" kern="1200" dirty="0">
                        <a:solidFill>
                          <a:schemeClr val="dk1"/>
                        </a:solidFill>
                        <a:latin typeface="+mn-lt"/>
                        <a:ea typeface="+mn-ea"/>
                        <a:cs typeface="+mn-cs"/>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latin typeface="+mn-lt"/>
                          <a:ea typeface="+mn-ea"/>
                          <a:cs typeface="+mn-cs"/>
                        </a:rPr>
                        <a:t>Improves the end-to-end materials management process.</a:t>
                      </a:r>
                    </a:p>
                  </a:txBody>
                  <a:tcPr marL="100584" marR="100584">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u="sng" kern="1200" dirty="0">
                        <a:solidFill>
                          <a:schemeClr val="dk1"/>
                        </a:solidFill>
                        <a:latin typeface="Arial" charset="0"/>
                        <a:ea typeface="+mn-ea"/>
                        <a:cs typeface="Arial" charset="0"/>
                      </a:endParaRPr>
                    </a:p>
                  </a:txBody>
                  <a:tcPr marL="100584" marR="100584">
                    <a:solidFill>
                      <a:schemeClr val="accent1">
                        <a:lumMod val="20000"/>
                        <a:lumOff val="80000"/>
                      </a:schemeClr>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Stakeholders – Refer to slide ‘Project Governance’</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kern="1200" dirty="0">
                          <a:solidFill>
                            <a:schemeClr val="dk1"/>
                          </a:solidFill>
                          <a:latin typeface="+mn-lt"/>
                          <a:ea typeface="+mn-ea"/>
                          <a:cs typeface="+mn-cs"/>
                        </a:rPr>
                        <a:t>Project Team</a:t>
                      </a:r>
                    </a:p>
                    <a:p>
                      <a:pPr marL="637200" marR="0" lvl="1"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000" kern="1200" dirty="0">
                          <a:solidFill>
                            <a:schemeClr val="dk1"/>
                          </a:solidFill>
                          <a:latin typeface="+mn-lt"/>
                          <a:ea typeface="+mn-ea"/>
                          <a:cs typeface="+mn-cs"/>
                        </a:rPr>
                        <a:t>Project Manager</a:t>
                      </a:r>
                    </a:p>
                    <a:p>
                      <a:pPr marL="637200" marR="0" lvl="1"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000" kern="1200" dirty="0">
                          <a:solidFill>
                            <a:schemeClr val="dk1"/>
                          </a:solidFill>
                          <a:latin typeface="+mn-lt"/>
                          <a:ea typeface="+mn-ea"/>
                          <a:cs typeface="+mn-cs"/>
                        </a:rPr>
                        <a:t>Business Analyst</a:t>
                      </a:r>
                      <a:endParaRPr lang="en-US" sz="1000" kern="1200" dirty="0">
                        <a:solidFill>
                          <a:schemeClr val="dk1"/>
                        </a:solidFill>
                        <a:latin typeface="+mn-lt"/>
                        <a:ea typeface="+mn-ea"/>
                        <a:cs typeface="+mn-cs"/>
                      </a:endParaRPr>
                    </a:p>
                    <a:p>
                      <a:pPr marL="637200" marR="0" lvl="1"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000" kern="1200" dirty="0">
                          <a:solidFill>
                            <a:schemeClr val="dk1"/>
                          </a:solidFill>
                          <a:latin typeface="+mn-lt"/>
                          <a:ea typeface="+mn-ea"/>
                          <a:cs typeface="+mn-cs"/>
                        </a:rPr>
                        <a:t>Technical Analysts</a:t>
                      </a:r>
                    </a:p>
                    <a:p>
                      <a:pPr marL="637200" marR="0" lvl="1" indent="-1800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000" kern="1200" dirty="0">
                          <a:solidFill>
                            <a:schemeClr val="dk1"/>
                          </a:solidFill>
                          <a:latin typeface="+mn-lt"/>
                          <a:ea typeface="+mn-ea"/>
                          <a:cs typeface="+mn-cs"/>
                        </a:rPr>
                        <a:t>Change Focal</a:t>
                      </a:r>
                    </a:p>
                  </a:txBody>
                  <a:tcPr marL="100584" marR="100584">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
        <p:nvSpPr>
          <p:cNvPr id="5" name="Title 4"/>
          <p:cNvSpPr>
            <a:spLocks noGrp="1"/>
          </p:cNvSpPr>
          <p:nvPr>
            <p:ph type="title"/>
          </p:nvPr>
        </p:nvSpPr>
        <p:spPr>
          <a:xfrm>
            <a:off x="98474" y="-6527"/>
            <a:ext cx="11225703" cy="407576"/>
          </a:xfrm>
        </p:spPr>
        <p:txBody>
          <a:bodyPr/>
          <a:lstStyle/>
          <a:p>
            <a:r>
              <a:rPr lang="en-US" dirty="0"/>
              <a:t>BONGA VISIBILITY DASHBOARD - PROJECT CHARTER</a:t>
            </a:r>
          </a:p>
        </p:txBody>
      </p:sp>
      <p:graphicFrame>
        <p:nvGraphicFramePr>
          <p:cNvPr id="6" name="Table 5"/>
          <p:cNvGraphicFramePr>
            <a:graphicFrameLocks noGrp="1"/>
          </p:cNvGraphicFramePr>
          <p:nvPr>
            <p:extLst>
              <p:ext uri="{D42A27DB-BD31-4B8C-83A1-F6EECF244321}">
                <p14:modId xmlns:p14="http://schemas.microsoft.com/office/powerpoint/2010/main" val="1545648050"/>
              </p:ext>
            </p:extLst>
          </p:nvPr>
        </p:nvGraphicFramePr>
        <p:xfrm>
          <a:off x="8077489" y="4366212"/>
          <a:ext cx="3417811" cy="1003331"/>
        </p:xfrm>
        <a:graphic>
          <a:graphicData uri="http://schemas.openxmlformats.org/drawingml/2006/table">
            <a:tbl>
              <a:tblPr firstRow="1" bandRow="1">
                <a:tableStyleId>{2D5ABB26-0587-4C30-8999-92F81FD0307C}</a:tableStyleId>
              </a:tblPr>
              <a:tblGrid>
                <a:gridCol w="1754438">
                  <a:extLst>
                    <a:ext uri="{9D8B030D-6E8A-4147-A177-3AD203B41FA5}">
                      <a16:colId xmlns:a16="http://schemas.microsoft.com/office/drawing/2014/main" val="2540496490"/>
                    </a:ext>
                  </a:extLst>
                </a:gridCol>
                <a:gridCol w="1663373">
                  <a:extLst>
                    <a:ext uri="{9D8B030D-6E8A-4147-A177-3AD203B41FA5}">
                      <a16:colId xmlns:a16="http://schemas.microsoft.com/office/drawing/2014/main" val="1303225479"/>
                    </a:ext>
                  </a:extLst>
                </a:gridCol>
              </a:tblGrid>
              <a:tr h="215995">
                <a:tc>
                  <a:txBody>
                    <a:bodyPr/>
                    <a:lstStyle/>
                    <a:p>
                      <a:r>
                        <a:rPr lang="en-US" sz="1000" kern="1200" baseline="0" dirty="0">
                          <a:solidFill>
                            <a:schemeClr val="dk1"/>
                          </a:solidFill>
                          <a:latin typeface="Futura Medium" panose="00000400000000000000" pitchFamily="2" charset="0"/>
                          <a:ea typeface="+mn-ea"/>
                          <a:cs typeface="Arial" charset="0"/>
                        </a:rPr>
                        <a:t>SG1 &amp; SG2</a:t>
                      </a:r>
                    </a:p>
                  </a:txBody>
                  <a:tcPr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000" kern="1200" baseline="0" dirty="0">
                          <a:solidFill>
                            <a:schemeClr val="dk1"/>
                          </a:solidFill>
                          <a:latin typeface="Futura Medium" panose="00000400000000000000" pitchFamily="2" charset="0"/>
                          <a:ea typeface="+mn-ea"/>
                          <a:cs typeface="Arial" charset="0"/>
                        </a:rPr>
                        <a:t>April-May 2024</a:t>
                      </a:r>
                    </a:p>
                  </a:txBody>
                  <a:tcPr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0444874"/>
                  </a:ext>
                </a:extLst>
              </a:tr>
              <a:tr h="218576">
                <a:tc>
                  <a:txBody>
                    <a:bodyPr/>
                    <a:lstStyle/>
                    <a:p>
                      <a:r>
                        <a:rPr lang="en-US" sz="1000" kern="1200" baseline="0" dirty="0">
                          <a:solidFill>
                            <a:schemeClr val="dk1"/>
                          </a:solidFill>
                          <a:latin typeface="Futura Medium" panose="00000400000000000000" pitchFamily="2" charset="0"/>
                          <a:ea typeface="+mn-ea"/>
                          <a:cs typeface="Arial" charset="0"/>
                        </a:rPr>
                        <a:t>SG 3 &amp; SG4</a:t>
                      </a:r>
                    </a:p>
                  </a:txBody>
                  <a:tcPr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000" kern="1200" baseline="0" dirty="0">
                          <a:solidFill>
                            <a:schemeClr val="dk1"/>
                          </a:solidFill>
                          <a:latin typeface="Futura Medium" panose="00000400000000000000" pitchFamily="2" charset="0"/>
                          <a:ea typeface="+mn-ea"/>
                          <a:cs typeface="Arial" charset="0"/>
                        </a:rPr>
                        <a:t>June 2024</a:t>
                      </a:r>
                    </a:p>
                  </a:txBody>
                  <a:tcPr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0744602"/>
                  </a:ext>
                </a:extLst>
              </a:tr>
              <a:tr h="24855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kern="1200" baseline="0" dirty="0">
                          <a:solidFill>
                            <a:schemeClr val="dk1"/>
                          </a:solidFill>
                          <a:latin typeface="Futura Medium" panose="00000400000000000000" pitchFamily="2" charset="0"/>
                          <a:ea typeface="+mn-ea"/>
                          <a:cs typeface="Arial" charset="0"/>
                        </a:rPr>
                        <a:t>Go Live </a:t>
                      </a:r>
                    </a:p>
                  </a:txBody>
                  <a:tcPr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000" kern="1200" baseline="0" dirty="0">
                          <a:solidFill>
                            <a:schemeClr val="dk1"/>
                          </a:solidFill>
                          <a:latin typeface="Futura Medium" panose="00000400000000000000" pitchFamily="2" charset="0"/>
                          <a:ea typeface="+mn-ea"/>
                          <a:cs typeface="Arial" charset="0"/>
                        </a:rPr>
                        <a:t>July 2024</a:t>
                      </a:r>
                    </a:p>
                  </a:txBody>
                  <a:tcPr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1471053"/>
                  </a:ext>
                </a:extLst>
              </a:tr>
              <a:tr h="320207">
                <a:tc>
                  <a:txBody>
                    <a:bodyPr/>
                    <a:lstStyle/>
                    <a:p>
                      <a:r>
                        <a:rPr lang="en-US" sz="1000" kern="1200" baseline="0" dirty="0">
                          <a:solidFill>
                            <a:schemeClr val="dk1"/>
                          </a:solidFill>
                          <a:latin typeface="Futura Medium" panose="00000400000000000000" pitchFamily="2" charset="0"/>
                          <a:ea typeface="+mn-ea"/>
                          <a:cs typeface="Arial" charset="0"/>
                        </a:rPr>
                        <a:t>SG5 &amp; SG6</a:t>
                      </a:r>
                    </a:p>
                  </a:txBody>
                  <a:tcPr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000" kern="1200" baseline="0" dirty="0">
                          <a:solidFill>
                            <a:schemeClr val="dk1"/>
                          </a:solidFill>
                          <a:latin typeface="Futura Medium" panose="00000400000000000000" pitchFamily="2" charset="0"/>
                          <a:ea typeface="+mn-ea"/>
                          <a:cs typeface="Arial" charset="0"/>
                        </a:rPr>
                        <a:t>July 2024</a:t>
                      </a:r>
                    </a:p>
                  </a:txBody>
                  <a:tcPr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646840"/>
                  </a:ext>
                </a:extLst>
              </a:tr>
            </a:tbl>
          </a:graphicData>
        </a:graphic>
      </p:graphicFrame>
      <p:graphicFrame>
        <p:nvGraphicFramePr>
          <p:cNvPr id="9" name="Table 8">
            <a:extLst>
              <a:ext uri="{FF2B5EF4-FFF2-40B4-BE49-F238E27FC236}">
                <a16:creationId xmlns:a16="http://schemas.microsoft.com/office/drawing/2014/main" id="{C26DC030-653F-4790-8580-EDAD32612870}"/>
              </a:ext>
            </a:extLst>
          </p:cNvPr>
          <p:cNvGraphicFramePr>
            <a:graphicFrameLocks noGrp="1"/>
          </p:cNvGraphicFramePr>
          <p:nvPr>
            <p:extLst>
              <p:ext uri="{D42A27DB-BD31-4B8C-83A1-F6EECF244321}">
                <p14:modId xmlns:p14="http://schemas.microsoft.com/office/powerpoint/2010/main" val="593460716"/>
              </p:ext>
            </p:extLst>
          </p:nvPr>
        </p:nvGraphicFramePr>
        <p:xfrm>
          <a:off x="5079934" y="5735880"/>
          <a:ext cx="2254767" cy="1234034"/>
        </p:xfrm>
        <a:graphic>
          <a:graphicData uri="http://schemas.openxmlformats.org/drawingml/2006/table">
            <a:tbl>
              <a:tblPr firstRow="1" firstCol="1" bandRow="1">
                <a:tableStyleId>{5C22544A-7EE6-4342-B048-85BDC9FD1C3A}</a:tableStyleId>
              </a:tblPr>
              <a:tblGrid>
                <a:gridCol w="1667118">
                  <a:extLst>
                    <a:ext uri="{9D8B030D-6E8A-4147-A177-3AD203B41FA5}">
                      <a16:colId xmlns:a16="http://schemas.microsoft.com/office/drawing/2014/main" val="4280420423"/>
                    </a:ext>
                  </a:extLst>
                </a:gridCol>
                <a:gridCol w="587649">
                  <a:extLst>
                    <a:ext uri="{9D8B030D-6E8A-4147-A177-3AD203B41FA5}">
                      <a16:colId xmlns:a16="http://schemas.microsoft.com/office/drawing/2014/main" val="894681579"/>
                    </a:ext>
                  </a:extLst>
                </a:gridCol>
              </a:tblGrid>
              <a:tr h="319998">
                <a:tc>
                  <a:txBody>
                    <a:bodyPr/>
                    <a:lstStyle/>
                    <a:p>
                      <a:pPr algn="l" rtl="0" fontAlgn="ctr"/>
                      <a:r>
                        <a:rPr lang="en-US" sz="1000" u="none" strike="noStrike" dirty="0">
                          <a:solidFill>
                            <a:schemeClr val="tx1"/>
                          </a:solidFill>
                          <a:effectLst/>
                        </a:rPr>
                        <a:t> Budget</a:t>
                      </a:r>
                      <a:endParaRPr lang="en-US" sz="1000" b="1" i="0" u="none" strike="noStrike" dirty="0">
                        <a:solidFill>
                          <a:schemeClr val="tx1"/>
                        </a:solidFill>
                        <a:effectLst/>
                        <a:latin typeface="Futura Medium" panose="00000400000000000000" pitchFamily="2" charset="0"/>
                      </a:endParaRPr>
                    </a:p>
                  </a:txBody>
                  <a:tcPr marL="6350" marR="6350" marT="6350" marB="0" anchor="ctr"/>
                </a:tc>
                <a:tc>
                  <a:txBody>
                    <a:bodyPr/>
                    <a:lstStyle/>
                    <a:p>
                      <a:pPr algn="ctr" rtl="0" fontAlgn="ctr"/>
                      <a:r>
                        <a:rPr lang="en-US" sz="1000" u="none" strike="noStrike" dirty="0">
                          <a:solidFill>
                            <a:schemeClr val="tx1"/>
                          </a:solidFill>
                          <a:effectLst/>
                        </a:rPr>
                        <a:t>2024</a:t>
                      </a:r>
                      <a:endParaRPr lang="en-US" sz="1000" b="1" i="0" u="none" strike="noStrike" dirty="0">
                        <a:solidFill>
                          <a:schemeClr val="tx1"/>
                        </a:solidFill>
                        <a:effectLst/>
                        <a:latin typeface="Futura Medium" panose="00000400000000000000" pitchFamily="2" charset="0"/>
                      </a:endParaRPr>
                    </a:p>
                  </a:txBody>
                  <a:tcPr marL="6350" marR="6350" marT="6350" marB="0" anchor="ctr"/>
                </a:tc>
                <a:extLst>
                  <a:ext uri="{0D108BD9-81ED-4DB2-BD59-A6C34878D82A}">
                    <a16:rowId xmlns:a16="http://schemas.microsoft.com/office/drawing/2014/main" val="1938019293"/>
                  </a:ext>
                </a:extLst>
              </a:tr>
              <a:tr h="311376">
                <a:tc>
                  <a:txBody>
                    <a:bodyPr/>
                    <a:lstStyle/>
                    <a:p>
                      <a:pPr algn="l" rtl="0" fontAlgn="ctr"/>
                      <a:r>
                        <a:rPr lang="en-US" sz="900" b="0" u="none" strike="noStrike" dirty="0">
                          <a:solidFill>
                            <a:schemeClr val="tx1"/>
                          </a:solidFill>
                          <a:effectLst/>
                        </a:rPr>
                        <a:t> Development</a:t>
                      </a:r>
                      <a:endParaRPr lang="en-US" sz="900" b="0" i="0" u="none" strike="noStrike" dirty="0">
                        <a:solidFill>
                          <a:schemeClr val="tx1"/>
                        </a:solidFill>
                        <a:effectLst/>
                        <a:latin typeface="Futura Medium" panose="00000400000000000000" pitchFamily="2" charset="0"/>
                      </a:endParaRPr>
                    </a:p>
                  </a:txBody>
                  <a:tcPr marL="6350" marR="6350" marT="6350" marB="0" anchor="ctr"/>
                </a:tc>
                <a:tc>
                  <a:txBody>
                    <a:bodyPr/>
                    <a:lstStyle/>
                    <a:p>
                      <a:pPr algn="ctr" rtl="0" fontAlgn="ctr"/>
                      <a:r>
                        <a:rPr lang="en-US" sz="900" b="0" i="0" u="none" strike="noStrike" dirty="0">
                          <a:solidFill>
                            <a:schemeClr val="tx1"/>
                          </a:solidFill>
                          <a:effectLst/>
                          <a:latin typeface="+mn-lt"/>
                        </a:rPr>
                        <a:t>50K</a:t>
                      </a:r>
                    </a:p>
                  </a:txBody>
                  <a:tcPr marL="6350" marR="6350" marT="6350" marB="0" anchor="ctr"/>
                </a:tc>
                <a:extLst>
                  <a:ext uri="{0D108BD9-81ED-4DB2-BD59-A6C34878D82A}">
                    <a16:rowId xmlns:a16="http://schemas.microsoft.com/office/drawing/2014/main" val="2370342447"/>
                  </a:ext>
                </a:extLst>
              </a:tr>
              <a:tr h="301330">
                <a:tc>
                  <a:txBody>
                    <a:bodyPr/>
                    <a:lstStyle/>
                    <a:p>
                      <a:pPr algn="l" rtl="0" fontAlgn="ctr"/>
                      <a:r>
                        <a:rPr lang="en-US" sz="900" b="0" i="0" u="none" strike="noStrike" dirty="0">
                          <a:solidFill>
                            <a:schemeClr val="tx1"/>
                          </a:solidFill>
                          <a:effectLst/>
                          <a:latin typeface="Futura Medium" panose="00000400000000000000" pitchFamily="2" charset="0"/>
                        </a:rPr>
                        <a:t> License Required</a:t>
                      </a:r>
                    </a:p>
                  </a:txBody>
                  <a:tcPr marL="6350" marR="6350" marT="6350" marB="0" anchor="ctr"/>
                </a:tc>
                <a:tc>
                  <a:txBody>
                    <a:bodyPr/>
                    <a:lstStyle/>
                    <a:p>
                      <a:pPr algn="ctr" rtl="0" fontAlgn="ctr"/>
                      <a:r>
                        <a:rPr lang="en-US" sz="900" b="0" i="0" u="none" strike="noStrike" kern="1200" dirty="0">
                          <a:solidFill>
                            <a:schemeClr val="tx1"/>
                          </a:solidFill>
                          <a:effectLst/>
                          <a:latin typeface="+mn-lt"/>
                          <a:ea typeface="+mn-ea"/>
                          <a:cs typeface="+mn-cs"/>
                        </a:rPr>
                        <a:t>6K</a:t>
                      </a:r>
                    </a:p>
                  </a:txBody>
                  <a:tcPr marL="6350" marR="6350" marT="6350" marB="0" anchor="ctr"/>
                </a:tc>
                <a:extLst>
                  <a:ext uri="{0D108BD9-81ED-4DB2-BD59-A6C34878D82A}">
                    <a16:rowId xmlns:a16="http://schemas.microsoft.com/office/drawing/2014/main" val="3381619066"/>
                  </a:ext>
                </a:extLst>
              </a:tr>
              <a:tr h="301330">
                <a:tc>
                  <a:txBody>
                    <a:bodyPr/>
                    <a:lstStyle/>
                    <a:p>
                      <a:pPr algn="l" rtl="0" fontAlgn="ctr"/>
                      <a:r>
                        <a:rPr lang="en-US" sz="900" b="1" u="none" strike="noStrike" dirty="0">
                          <a:solidFill>
                            <a:schemeClr val="tx1"/>
                          </a:solidFill>
                          <a:effectLst/>
                        </a:rPr>
                        <a:t> Total</a:t>
                      </a:r>
                      <a:endParaRPr lang="en-US" sz="900" b="1" i="0" u="none" strike="noStrike" dirty="0">
                        <a:solidFill>
                          <a:schemeClr val="tx1"/>
                        </a:solidFill>
                        <a:effectLst/>
                        <a:latin typeface="Futura Medium" panose="00000400000000000000" pitchFamily="2" charset="0"/>
                      </a:endParaRPr>
                    </a:p>
                  </a:txBody>
                  <a:tcPr marL="6350" marR="6350" marT="6350" marB="0" anchor="ctr"/>
                </a:tc>
                <a:tc>
                  <a:txBody>
                    <a:bodyPr/>
                    <a:lstStyle/>
                    <a:p>
                      <a:pPr algn="ctr" rtl="0" fontAlgn="ctr"/>
                      <a:r>
                        <a:rPr lang="en-US" sz="900" b="1" i="0" u="none" strike="noStrike" dirty="0">
                          <a:solidFill>
                            <a:schemeClr val="tx1"/>
                          </a:solidFill>
                          <a:effectLst/>
                          <a:latin typeface="+mn-lt"/>
                        </a:rPr>
                        <a:t>56K</a:t>
                      </a:r>
                    </a:p>
                  </a:txBody>
                  <a:tcPr marL="6350" marR="6350" marT="6350" marB="0" anchor="ctr"/>
                </a:tc>
                <a:extLst>
                  <a:ext uri="{0D108BD9-81ED-4DB2-BD59-A6C34878D82A}">
                    <a16:rowId xmlns:a16="http://schemas.microsoft.com/office/drawing/2014/main" val="1831637137"/>
                  </a:ext>
                </a:extLst>
              </a:tr>
            </a:tbl>
          </a:graphicData>
        </a:graphic>
      </p:graphicFrame>
    </p:spTree>
    <p:extLst>
      <p:ext uri="{BB962C8B-B14F-4D97-AF65-F5344CB8AC3E}">
        <p14:creationId xmlns:p14="http://schemas.microsoft.com/office/powerpoint/2010/main" val="5031722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B8E25DB2-C004-48AB-BC40-92C3F2ACCE06}"/>
              </a:ext>
            </a:extLst>
          </p:cNvPr>
          <p:cNvSpPr/>
          <p:nvPr/>
        </p:nvSpPr>
        <p:spPr>
          <a:xfrm>
            <a:off x="1610140" y="6082748"/>
            <a:ext cx="10089480" cy="300998"/>
          </a:xfrm>
          <a:prstGeom prst="roundRect">
            <a:avLst/>
          </a:prstGeom>
          <a:solidFill>
            <a:srgbClr val="E7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Futura Medium"/>
              <a:ea typeface="+mn-ea"/>
              <a:cs typeface="+mn-cs"/>
            </a:endParaRPr>
          </a:p>
        </p:txBody>
      </p:sp>
      <p:sp>
        <p:nvSpPr>
          <p:cNvPr id="2" name="Title 1">
            <a:extLst>
              <a:ext uri="{FF2B5EF4-FFF2-40B4-BE49-F238E27FC236}">
                <a16:creationId xmlns:a16="http://schemas.microsoft.com/office/drawing/2014/main" id="{897139E1-F563-4E38-98C6-A0E8F9E8D6EA}"/>
              </a:ext>
            </a:extLst>
          </p:cNvPr>
          <p:cNvSpPr>
            <a:spLocks noGrp="1"/>
          </p:cNvSpPr>
          <p:nvPr>
            <p:ph type="title"/>
          </p:nvPr>
        </p:nvSpPr>
        <p:spPr>
          <a:xfrm>
            <a:off x="473967" y="137665"/>
            <a:ext cx="3952739" cy="374161"/>
          </a:xfrm>
        </p:spPr>
        <p:txBody>
          <a:bodyPr/>
          <a:lstStyle/>
          <a:p>
            <a:r>
              <a:rPr lang="en-US" dirty="0"/>
              <a:t>Plan On A Page</a:t>
            </a:r>
          </a:p>
        </p:txBody>
      </p:sp>
      <p:sp>
        <p:nvSpPr>
          <p:cNvPr id="5" name="Slide Number Placeholder 4">
            <a:extLst>
              <a:ext uri="{FF2B5EF4-FFF2-40B4-BE49-F238E27FC236}">
                <a16:creationId xmlns:a16="http://schemas.microsoft.com/office/drawing/2014/main" id="{C5A3C7FF-0C1B-421E-80F0-3E7954891596}"/>
              </a:ext>
            </a:extLst>
          </p:cNvPr>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85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cxnSp>
        <p:nvCxnSpPr>
          <p:cNvPr id="7" name="Straight Connector 6">
            <a:extLst>
              <a:ext uri="{FF2B5EF4-FFF2-40B4-BE49-F238E27FC236}">
                <a16:creationId xmlns:a16="http://schemas.microsoft.com/office/drawing/2014/main" id="{CF7C3F80-00DD-4950-B1AF-BE73D4C891C0}"/>
              </a:ext>
            </a:extLst>
          </p:cNvPr>
          <p:cNvCxnSpPr>
            <a:cxnSpLocks/>
          </p:cNvCxnSpPr>
          <p:nvPr/>
        </p:nvCxnSpPr>
        <p:spPr>
          <a:xfrm flipH="1">
            <a:off x="1610139" y="1080004"/>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81E13E-50F4-4897-95E2-A53019E6860E}"/>
              </a:ext>
            </a:extLst>
          </p:cNvPr>
          <p:cNvCxnSpPr>
            <a:cxnSpLocks/>
          </p:cNvCxnSpPr>
          <p:nvPr/>
        </p:nvCxnSpPr>
        <p:spPr>
          <a:xfrm flipH="1">
            <a:off x="3009735" y="1102150"/>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E8ADE4-6B7C-43A8-930C-B93B8562DD15}"/>
              </a:ext>
            </a:extLst>
          </p:cNvPr>
          <p:cNvCxnSpPr>
            <a:cxnSpLocks/>
          </p:cNvCxnSpPr>
          <p:nvPr/>
        </p:nvCxnSpPr>
        <p:spPr>
          <a:xfrm flipH="1">
            <a:off x="4386961" y="1013783"/>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EBD5B6-4104-4497-BEC2-1DC55999BC4C}"/>
              </a:ext>
            </a:extLst>
          </p:cNvPr>
          <p:cNvCxnSpPr>
            <a:cxnSpLocks/>
          </p:cNvCxnSpPr>
          <p:nvPr/>
        </p:nvCxnSpPr>
        <p:spPr>
          <a:xfrm flipH="1">
            <a:off x="5814089" y="1080004"/>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F90555-2052-4EA7-96B5-9157AE8F5F7E}"/>
              </a:ext>
            </a:extLst>
          </p:cNvPr>
          <p:cNvCxnSpPr>
            <a:cxnSpLocks/>
          </p:cNvCxnSpPr>
          <p:nvPr/>
        </p:nvCxnSpPr>
        <p:spPr>
          <a:xfrm flipH="1">
            <a:off x="7005083" y="1041568"/>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EC0705-850F-4F71-BA35-881DBE5817BD}"/>
              </a:ext>
            </a:extLst>
          </p:cNvPr>
          <p:cNvCxnSpPr>
            <a:cxnSpLocks/>
          </p:cNvCxnSpPr>
          <p:nvPr/>
        </p:nvCxnSpPr>
        <p:spPr>
          <a:xfrm flipH="1">
            <a:off x="8472359" y="1173123"/>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ECF2F7-1B10-40D0-B488-480338E1E635}"/>
              </a:ext>
            </a:extLst>
          </p:cNvPr>
          <p:cNvCxnSpPr>
            <a:cxnSpLocks/>
          </p:cNvCxnSpPr>
          <p:nvPr/>
        </p:nvCxnSpPr>
        <p:spPr>
          <a:xfrm flipH="1">
            <a:off x="9772866" y="1080004"/>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1EF13F-A3B8-4089-996D-E6055AA4428E}"/>
              </a:ext>
            </a:extLst>
          </p:cNvPr>
          <p:cNvCxnSpPr>
            <a:cxnSpLocks/>
          </p:cNvCxnSpPr>
          <p:nvPr/>
        </p:nvCxnSpPr>
        <p:spPr>
          <a:xfrm flipH="1">
            <a:off x="11699619" y="1080004"/>
            <a:ext cx="1" cy="5353437"/>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EA51B4A-346F-435E-A6C8-36DBB0EC32A3}"/>
              </a:ext>
            </a:extLst>
          </p:cNvPr>
          <p:cNvCxnSpPr>
            <a:cxnSpLocks/>
          </p:cNvCxnSpPr>
          <p:nvPr/>
        </p:nvCxnSpPr>
        <p:spPr>
          <a:xfrm>
            <a:off x="619716" y="1616826"/>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690817-63AF-402E-8C69-53F4B0B5B137}"/>
              </a:ext>
            </a:extLst>
          </p:cNvPr>
          <p:cNvCxnSpPr>
            <a:cxnSpLocks/>
          </p:cNvCxnSpPr>
          <p:nvPr/>
        </p:nvCxnSpPr>
        <p:spPr>
          <a:xfrm>
            <a:off x="619716" y="2935416"/>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02682B-6E0F-4F69-B360-0BFD2DD28289}"/>
              </a:ext>
            </a:extLst>
          </p:cNvPr>
          <p:cNvCxnSpPr>
            <a:cxnSpLocks/>
          </p:cNvCxnSpPr>
          <p:nvPr/>
        </p:nvCxnSpPr>
        <p:spPr>
          <a:xfrm>
            <a:off x="619716" y="3594711"/>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B87C35B-D21C-4165-933D-44E9DE88CC47}"/>
              </a:ext>
            </a:extLst>
          </p:cNvPr>
          <p:cNvCxnSpPr>
            <a:cxnSpLocks/>
          </p:cNvCxnSpPr>
          <p:nvPr/>
        </p:nvCxnSpPr>
        <p:spPr>
          <a:xfrm>
            <a:off x="615210" y="4444319"/>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BD96A0-AA29-4334-9A9C-5BAF78423766}"/>
              </a:ext>
            </a:extLst>
          </p:cNvPr>
          <p:cNvCxnSpPr>
            <a:cxnSpLocks/>
          </p:cNvCxnSpPr>
          <p:nvPr/>
        </p:nvCxnSpPr>
        <p:spPr>
          <a:xfrm>
            <a:off x="592492" y="5394605"/>
            <a:ext cx="11409017" cy="7212"/>
          </a:xfrm>
          <a:prstGeom prst="line">
            <a:avLst/>
          </a:prstGeom>
          <a:ln>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6D551E4-848E-40A2-ADAC-88384A2AECE9}"/>
              </a:ext>
            </a:extLst>
          </p:cNvPr>
          <p:cNvSpPr txBox="1"/>
          <p:nvPr/>
        </p:nvSpPr>
        <p:spPr bwMode="auto">
          <a:xfrm>
            <a:off x="-54278" y="1633271"/>
            <a:ext cx="1647255" cy="5735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Project Set Up</a:t>
            </a:r>
            <a:br>
              <a:rPr kumimoji="0" lang="en-US" sz="1400" b="0" i="0" u="none" strike="noStrike" kern="1200" cap="none" spc="0" normalizeH="0" baseline="0" noProof="0" dirty="0">
                <a:ln>
                  <a:noFill/>
                </a:ln>
                <a:solidFill>
                  <a:srgbClr val="595959"/>
                </a:solidFill>
                <a:effectLst/>
                <a:uLnTx/>
                <a:uFillTx/>
                <a:latin typeface="Futura Medium"/>
                <a:ea typeface="+mn-ea"/>
                <a:cs typeface="+mn-cs"/>
              </a:rPr>
            </a:br>
            <a:r>
              <a:rPr kumimoji="0" lang="en-US" sz="1400" b="0" i="0" u="none" strike="noStrike" kern="1200" cap="none" spc="0" normalizeH="0" baseline="0" noProof="0" dirty="0">
                <a:ln>
                  <a:noFill/>
                </a:ln>
                <a:solidFill>
                  <a:srgbClr val="595959"/>
                </a:solidFill>
                <a:effectLst/>
                <a:uLnTx/>
                <a:uFillTx/>
                <a:latin typeface="Futura Medium"/>
                <a:ea typeface="+mn-ea"/>
                <a:cs typeface="+mn-cs"/>
              </a:rPr>
              <a:t>&amp; Define</a:t>
            </a:r>
          </a:p>
        </p:txBody>
      </p:sp>
      <p:sp>
        <p:nvSpPr>
          <p:cNvPr id="32" name="TextBox 31">
            <a:extLst>
              <a:ext uri="{FF2B5EF4-FFF2-40B4-BE49-F238E27FC236}">
                <a16:creationId xmlns:a16="http://schemas.microsoft.com/office/drawing/2014/main" id="{2627FF9F-6380-4C38-BFC6-EB29A0843B9E}"/>
              </a:ext>
            </a:extLst>
          </p:cNvPr>
          <p:cNvSpPr txBox="1"/>
          <p:nvPr/>
        </p:nvSpPr>
        <p:spPr bwMode="auto">
          <a:xfrm>
            <a:off x="175592" y="2500039"/>
            <a:ext cx="1292087" cy="27193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Design/ Build</a:t>
            </a:r>
          </a:p>
        </p:txBody>
      </p:sp>
      <p:sp>
        <p:nvSpPr>
          <p:cNvPr id="33" name="TextBox 32">
            <a:extLst>
              <a:ext uri="{FF2B5EF4-FFF2-40B4-BE49-F238E27FC236}">
                <a16:creationId xmlns:a16="http://schemas.microsoft.com/office/drawing/2014/main" id="{BDBFA919-DFB6-4E17-99AD-6739B043ED3E}"/>
              </a:ext>
            </a:extLst>
          </p:cNvPr>
          <p:cNvSpPr txBox="1"/>
          <p:nvPr/>
        </p:nvSpPr>
        <p:spPr bwMode="auto">
          <a:xfrm>
            <a:off x="175592" y="3169118"/>
            <a:ext cx="1292087" cy="27193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ITC</a:t>
            </a:r>
          </a:p>
        </p:txBody>
      </p:sp>
      <p:sp>
        <p:nvSpPr>
          <p:cNvPr id="34" name="TextBox 33">
            <a:extLst>
              <a:ext uri="{FF2B5EF4-FFF2-40B4-BE49-F238E27FC236}">
                <a16:creationId xmlns:a16="http://schemas.microsoft.com/office/drawing/2014/main" id="{F3894ACB-771D-4C71-A9A5-06EEC428A634}"/>
              </a:ext>
            </a:extLst>
          </p:cNvPr>
          <p:cNvSpPr txBox="1"/>
          <p:nvPr/>
        </p:nvSpPr>
        <p:spPr bwMode="auto">
          <a:xfrm>
            <a:off x="175592" y="3761526"/>
            <a:ext cx="1292087" cy="43088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0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UAT / Regression</a:t>
            </a:r>
          </a:p>
        </p:txBody>
      </p:sp>
      <p:sp>
        <p:nvSpPr>
          <p:cNvPr id="36" name="TextBox 35">
            <a:extLst>
              <a:ext uri="{FF2B5EF4-FFF2-40B4-BE49-F238E27FC236}">
                <a16:creationId xmlns:a16="http://schemas.microsoft.com/office/drawing/2014/main" id="{004738BE-0DDD-4DD2-8B03-C7E83293D6C3}"/>
              </a:ext>
            </a:extLst>
          </p:cNvPr>
          <p:cNvSpPr txBox="1"/>
          <p:nvPr/>
        </p:nvSpPr>
        <p:spPr bwMode="auto">
          <a:xfrm>
            <a:off x="0" y="4641367"/>
            <a:ext cx="1467679" cy="27193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Go-live &amp; PGLS</a:t>
            </a:r>
          </a:p>
        </p:txBody>
      </p:sp>
      <p:sp>
        <p:nvSpPr>
          <p:cNvPr id="38" name="TextBox 37">
            <a:extLst>
              <a:ext uri="{FF2B5EF4-FFF2-40B4-BE49-F238E27FC236}">
                <a16:creationId xmlns:a16="http://schemas.microsoft.com/office/drawing/2014/main" id="{4090D815-6EDC-418A-AFFD-3B194806B1CA}"/>
              </a:ext>
            </a:extLst>
          </p:cNvPr>
          <p:cNvSpPr txBox="1"/>
          <p:nvPr/>
        </p:nvSpPr>
        <p:spPr bwMode="auto">
          <a:xfrm>
            <a:off x="175592" y="5704096"/>
            <a:ext cx="1292087" cy="31079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400" b="0" i="0" u="none" strike="noStrike" kern="1200" cap="none" spc="0" normalizeH="0" baseline="0" noProof="0" dirty="0">
                <a:ln>
                  <a:noFill/>
                </a:ln>
                <a:solidFill>
                  <a:srgbClr val="595959"/>
                </a:solidFill>
                <a:effectLst/>
                <a:uLnTx/>
                <a:uFillTx/>
                <a:latin typeface="Futura Medium"/>
                <a:ea typeface="+mn-ea"/>
                <a:cs typeface="+mn-cs"/>
              </a:rPr>
              <a:t>Project Closure</a:t>
            </a:r>
          </a:p>
        </p:txBody>
      </p:sp>
      <p:sp>
        <p:nvSpPr>
          <p:cNvPr id="45" name="TextBox 44">
            <a:extLst>
              <a:ext uri="{FF2B5EF4-FFF2-40B4-BE49-F238E27FC236}">
                <a16:creationId xmlns:a16="http://schemas.microsoft.com/office/drawing/2014/main" id="{7AD668BA-758D-4552-8D95-0C6A37E0F31E}"/>
              </a:ext>
            </a:extLst>
          </p:cNvPr>
          <p:cNvSpPr txBox="1"/>
          <p:nvPr/>
        </p:nvSpPr>
        <p:spPr bwMode="auto">
          <a:xfrm>
            <a:off x="1825224" y="6082748"/>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April</a:t>
            </a:r>
          </a:p>
        </p:txBody>
      </p:sp>
      <p:sp>
        <p:nvSpPr>
          <p:cNvPr id="51" name="TextBox 50">
            <a:extLst>
              <a:ext uri="{FF2B5EF4-FFF2-40B4-BE49-F238E27FC236}">
                <a16:creationId xmlns:a16="http://schemas.microsoft.com/office/drawing/2014/main" id="{FE69DFCD-A2C8-4FE2-BA77-63A890B7EE72}"/>
              </a:ext>
            </a:extLst>
          </p:cNvPr>
          <p:cNvSpPr txBox="1"/>
          <p:nvPr/>
        </p:nvSpPr>
        <p:spPr bwMode="auto">
          <a:xfrm>
            <a:off x="3199573" y="6129579"/>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May</a:t>
            </a:r>
          </a:p>
        </p:txBody>
      </p:sp>
      <p:sp>
        <p:nvSpPr>
          <p:cNvPr id="52" name="TextBox 51">
            <a:extLst>
              <a:ext uri="{FF2B5EF4-FFF2-40B4-BE49-F238E27FC236}">
                <a16:creationId xmlns:a16="http://schemas.microsoft.com/office/drawing/2014/main" id="{F274F2AA-8BB3-4ECE-AAB7-B17ED54079B2}"/>
              </a:ext>
            </a:extLst>
          </p:cNvPr>
          <p:cNvSpPr txBox="1"/>
          <p:nvPr/>
        </p:nvSpPr>
        <p:spPr bwMode="auto">
          <a:xfrm>
            <a:off x="4671646" y="6148719"/>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May</a:t>
            </a:r>
          </a:p>
        </p:txBody>
      </p:sp>
      <p:sp>
        <p:nvSpPr>
          <p:cNvPr id="53" name="TextBox 52">
            <a:extLst>
              <a:ext uri="{FF2B5EF4-FFF2-40B4-BE49-F238E27FC236}">
                <a16:creationId xmlns:a16="http://schemas.microsoft.com/office/drawing/2014/main" id="{C66F286A-7066-40B9-9B8A-2F6BA0F428DB}"/>
              </a:ext>
            </a:extLst>
          </p:cNvPr>
          <p:cNvSpPr txBox="1"/>
          <p:nvPr/>
        </p:nvSpPr>
        <p:spPr bwMode="auto">
          <a:xfrm>
            <a:off x="5910695" y="6085096"/>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lang="en-US" sz="1200" dirty="0">
                <a:solidFill>
                  <a:srgbClr val="595959"/>
                </a:solidFill>
                <a:latin typeface="Futura Medium"/>
              </a:rPr>
              <a:t>June</a:t>
            </a:r>
            <a:endParaRPr kumimoji="0" lang="en-US" sz="1200" b="0" i="0" u="none" strike="noStrike" kern="1200" cap="none" spc="0" normalizeH="0" baseline="0" noProof="0" dirty="0">
              <a:ln>
                <a:noFill/>
              </a:ln>
              <a:solidFill>
                <a:srgbClr val="595959"/>
              </a:solidFill>
              <a:effectLst/>
              <a:uLnTx/>
              <a:uFillTx/>
              <a:latin typeface="Futura Medium"/>
              <a:ea typeface="+mn-ea"/>
              <a:cs typeface="+mn-cs"/>
            </a:endParaRPr>
          </a:p>
        </p:txBody>
      </p:sp>
      <p:sp>
        <p:nvSpPr>
          <p:cNvPr id="54" name="TextBox 53">
            <a:extLst>
              <a:ext uri="{FF2B5EF4-FFF2-40B4-BE49-F238E27FC236}">
                <a16:creationId xmlns:a16="http://schemas.microsoft.com/office/drawing/2014/main" id="{A2FFB377-C9BF-4592-B2F9-E1D59DD47286}"/>
              </a:ext>
            </a:extLst>
          </p:cNvPr>
          <p:cNvSpPr txBox="1"/>
          <p:nvPr/>
        </p:nvSpPr>
        <p:spPr bwMode="auto">
          <a:xfrm>
            <a:off x="7214380" y="6071489"/>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June</a:t>
            </a:r>
          </a:p>
        </p:txBody>
      </p:sp>
      <p:sp>
        <p:nvSpPr>
          <p:cNvPr id="63" name="Rectangle: Rounded Corners 62">
            <a:extLst>
              <a:ext uri="{FF2B5EF4-FFF2-40B4-BE49-F238E27FC236}">
                <a16:creationId xmlns:a16="http://schemas.microsoft.com/office/drawing/2014/main" id="{EC8B06B2-B2E2-46CA-9FD6-85A65DF7837F}"/>
              </a:ext>
            </a:extLst>
          </p:cNvPr>
          <p:cNvSpPr/>
          <p:nvPr/>
        </p:nvSpPr>
        <p:spPr>
          <a:xfrm>
            <a:off x="8557234" y="4788245"/>
            <a:ext cx="1065971" cy="280501"/>
          </a:xfrm>
          <a:prstGeom prst="roundRect">
            <a:avLst/>
          </a:prstGeom>
          <a:solidFill>
            <a:schemeClr val="accent5">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Hyper care</a:t>
            </a:r>
          </a:p>
        </p:txBody>
      </p:sp>
      <p:sp>
        <p:nvSpPr>
          <p:cNvPr id="65" name="Rectangle: Rounded Corners 64">
            <a:extLst>
              <a:ext uri="{FF2B5EF4-FFF2-40B4-BE49-F238E27FC236}">
                <a16:creationId xmlns:a16="http://schemas.microsoft.com/office/drawing/2014/main" id="{A4EDEA18-E4B5-454A-BFA4-4290D3972BC2}"/>
              </a:ext>
            </a:extLst>
          </p:cNvPr>
          <p:cNvSpPr/>
          <p:nvPr/>
        </p:nvSpPr>
        <p:spPr>
          <a:xfrm>
            <a:off x="9818939" y="5644846"/>
            <a:ext cx="1860802" cy="194873"/>
          </a:xfrm>
          <a:prstGeom prst="roundRect">
            <a:avLst/>
          </a:prstGeom>
          <a:solidFill>
            <a:srgbClr val="81457A"/>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Closeout</a:t>
            </a:r>
          </a:p>
        </p:txBody>
      </p:sp>
      <p:cxnSp>
        <p:nvCxnSpPr>
          <p:cNvPr id="75" name="Straight Connector 74">
            <a:extLst>
              <a:ext uri="{FF2B5EF4-FFF2-40B4-BE49-F238E27FC236}">
                <a16:creationId xmlns:a16="http://schemas.microsoft.com/office/drawing/2014/main" id="{0065559C-7AFC-4AB0-9BCA-1A52906DDE4B}"/>
              </a:ext>
            </a:extLst>
          </p:cNvPr>
          <p:cNvCxnSpPr>
            <a:cxnSpLocks/>
          </p:cNvCxnSpPr>
          <p:nvPr/>
        </p:nvCxnSpPr>
        <p:spPr>
          <a:xfrm>
            <a:off x="8458778" y="4050008"/>
            <a:ext cx="2" cy="2300849"/>
          </a:xfrm>
          <a:prstGeom prst="line">
            <a:avLst/>
          </a:prstGeom>
          <a:ln>
            <a:solidFill>
              <a:srgbClr val="339B6E"/>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33AAB44-7C33-4F0C-B9B2-17A3E27A1938}"/>
              </a:ext>
            </a:extLst>
          </p:cNvPr>
          <p:cNvSpPr txBox="1"/>
          <p:nvPr/>
        </p:nvSpPr>
        <p:spPr bwMode="auto">
          <a:xfrm>
            <a:off x="5415702" y="1658309"/>
            <a:ext cx="1153394" cy="20332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50" b="1" i="0" u="none" strike="noStrike" kern="1200" cap="none" spc="0" normalizeH="0" baseline="0" noProof="0" dirty="0">
                <a:ln>
                  <a:noFill/>
                </a:ln>
                <a:solidFill>
                  <a:srgbClr val="C00000"/>
                </a:solidFill>
                <a:effectLst/>
                <a:uLnTx/>
                <a:uFillTx/>
                <a:latin typeface="Futura Medium"/>
                <a:ea typeface="+mn-ea"/>
                <a:cs typeface="+mn-cs"/>
              </a:rPr>
              <a:t>SG1 SG2</a:t>
            </a:r>
          </a:p>
        </p:txBody>
      </p:sp>
      <p:sp>
        <p:nvSpPr>
          <p:cNvPr id="83" name="TextBox 82">
            <a:extLst>
              <a:ext uri="{FF2B5EF4-FFF2-40B4-BE49-F238E27FC236}">
                <a16:creationId xmlns:a16="http://schemas.microsoft.com/office/drawing/2014/main" id="{C34B4112-431A-49D6-9F0B-EAD85CD83EDD}"/>
              </a:ext>
            </a:extLst>
          </p:cNvPr>
          <p:cNvSpPr txBox="1"/>
          <p:nvPr/>
        </p:nvSpPr>
        <p:spPr bwMode="auto">
          <a:xfrm>
            <a:off x="6672221" y="2474300"/>
            <a:ext cx="482523"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mn-cs"/>
              </a:rPr>
              <a:t>SG3</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
        <p:nvSpPr>
          <p:cNvPr id="84" name="TextBox 83">
            <a:extLst>
              <a:ext uri="{FF2B5EF4-FFF2-40B4-BE49-F238E27FC236}">
                <a16:creationId xmlns:a16="http://schemas.microsoft.com/office/drawing/2014/main" id="{7382A538-F549-420E-8096-BB508DAE86E8}"/>
              </a:ext>
            </a:extLst>
          </p:cNvPr>
          <p:cNvSpPr txBox="1"/>
          <p:nvPr/>
        </p:nvSpPr>
        <p:spPr bwMode="auto">
          <a:xfrm>
            <a:off x="6999609" y="3067810"/>
            <a:ext cx="482523" cy="193643"/>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mn-cs"/>
              </a:rPr>
              <a:t>SG4</a:t>
            </a:r>
            <a:endParaRPr kumimoji="0" lang="en-US" sz="800" b="1" i="0" u="none" strike="noStrike" kern="1200" cap="none" spc="0" normalizeH="0" baseline="0" noProof="0" dirty="0">
              <a:ln>
                <a:noFill/>
              </a:ln>
              <a:solidFill>
                <a:srgbClr val="C00000"/>
              </a:solidFill>
              <a:effectLst/>
              <a:uLnTx/>
              <a:uFillTx/>
              <a:latin typeface="Futura Medium"/>
              <a:ea typeface="+mn-ea"/>
              <a:cs typeface="+mn-cs"/>
            </a:endParaRPr>
          </a:p>
        </p:txBody>
      </p:sp>
      <p:sp>
        <p:nvSpPr>
          <p:cNvPr id="85" name="TextBox 84">
            <a:extLst>
              <a:ext uri="{FF2B5EF4-FFF2-40B4-BE49-F238E27FC236}">
                <a16:creationId xmlns:a16="http://schemas.microsoft.com/office/drawing/2014/main" id="{81B50C81-E1A0-4D71-8A5E-15F360034C92}"/>
              </a:ext>
            </a:extLst>
          </p:cNvPr>
          <p:cNvSpPr txBox="1"/>
          <p:nvPr/>
        </p:nvSpPr>
        <p:spPr bwMode="auto">
          <a:xfrm>
            <a:off x="9897819" y="5461232"/>
            <a:ext cx="418029" cy="1723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800" b="1" i="0" u="none" strike="noStrike" kern="1200" cap="none" spc="0" normalizeH="0" baseline="0" noProof="0" dirty="0">
                <a:ln>
                  <a:noFill/>
                </a:ln>
                <a:solidFill>
                  <a:srgbClr val="C00000"/>
                </a:solidFill>
                <a:effectLst/>
                <a:uLnTx/>
                <a:uFillTx/>
                <a:latin typeface="Futura Medium"/>
                <a:ea typeface="+mn-ea"/>
                <a:cs typeface="+mn-cs"/>
              </a:rPr>
              <a:t>SG5</a:t>
            </a:r>
          </a:p>
        </p:txBody>
      </p:sp>
      <p:sp>
        <p:nvSpPr>
          <p:cNvPr id="86" name="TextBox 85">
            <a:extLst>
              <a:ext uri="{FF2B5EF4-FFF2-40B4-BE49-F238E27FC236}">
                <a16:creationId xmlns:a16="http://schemas.microsoft.com/office/drawing/2014/main" id="{44195398-850D-4022-ADEC-7FD9CA13E5E8}"/>
              </a:ext>
            </a:extLst>
          </p:cNvPr>
          <p:cNvSpPr txBox="1"/>
          <p:nvPr/>
        </p:nvSpPr>
        <p:spPr bwMode="auto">
          <a:xfrm>
            <a:off x="11324177" y="5461232"/>
            <a:ext cx="482523" cy="1723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357708" rtl="0" eaLnBrk="1" fontAlgn="auto" latinLnBrk="0" hangingPunct="1">
              <a:lnSpc>
                <a:spcPct val="140000"/>
              </a:lnSpc>
              <a:spcBef>
                <a:spcPts val="0"/>
              </a:spcBef>
              <a:spcAft>
                <a:spcPts val="0"/>
              </a:spcAft>
              <a:buClr>
                <a:srgbClr val="DD1D21"/>
              </a:buClr>
              <a:buSzPct val="85000"/>
              <a:buFontTx/>
              <a:buNone/>
              <a:tabLst/>
              <a:defRPr/>
            </a:pPr>
            <a:r>
              <a:rPr kumimoji="0" lang="en-US" sz="800" b="1" i="0" u="none" strike="noStrike" kern="1200" cap="none" spc="0" normalizeH="0" baseline="0" noProof="0" dirty="0">
                <a:ln>
                  <a:noFill/>
                </a:ln>
                <a:solidFill>
                  <a:srgbClr val="C00000"/>
                </a:solidFill>
                <a:effectLst/>
                <a:uLnTx/>
                <a:uFillTx/>
                <a:latin typeface="Futura Medium"/>
                <a:ea typeface="+mn-ea"/>
                <a:cs typeface="+mn-cs"/>
              </a:rPr>
              <a:t>SG6</a:t>
            </a:r>
          </a:p>
        </p:txBody>
      </p:sp>
      <p:sp>
        <p:nvSpPr>
          <p:cNvPr id="96" name="Isosceles Triangle 95">
            <a:extLst>
              <a:ext uri="{FF2B5EF4-FFF2-40B4-BE49-F238E27FC236}">
                <a16:creationId xmlns:a16="http://schemas.microsoft.com/office/drawing/2014/main" id="{966ED9ED-8377-45CB-82A3-68A55DB27281}"/>
              </a:ext>
            </a:extLst>
          </p:cNvPr>
          <p:cNvSpPr/>
          <p:nvPr/>
        </p:nvSpPr>
        <p:spPr>
          <a:xfrm rot="5400000">
            <a:off x="8262178" y="4888089"/>
            <a:ext cx="226126" cy="158370"/>
          </a:xfrm>
          <a:prstGeom prst="triangle">
            <a:avLst/>
          </a:prstGeom>
          <a:solidFill>
            <a:schemeClr val="accent5"/>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99" name="TextBox 98">
            <a:extLst>
              <a:ext uri="{FF2B5EF4-FFF2-40B4-BE49-F238E27FC236}">
                <a16:creationId xmlns:a16="http://schemas.microsoft.com/office/drawing/2014/main" id="{79730179-956A-49A0-9E19-BE976C42DAF8}"/>
              </a:ext>
            </a:extLst>
          </p:cNvPr>
          <p:cNvSpPr txBox="1"/>
          <p:nvPr/>
        </p:nvSpPr>
        <p:spPr bwMode="auto">
          <a:xfrm>
            <a:off x="1960454" y="6324470"/>
            <a:ext cx="490364" cy="31079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600" b="1" i="0" u="none" strike="noStrike" kern="1200" cap="none" spc="0" normalizeH="0" baseline="0" noProof="0" dirty="0">
                <a:ln>
                  <a:noFill/>
                </a:ln>
                <a:solidFill>
                  <a:srgbClr val="DD1D21"/>
                </a:solidFill>
                <a:effectLst/>
                <a:uLnTx/>
                <a:uFillTx/>
                <a:latin typeface="Futura Medium"/>
                <a:ea typeface="+mn-ea"/>
                <a:cs typeface="+mn-cs"/>
              </a:rPr>
              <a:t>2024</a:t>
            </a:r>
          </a:p>
        </p:txBody>
      </p:sp>
      <p:sp>
        <p:nvSpPr>
          <p:cNvPr id="100" name="TextBox 99">
            <a:extLst>
              <a:ext uri="{FF2B5EF4-FFF2-40B4-BE49-F238E27FC236}">
                <a16:creationId xmlns:a16="http://schemas.microsoft.com/office/drawing/2014/main" id="{64368392-9C44-4F88-ADF6-42B706954C68}"/>
              </a:ext>
            </a:extLst>
          </p:cNvPr>
          <p:cNvSpPr txBox="1"/>
          <p:nvPr/>
        </p:nvSpPr>
        <p:spPr>
          <a:xfrm>
            <a:off x="3224738" y="1650244"/>
            <a:ext cx="1465339" cy="276999"/>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Futura Medium"/>
                <a:ea typeface="+mn-ea"/>
                <a:cs typeface="+mn-cs"/>
              </a:rPr>
              <a:t>We are here</a:t>
            </a:r>
          </a:p>
        </p:txBody>
      </p:sp>
      <p:sp>
        <p:nvSpPr>
          <p:cNvPr id="91" name="Rectangle: Rounded Corners 90">
            <a:extLst>
              <a:ext uri="{FF2B5EF4-FFF2-40B4-BE49-F238E27FC236}">
                <a16:creationId xmlns:a16="http://schemas.microsoft.com/office/drawing/2014/main" id="{B5054D28-7003-4C7E-871B-7820726D75FA}"/>
              </a:ext>
            </a:extLst>
          </p:cNvPr>
          <p:cNvSpPr/>
          <p:nvPr/>
        </p:nvSpPr>
        <p:spPr>
          <a:xfrm>
            <a:off x="1924647" y="1917105"/>
            <a:ext cx="3889441" cy="297257"/>
          </a:xfrm>
          <a:prstGeom prst="roundRect">
            <a:avLst/>
          </a:prstGeom>
          <a:solidFill>
            <a:srgbClr val="003C88"/>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Project Set Up &amp; Requirements gathering</a:t>
            </a:r>
          </a:p>
        </p:txBody>
      </p:sp>
      <p:sp>
        <p:nvSpPr>
          <p:cNvPr id="111" name="Rectangle: Rounded Corners 110">
            <a:extLst>
              <a:ext uri="{FF2B5EF4-FFF2-40B4-BE49-F238E27FC236}">
                <a16:creationId xmlns:a16="http://schemas.microsoft.com/office/drawing/2014/main" id="{77687A54-00AD-4A81-9143-9E06030F9A1A}"/>
              </a:ext>
            </a:extLst>
          </p:cNvPr>
          <p:cNvSpPr/>
          <p:nvPr/>
        </p:nvSpPr>
        <p:spPr>
          <a:xfrm>
            <a:off x="5830233" y="2623770"/>
            <a:ext cx="845737" cy="218739"/>
          </a:xfrm>
          <a:prstGeom prst="roundRect">
            <a:avLst/>
          </a:prstGeom>
          <a:solidFill>
            <a:schemeClr val="accent6">
              <a:lumMod val="7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lvl="0" algn="ctr">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Development</a:t>
            </a:r>
          </a:p>
        </p:txBody>
      </p:sp>
      <p:sp>
        <p:nvSpPr>
          <p:cNvPr id="112" name="Rectangle: Rounded Corners 111">
            <a:extLst>
              <a:ext uri="{FF2B5EF4-FFF2-40B4-BE49-F238E27FC236}">
                <a16:creationId xmlns:a16="http://schemas.microsoft.com/office/drawing/2014/main" id="{F0C9860B-71A6-46A7-A51C-0F5149912EC2}"/>
              </a:ext>
            </a:extLst>
          </p:cNvPr>
          <p:cNvSpPr/>
          <p:nvPr/>
        </p:nvSpPr>
        <p:spPr>
          <a:xfrm>
            <a:off x="6487545" y="3243812"/>
            <a:ext cx="512064" cy="228600"/>
          </a:xfrm>
          <a:prstGeom prst="roundRect">
            <a:avLst/>
          </a:prstGeom>
          <a:solidFill>
            <a:srgbClr val="003C88"/>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ITC</a:t>
            </a:r>
          </a:p>
        </p:txBody>
      </p:sp>
      <p:sp>
        <p:nvSpPr>
          <p:cNvPr id="113" name="Rectangle: Rounded Corners 112">
            <a:extLst>
              <a:ext uri="{FF2B5EF4-FFF2-40B4-BE49-F238E27FC236}">
                <a16:creationId xmlns:a16="http://schemas.microsoft.com/office/drawing/2014/main" id="{D0EC18E5-B3AA-4156-A9B6-3F1C3D232C0D}"/>
              </a:ext>
            </a:extLst>
          </p:cNvPr>
          <p:cNvSpPr/>
          <p:nvPr/>
        </p:nvSpPr>
        <p:spPr>
          <a:xfrm>
            <a:off x="7032242" y="3930853"/>
            <a:ext cx="1412957" cy="301516"/>
          </a:xfrm>
          <a:prstGeom prst="roundRect">
            <a:avLst/>
          </a:prstGeom>
          <a:solidFill>
            <a:srgbClr val="003C88"/>
          </a:solidFill>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Futura Medium"/>
                <a:ea typeface="+mn-ea"/>
                <a:cs typeface="+mn-cs"/>
              </a:rPr>
              <a:t>UAT</a:t>
            </a:r>
          </a:p>
        </p:txBody>
      </p:sp>
      <p:cxnSp>
        <p:nvCxnSpPr>
          <p:cNvPr id="115" name="Straight Connector 114">
            <a:extLst>
              <a:ext uri="{FF2B5EF4-FFF2-40B4-BE49-F238E27FC236}">
                <a16:creationId xmlns:a16="http://schemas.microsoft.com/office/drawing/2014/main" id="{35DC6B8C-141C-422D-AD5E-2D42EEF3B31E}"/>
              </a:ext>
            </a:extLst>
          </p:cNvPr>
          <p:cNvCxnSpPr>
            <a:cxnSpLocks/>
          </p:cNvCxnSpPr>
          <p:nvPr/>
        </p:nvCxnSpPr>
        <p:spPr>
          <a:xfrm flipH="1">
            <a:off x="9772867" y="4031493"/>
            <a:ext cx="1259" cy="2244999"/>
          </a:xfrm>
          <a:prstGeom prst="line">
            <a:avLst/>
          </a:prstGeom>
          <a:ln>
            <a:solidFill>
              <a:srgbClr val="339B6E"/>
            </a:solidFill>
            <a:prstDash val="lgDash"/>
            <a:headEnd type="oval"/>
            <a:tailEnd type="oval"/>
          </a:ln>
        </p:spPr>
        <p:style>
          <a:lnRef idx="1">
            <a:schemeClr val="accent1"/>
          </a:lnRef>
          <a:fillRef idx="0">
            <a:schemeClr val="accent1"/>
          </a:fillRef>
          <a:effectRef idx="0">
            <a:schemeClr val="accent1"/>
          </a:effectRef>
          <a:fontRef idx="minor">
            <a:schemeClr val="tx1"/>
          </a:fontRef>
        </p:style>
      </p:cxnSp>
      <p:sp>
        <p:nvSpPr>
          <p:cNvPr id="116" name="Isosceles Triangle 115">
            <a:extLst>
              <a:ext uri="{FF2B5EF4-FFF2-40B4-BE49-F238E27FC236}">
                <a16:creationId xmlns:a16="http://schemas.microsoft.com/office/drawing/2014/main" id="{0C07233B-125F-43CF-A316-22F10E7D8C6E}"/>
              </a:ext>
            </a:extLst>
          </p:cNvPr>
          <p:cNvSpPr/>
          <p:nvPr/>
        </p:nvSpPr>
        <p:spPr>
          <a:xfrm>
            <a:off x="10635040" y="6395005"/>
            <a:ext cx="228600" cy="228600"/>
          </a:xfrm>
          <a:prstGeom prst="triangle">
            <a:avLst/>
          </a:prstGeom>
          <a:solidFill>
            <a:schemeClr val="bg1">
              <a:lumMod val="50000"/>
            </a:schemeClr>
          </a:solidFill>
          <a:ln>
            <a:noFill/>
          </a:ln>
          <a:effectLst>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Futura Medium"/>
              <a:ea typeface="+mn-ea"/>
              <a:cs typeface="+mn-cs"/>
            </a:endParaRPr>
          </a:p>
        </p:txBody>
      </p:sp>
      <p:sp>
        <p:nvSpPr>
          <p:cNvPr id="10" name="TextBox 9">
            <a:extLst>
              <a:ext uri="{FF2B5EF4-FFF2-40B4-BE49-F238E27FC236}">
                <a16:creationId xmlns:a16="http://schemas.microsoft.com/office/drawing/2014/main" id="{131DF0D6-7CFA-4A16-A475-B379FE767A45}"/>
              </a:ext>
            </a:extLst>
          </p:cNvPr>
          <p:cNvSpPr txBox="1"/>
          <p:nvPr/>
        </p:nvSpPr>
        <p:spPr bwMode="auto">
          <a:xfrm>
            <a:off x="5580940" y="6495837"/>
            <a:ext cx="478646" cy="13849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GB" sz="900" dirty="0">
                <a:solidFill>
                  <a:srgbClr val="008443"/>
                </a:solidFill>
              </a:rPr>
              <a:t>Go-live</a:t>
            </a:r>
          </a:p>
        </p:txBody>
      </p:sp>
      <p:sp>
        <p:nvSpPr>
          <p:cNvPr id="4" name="TextBox 3">
            <a:extLst>
              <a:ext uri="{FF2B5EF4-FFF2-40B4-BE49-F238E27FC236}">
                <a16:creationId xmlns:a16="http://schemas.microsoft.com/office/drawing/2014/main" id="{702EE63A-BA02-DA67-119B-4DFB9A694215}"/>
              </a:ext>
            </a:extLst>
          </p:cNvPr>
          <p:cNvSpPr txBox="1"/>
          <p:nvPr/>
        </p:nvSpPr>
        <p:spPr bwMode="auto">
          <a:xfrm>
            <a:off x="9772866" y="280755"/>
            <a:ext cx="1288916"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SG – Stage Gate</a:t>
            </a:r>
          </a:p>
        </p:txBody>
      </p:sp>
      <p:sp>
        <p:nvSpPr>
          <p:cNvPr id="11" name="TextBox 10">
            <a:extLst>
              <a:ext uri="{FF2B5EF4-FFF2-40B4-BE49-F238E27FC236}">
                <a16:creationId xmlns:a16="http://schemas.microsoft.com/office/drawing/2014/main" id="{E3F9E3C1-47DD-D552-2E03-8B891137FB3D}"/>
              </a:ext>
            </a:extLst>
          </p:cNvPr>
          <p:cNvSpPr txBox="1"/>
          <p:nvPr/>
        </p:nvSpPr>
        <p:spPr bwMode="auto">
          <a:xfrm>
            <a:off x="9772866" y="34763"/>
            <a:ext cx="1288916"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95959"/>
                </a:solidFill>
                <a:effectLst/>
                <a:uLnTx/>
                <a:uFillTx/>
                <a:latin typeface="Futura Medium"/>
                <a:ea typeface="+mn-ea"/>
                <a:cs typeface="+mn-cs"/>
              </a:rPr>
              <a:t>Acronyms:</a:t>
            </a:r>
          </a:p>
        </p:txBody>
      </p:sp>
      <p:sp>
        <p:nvSpPr>
          <p:cNvPr id="14" name="TextBox 13">
            <a:extLst>
              <a:ext uri="{FF2B5EF4-FFF2-40B4-BE49-F238E27FC236}">
                <a16:creationId xmlns:a16="http://schemas.microsoft.com/office/drawing/2014/main" id="{DB2557C6-6361-51AE-932C-8A69679DA5D4}"/>
              </a:ext>
            </a:extLst>
          </p:cNvPr>
          <p:cNvSpPr txBox="1"/>
          <p:nvPr/>
        </p:nvSpPr>
        <p:spPr bwMode="auto">
          <a:xfrm>
            <a:off x="9772866" y="532661"/>
            <a:ext cx="2322561"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UAT – User Acceptance Testing</a:t>
            </a:r>
          </a:p>
        </p:txBody>
      </p:sp>
      <p:sp>
        <p:nvSpPr>
          <p:cNvPr id="37" name="TextBox 36">
            <a:extLst>
              <a:ext uri="{FF2B5EF4-FFF2-40B4-BE49-F238E27FC236}">
                <a16:creationId xmlns:a16="http://schemas.microsoft.com/office/drawing/2014/main" id="{56D8467E-70BB-5193-3E53-1DF04ECCED2F}"/>
              </a:ext>
            </a:extLst>
          </p:cNvPr>
          <p:cNvSpPr txBox="1"/>
          <p:nvPr/>
        </p:nvSpPr>
        <p:spPr bwMode="auto">
          <a:xfrm>
            <a:off x="9772865" y="783247"/>
            <a:ext cx="2322561"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ITC – Integration test Cycle</a:t>
            </a:r>
          </a:p>
        </p:txBody>
      </p:sp>
      <p:sp>
        <p:nvSpPr>
          <p:cNvPr id="3" name="TextBox 2">
            <a:extLst>
              <a:ext uri="{FF2B5EF4-FFF2-40B4-BE49-F238E27FC236}">
                <a16:creationId xmlns:a16="http://schemas.microsoft.com/office/drawing/2014/main" id="{57E43A37-9706-A869-A7E9-794AE174AC74}"/>
              </a:ext>
            </a:extLst>
          </p:cNvPr>
          <p:cNvSpPr txBox="1"/>
          <p:nvPr/>
        </p:nvSpPr>
        <p:spPr bwMode="auto">
          <a:xfrm>
            <a:off x="8681698" y="6116708"/>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lang="en-US" sz="1200" dirty="0">
                <a:solidFill>
                  <a:srgbClr val="595959"/>
                </a:solidFill>
                <a:latin typeface="Futura Medium"/>
              </a:rPr>
              <a:t>July</a:t>
            </a:r>
            <a:endParaRPr kumimoji="0" lang="en-US" sz="1200" b="0" i="0" u="none" strike="noStrike" kern="1200" cap="none" spc="0" normalizeH="0" baseline="0" noProof="0" dirty="0">
              <a:ln>
                <a:noFill/>
              </a:ln>
              <a:solidFill>
                <a:srgbClr val="595959"/>
              </a:solidFill>
              <a:effectLst/>
              <a:uLnTx/>
              <a:uFillTx/>
              <a:latin typeface="Futura Medium"/>
              <a:ea typeface="+mn-ea"/>
              <a:cs typeface="+mn-cs"/>
            </a:endParaRPr>
          </a:p>
        </p:txBody>
      </p:sp>
      <p:sp>
        <p:nvSpPr>
          <p:cNvPr id="16" name="TextBox 15">
            <a:extLst>
              <a:ext uri="{FF2B5EF4-FFF2-40B4-BE49-F238E27FC236}">
                <a16:creationId xmlns:a16="http://schemas.microsoft.com/office/drawing/2014/main" id="{DE4ABB76-CC04-D52B-8FF3-7C58CB78C55F}"/>
              </a:ext>
            </a:extLst>
          </p:cNvPr>
          <p:cNvSpPr txBox="1"/>
          <p:nvPr/>
        </p:nvSpPr>
        <p:spPr bwMode="auto">
          <a:xfrm>
            <a:off x="10315848" y="6119808"/>
            <a:ext cx="840790"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0" marR="0" lvl="0" indent="0" algn="ctr" defTabSz="357708" rtl="0" eaLnBrk="1" fontAlgn="auto" latinLnBrk="0" hangingPunct="1">
              <a:lnSpc>
                <a:spcPct val="140000"/>
              </a:lnSpc>
              <a:spcBef>
                <a:spcPts val="0"/>
              </a:spcBef>
              <a:spcAft>
                <a:spcPts val="0"/>
              </a:spcAft>
              <a:buClr>
                <a:srgbClr val="DD1D21"/>
              </a:buClr>
              <a:buSzPct val="85000"/>
              <a:buFontTx/>
              <a:buNone/>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mn-cs"/>
              </a:rPr>
              <a:t>July</a:t>
            </a:r>
          </a:p>
        </p:txBody>
      </p:sp>
    </p:spTree>
    <p:extLst>
      <p:ext uri="{BB962C8B-B14F-4D97-AF65-F5344CB8AC3E}">
        <p14:creationId xmlns:p14="http://schemas.microsoft.com/office/powerpoint/2010/main" val="32188775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3542FCA-7A41-4B60-0F5D-93FFF0FC3B85}"/>
              </a:ext>
            </a:extLst>
          </p:cNvPr>
          <p:cNvPicPr>
            <a:picLocks noGrp="1" noChangeAspect="1"/>
          </p:cNvPicPr>
          <p:nvPr>
            <p:ph sz="quarter" idx="11"/>
          </p:nvPr>
        </p:nvPicPr>
        <p:blipFill>
          <a:blip r:embed="rId2"/>
          <a:stretch>
            <a:fillRect/>
          </a:stretch>
        </p:blipFill>
        <p:spPr>
          <a:xfrm>
            <a:off x="538842" y="623329"/>
            <a:ext cx="11062607" cy="5703430"/>
          </a:xfrm>
        </p:spPr>
      </p:pic>
      <p:sp>
        <p:nvSpPr>
          <p:cNvPr id="4" name="Date Placeholder 3">
            <a:extLst>
              <a:ext uri="{FF2B5EF4-FFF2-40B4-BE49-F238E27FC236}">
                <a16:creationId xmlns:a16="http://schemas.microsoft.com/office/drawing/2014/main" id="{B0771713-7DD9-CFC7-A693-1DDCD0166EE9}"/>
              </a:ext>
            </a:extLst>
          </p:cNvPr>
          <p:cNvSpPr>
            <a:spLocks noGrp="1"/>
          </p:cNvSpPr>
          <p:nvPr>
            <p:ph type="dt" sz="half" idx="2"/>
          </p:nvPr>
        </p:nvSpPr>
        <p:spPr/>
        <p:txBody>
          <a:bodyPr/>
          <a:lstStyle/>
          <a:p>
            <a:pPr>
              <a:defRPr/>
            </a:pPr>
            <a:fld id="{F59A92D4-B4D0-4459-B5A9-F6609580BAB4}" type="datetime1">
              <a:rPr lang="en-US" smtClean="0"/>
              <a:t>6/3/2024</a:t>
            </a:fld>
            <a:endParaRPr lang="en-GB" dirty="0"/>
          </a:p>
        </p:txBody>
      </p:sp>
      <p:sp>
        <p:nvSpPr>
          <p:cNvPr id="5" name="Slide Number Placeholder 4">
            <a:extLst>
              <a:ext uri="{FF2B5EF4-FFF2-40B4-BE49-F238E27FC236}">
                <a16:creationId xmlns:a16="http://schemas.microsoft.com/office/drawing/2014/main" id="{98DF4AFC-16EA-6571-4162-E8B74758F8E6}"/>
              </a:ext>
            </a:extLst>
          </p:cNvPr>
          <p:cNvSpPr>
            <a:spLocks noGrp="1"/>
          </p:cNvSpPr>
          <p:nvPr>
            <p:ph type="sldNum" sz="quarter" idx="4"/>
          </p:nvPr>
        </p:nvSpPr>
        <p:spPr/>
        <p:txBody>
          <a:bodyPr/>
          <a:lstStyle/>
          <a:p>
            <a:fld id="{D32BAE6A-B452-4007-8177-56DD051636F9}" type="slidenum">
              <a:rPr lang="en-GB" smtClean="0"/>
              <a:pPr/>
              <a:t>3</a:t>
            </a:fld>
            <a:endParaRPr lang="en-GB" dirty="0"/>
          </a:p>
        </p:txBody>
      </p:sp>
      <p:sp>
        <p:nvSpPr>
          <p:cNvPr id="6" name="Footer Placeholder 5">
            <a:extLst>
              <a:ext uri="{FF2B5EF4-FFF2-40B4-BE49-F238E27FC236}">
                <a16:creationId xmlns:a16="http://schemas.microsoft.com/office/drawing/2014/main" id="{D2AEE6B2-D160-9A01-06AD-F5C2A25FCDAA}"/>
              </a:ext>
            </a:extLst>
          </p:cNvPr>
          <p:cNvSpPr>
            <a:spLocks noGrp="1"/>
          </p:cNvSpPr>
          <p:nvPr>
            <p:ph type="ftr" sz="quarter" idx="3"/>
          </p:nvPr>
        </p:nvSpPr>
        <p:spPr/>
        <p:txBody>
          <a:bodyPr/>
          <a:lstStyle/>
          <a:p>
            <a:pPr>
              <a:defRPr/>
            </a:pPr>
            <a:r>
              <a:rPr lang="en-GB"/>
              <a:t>Footer </a:t>
            </a:r>
            <a:endParaRPr lang="en-GB" dirty="0"/>
          </a:p>
        </p:txBody>
      </p:sp>
      <p:sp>
        <p:nvSpPr>
          <p:cNvPr id="7" name="Title 1">
            <a:extLst>
              <a:ext uri="{FF2B5EF4-FFF2-40B4-BE49-F238E27FC236}">
                <a16:creationId xmlns:a16="http://schemas.microsoft.com/office/drawing/2014/main" id="{726C73DC-E05B-5DD3-9F49-4AEDECC0AFAE}"/>
              </a:ext>
            </a:extLst>
          </p:cNvPr>
          <p:cNvSpPr txBox="1">
            <a:spLocks/>
          </p:cNvSpPr>
          <p:nvPr/>
        </p:nvSpPr>
        <p:spPr bwMode="auto">
          <a:xfrm>
            <a:off x="473967" y="137665"/>
            <a:ext cx="3952739" cy="37416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dirty="0"/>
              <a:t>Sample Dashboard</a:t>
            </a:r>
          </a:p>
        </p:txBody>
      </p:sp>
    </p:spTree>
    <p:extLst>
      <p:ext uri="{BB962C8B-B14F-4D97-AF65-F5344CB8AC3E}">
        <p14:creationId xmlns:p14="http://schemas.microsoft.com/office/powerpoint/2010/main" val="24651332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rapezoid 8"/>
          <p:cNvSpPr>
            <a:spLocks noChangeAspect="1"/>
          </p:cNvSpPr>
          <p:nvPr/>
        </p:nvSpPr>
        <p:spPr>
          <a:xfrm>
            <a:off x="2974763" y="990578"/>
            <a:ext cx="4491325" cy="3854328"/>
          </a:xfrm>
          <a:prstGeom prst="trapezoid">
            <a:avLst>
              <a:gd name="adj" fmla="val 79388"/>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000" tIns="72000" rIns="36000" bIns="72000" anchor="ctr" anchorCtr="0"/>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e-DE" sz="1400" b="1"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16" name="Trapezoid 10"/>
          <p:cNvSpPr>
            <a:spLocks noChangeAspect="1"/>
          </p:cNvSpPr>
          <p:nvPr/>
        </p:nvSpPr>
        <p:spPr>
          <a:xfrm>
            <a:off x="2162451" y="4409096"/>
            <a:ext cx="6162682" cy="1890588"/>
          </a:xfrm>
          <a:prstGeom prst="trapezoid">
            <a:avLst>
              <a:gd name="adj" fmla="val 58011"/>
            </a:avLst>
          </a:pr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000" tIns="72000" rIns="36000" bIns="72000" anchor="ctr" anchorCtr="0"/>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de-DE" sz="1400" b="1"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 name="Title 1"/>
          <p:cNvSpPr>
            <a:spLocks noGrp="1"/>
          </p:cNvSpPr>
          <p:nvPr>
            <p:ph type="title"/>
          </p:nvPr>
        </p:nvSpPr>
        <p:spPr>
          <a:xfrm>
            <a:off x="513806" y="94673"/>
            <a:ext cx="11019308" cy="350852"/>
          </a:xfrm>
        </p:spPr>
        <p:txBody>
          <a:bodyPr/>
          <a:lstStyle/>
          <a:p>
            <a:r>
              <a:rPr lang="en-US" dirty="0"/>
              <a:t>PROJECT GOVERNANCE</a:t>
            </a:r>
            <a:endParaRPr lang="en-MY" dirty="0"/>
          </a:p>
        </p:txBody>
      </p:sp>
      <p:sp>
        <p:nvSpPr>
          <p:cNvPr id="3" name="Slide Number Placeholder 2"/>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GB" sz="85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
        <p:nvSpPr>
          <p:cNvPr id="19" name="Down Arrow 5"/>
          <p:cNvSpPr/>
          <p:nvPr/>
        </p:nvSpPr>
        <p:spPr>
          <a:xfrm rot="1908963">
            <a:off x="3087068" y="627611"/>
            <a:ext cx="320040" cy="6035040"/>
          </a:xfrm>
          <a:prstGeom prst="downArrow">
            <a:avLst/>
          </a:prstGeom>
          <a:ln/>
        </p:spPr>
        <p:style>
          <a:lnRef idx="1">
            <a:schemeClr val="accent2"/>
          </a:lnRef>
          <a:fillRef idx="3">
            <a:schemeClr val="accent2"/>
          </a:fillRef>
          <a:effectRef idx="2">
            <a:schemeClr val="accent2"/>
          </a:effectRef>
          <a:fontRef idx="minor">
            <a:schemeClr val="lt1"/>
          </a:fontRef>
        </p:style>
        <p:txBody>
          <a:bodyPr vert="vert270"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Futura Medium"/>
                <a:ea typeface="+mn-ea"/>
                <a:cs typeface="+mn-cs"/>
              </a:rPr>
              <a:t>Direction &amp; Decision</a:t>
            </a:r>
          </a:p>
        </p:txBody>
      </p:sp>
      <p:sp>
        <p:nvSpPr>
          <p:cNvPr id="20" name="Up Arrow 6"/>
          <p:cNvSpPr/>
          <p:nvPr/>
        </p:nvSpPr>
        <p:spPr>
          <a:xfrm rot="19825377">
            <a:off x="6986608" y="606205"/>
            <a:ext cx="320040" cy="5832554"/>
          </a:xfrm>
          <a:prstGeom prst="upArrow">
            <a:avLst/>
          </a:prstGeom>
          <a:ln/>
        </p:spPr>
        <p:style>
          <a:lnRef idx="1">
            <a:schemeClr val="accent2"/>
          </a:lnRef>
          <a:fillRef idx="3">
            <a:schemeClr val="accent2"/>
          </a:fillRef>
          <a:effectRef idx="2">
            <a:schemeClr val="accent2"/>
          </a:effectRef>
          <a:fontRef idx="minor">
            <a:schemeClr val="lt1"/>
          </a:fontRef>
        </p:style>
        <p:txBody>
          <a:bodyPr vert="vert"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Futura Medium"/>
                <a:ea typeface="+mn-ea"/>
                <a:cs typeface="+mn-cs"/>
              </a:rPr>
              <a:t>Status Update &amp; Escalation</a:t>
            </a:r>
          </a:p>
        </p:txBody>
      </p:sp>
      <p:sp>
        <p:nvSpPr>
          <p:cNvPr id="26" name="Rectangle 13"/>
          <p:cNvSpPr/>
          <p:nvPr/>
        </p:nvSpPr>
        <p:spPr>
          <a:xfrm>
            <a:off x="4308375" y="2292734"/>
            <a:ext cx="1824100" cy="307777"/>
          </a:xfrm>
          <a:prstGeom prst="rect">
            <a:avLst/>
          </a:prstGeom>
        </p:spPr>
        <p:txBody>
          <a:bodyPr wrap="square">
            <a:spAutoFit/>
          </a:bodyPr>
          <a:lstStyle/>
          <a:p>
            <a:pPr marL="0" marR="0" lvl="0" indent="0" algn="ctr" defTabSz="1219170" rtl="0" eaLnBrk="1" fontAlgn="auto" latinLnBrk="0" hangingPunct="1">
              <a:lnSpc>
                <a:spcPct val="100000"/>
              </a:lnSpc>
              <a:spcBef>
                <a:spcPts val="0"/>
              </a:spcBef>
              <a:spcAft>
                <a:spcPts val="1000"/>
              </a:spcAft>
              <a:buClrTx/>
              <a:buSzTx/>
              <a:buFontTx/>
              <a:buNone/>
              <a:tabLst/>
              <a:defRPr/>
            </a:pPr>
            <a:r>
              <a:rPr kumimoji="0" lang="en-US" sz="1400" b="1" i="0" u="none" strike="noStrike" kern="1200" cap="none" spc="0" normalizeH="0" baseline="0" noProof="0" dirty="0">
                <a:ln>
                  <a:noFill/>
                </a:ln>
                <a:solidFill>
                  <a:srgbClr val="595959">
                    <a:lumMod val="75000"/>
                  </a:srgbClr>
                </a:solidFill>
                <a:effectLst/>
                <a:uLnTx/>
                <a:uFillTx/>
                <a:latin typeface="Futura Medium"/>
                <a:ea typeface="+mn-ea"/>
                <a:cs typeface="+mn-cs"/>
              </a:rPr>
              <a:t>Steering Committee</a:t>
            </a:r>
          </a:p>
        </p:txBody>
      </p:sp>
      <p:cxnSp>
        <p:nvCxnSpPr>
          <p:cNvPr id="30" name="Straight Connector 29"/>
          <p:cNvCxnSpPr/>
          <p:nvPr/>
        </p:nvCxnSpPr>
        <p:spPr>
          <a:xfrm>
            <a:off x="1301122" y="4410946"/>
            <a:ext cx="841248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Slide Number Placeholder 1"/>
          <p:cNvSpPr txBox="1">
            <a:spLocks/>
          </p:cNvSpPr>
          <p:nvPr/>
        </p:nvSpPr>
        <p:spPr>
          <a:xfrm>
            <a:off x="10057711" y="6614430"/>
            <a:ext cx="538162" cy="2143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520DFE9-DDE5-4959-A16A-7330388E95A3}" type="slidenum">
              <a:rPr kumimoji="0" lang="en-US" sz="800" b="0" i="0" u="none" strike="noStrike" kern="1200" cap="none" spc="0" normalizeH="0" baseline="0" noProof="0">
                <a:ln>
                  <a:noFill/>
                </a:ln>
                <a:solidFill>
                  <a:srgbClr val="595959"/>
                </a:solidFill>
                <a:effectLst/>
                <a:uLnTx/>
                <a:uFillTx/>
                <a:latin typeface="Futura Medium"/>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595959"/>
              </a:solidFill>
              <a:effectLst/>
              <a:uLnTx/>
              <a:uFillTx/>
              <a:latin typeface="Futura Medium"/>
              <a:ea typeface="+mn-ea"/>
              <a:cs typeface="+mn-cs"/>
            </a:endParaRPr>
          </a:p>
        </p:txBody>
      </p:sp>
      <p:sp>
        <p:nvSpPr>
          <p:cNvPr id="15" name="Rectangle 14"/>
          <p:cNvSpPr/>
          <p:nvPr/>
        </p:nvSpPr>
        <p:spPr>
          <a:xfrm>
            <a:off x="3527839" y="5204802"/>
            <a:ext cx="1828249" cy="630942"/>
          </a:xfrm>
          <a:prstGeom prst="rect">
            <a:avLst/>
          </a:prstGeom>
        </p:spPr>
        <p:txBody>
          <a:bodyPr wrap="square">
            <a:spAutoFit/>
          </a:bodyPr>
          <a:lstStyle/>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Project Manager</a:t>
            </a:r>
          </a:p>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Change Lead</a:t>
            </a:r>
          </a:p>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Business Analyst</a:t>
            </a:r>
          </a:p>
        </p:txBody>
      </p:sp>
      <p:sp>
        <p:nvSpPr>
          <p:cNvPr id="17" name="Rectangle 16"/>
          <p:cNvSpPr/>
          <p:nvPr/>
        </p:nvSpPr>
        <p:spPr>
          <a:xfrm>
            <a:off x="5688797" y="5108621"/>
            <a:ext cx="2479344" cy="438582"/>
          </a:xfrm>
          <a:prstGeom prst="rect">
            <a:avLst/>
          </a:prstGeom>
        </p:spPr>
        <p:txBody>
          <a:bodyPr wrap="square">
            <a:spAutoFit/>
          </a:bodyPr>
          <a:lstStyle/>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Technical Analyst/Developer</a:t>
            </a:r>
          </a:p>
          <a:p>
            <a:pPr marL="171450" marR="0" lvl="0" indent="-171450" algn="l" defTabSz="914400" rtl="0" eaLnBrk="1" fontAlgn="base" latinLnBrk="0" hangingPunct="1">
              <a:lnSpc>
                <a:spcPct val="100000"/>
              </a:lnSpc>
              <a:spcBef>
                <a:spcPts val="0"/>
              </a:spcBef>
              <a:spcAft>
                <a:spcPts val="300"/>
              </a:spcAft>
              <a:buClrTx/>
              <a:buSzTx/>
              <a:buFont typeface="Wingdings" panose="05000000000000000000" pitchFamily="2" charset="2"/>
              <a:buChar char="§"/>
              <a:tabLst/>
              <a:defRPr/>
            </a:pPr>
            <a:r>
              <a:rPr lang="en-US" sz="1000" dirty="0">
                <a:solidFill>
                  <a:srgbClr val="595959"/>
                </a:solidFill>
                <a:latin typeface="Futura Medium"/>
                <a:cs typeface="Times New Roman" pitchFamily="18" charset="0"/>
              </a:rPr>
              <a:t>Functional Analysts</a:t>
            </a:r>
          </a:p>
        </p:txBody>
      </p:sp>
      <p:sp>
        <p:nvSpPr>
          <p:cNvPr id="18" name="TextBox 15"/>
          <p:cNvSpPr txBox="1"/>
          <p:nvPr/>
        </p:nvSpPr>
        <p:spPr>
          <a:xfrm>
            <a:off x="3973392" y="4902703"/>
            <a:ext cx="2438400" cy="218932"/>
          </a:xfrm>
          <a:prstGeom prst="rect">
            <a:avLst/>
          </a:prstGeom>
          <a:noFill/>
        </p:spPr>
        <p:txBody>
          <a:bodyPr wrap="none" lIns="0" tIns="0" rIns="0" bIns="0" rtlCol="0">
            <a:noAutofit/>
          </a:bodyPr>
          <a:lstStyle/>
          <a:p>
            <a:pPr marL="0" marR="0" lvl="0" indent="0" algn="ctr" defTabSz="914400" rtl="0" eaLnBrk="1" fontAlgn="base" latinLnBrk="0" hangingPunct="1">
              <a:lnSpc>
                <a:spcPct val="113000"/>
              </a:lnSpc>
              <a:spcBef>
                <a:spcPct val="50000"/>
              </a:spcBef>
              <a:spcAft>
                <a:spcPts val="60"/>
              </a:spcAft>
              <a:buClrTx/>
              <a:buSzTx/>
              <a:buFontTx/>
              <a:buNone/>
              <a:tabLst/>
              <a:defRPr/>
            </a:pPr>
            <a:r>
              <a:rPr kumimoji="0" lang="en-US" sz="1400" b="1" i="0" u="none" strike="noStrike" kern="1200" cap="none" spc="0" normalizeH="0" baseline="0" noProof="0" dirty="0">
                <a:ln>
                  <a:noFill/>
                </a:ln>
                <a:solidFill>
                  <a:srgbClr val="595959"/>
                </a:solidFill>
                <a:effectLst/>
                <a:uLnTx/>
                <a:uFillTx/>
                <a:latin typeface="Futura Medium"/>
                <a:ea typeface="+mn-ea"/>
                <a:cs typeface="Times New Roman" pitchFamily="18" charset="0"/>
              </a:rPr>
              <a:t>Project Team</a:t>
            </a:r>
          </a:p>
        </p:txBody>
      </p:sp>
      <p:sp>
        <p:nvSpPr>
          <p:cNvPr id="28" name="Rectangle 27"/>
          <p:cNvSpPr/>
          <p:nvPr/>
        </p:nvSpPr>
        <p:spPr>
          <a:xfrm>
            <a:off x="7872405" y="1975443"/>
            <a:ext cx="3542675" cy="1669688"/>
          </a:xfrm>
          <a:prstGeom prst="rect">
            <a:avLst/>
          </a:prstGeom>
        </p:spPr>
        <p:txBody>
          <a:bodyPr wrap="square">
            <a:spAutoFit/>
          </a:bodyPr>
          <a:lstStyle/>
          <a:p>
            <a:pPr marL="166688" marR="0" lvl="0" indent="-166688" algn="just" defTabSz="914400" rtl="0" eaLnBrk="1" fontAlgn="base" latinLnBrk="0" hangingPunct="1">
              <a:lnSpc>
                <a:spcPct val="100000"/>
              </a:lnSpc>
              <a:spcBef>
                <a:spcPct val="50000"/>
              </a:spcBef>
              <a:spcAft>
                <a:spcPts val="5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Provide overall direction for the project</a:t>
            </a:r>
          </a:p>
          <a:p>
            <a:pPr marL="166688" marR="0" lvl="0" indent="-166688" algn="just" defTabSz="914400" rtl="0" eaLnBrk="1" fontAlgn="base" latinLnBrk="0" hangingPunct="1">
              <a:lnSpc>
                <a:spcPct val="100000"/>
              </a:lnSpc>
              <a:spcBef>
                <a:spcPct val="50000"/>
              </a:spcBef>
              <a:spcAft>
                <a:spcPts val="5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Review and approve scope changes with budget impact&lt;=10%</a:t>
            </a:r>
          </a:p>
          <a:p>
            <a:pPr marL="166688" marR="0" lvl="0" indent="-166688" algn="just" defTabSz="914400" rtl="0" eaLnBrk="1" fontAlgn="base" latinLnBrk="0" hangingPunct="1">
              <a:lnSpc>
                <a:spcPct val="100000"/>
              </a:lnSpc>
              <a:spcBef>
                <a:spcPct val="50000"/>
              </a:spcBef>
              <a:spcAft>
                <a:spcPts val="5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Provide project decision on critical and showstopper issues impacting go-live</a:t>
            </a:r>
          </a:p>
          <a:p>
            <a:pPr marL="166688" marR="0" lvl="0" indent="-166688" algn="just" defTabSz="914400" rtl="0" eaLnBrk="1" fontAlgn="base" latinLnBrk="0" hangingPunct="1">
              <a:lnSpc>
                <a:spcPct val="100000"/>
              </a:lnSpc>
              <a:spcBef>
                <a:spcPct val="50000"/>
              </a:spcBef>
              <a:spcAft>
                <a:spcPts val="5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Provide final approval for PDF stage gates</a:t>
            </a:r>
          </a:p>
        </p:txBody>
      </p:sp>
      <p:sp>
        <p:nvSpPr>
          <p:cNvPr id="33" name="TextBox 32"/>
          <p:cNvSpPr txBox="1"/>
          <p:nvPr/>
        </p:nvSpPr>
        <p:spPr>
          <a:xfrm>
            <a:off x="8476407" y="4549002"/>
            <a:ext cx="2938673" cy="1189289"/>
          </a:xfrm>
          <a:prstGeom prst="rect">
            <a:avLst/>
          </a:prstGeom>
          <a:noFill/>
        </p:spPr>
        <p:txBody>
          <a:bodyPr wrap="square" lIns="0" tIns="0" rIns="0" bIns="0" rtlCol="0">
            <a:noAutofit/>
          </a:bodyPr>
          <a:lstStyle/>
          <a:p>
            <a:pPr marL="171450" marR="0" lvl="0" indent="-171450" algn="l" defTabSz="914400" rtl="0" eaLnBrk="1" fontAlgn="base" latinLnBrk="0" hangingPunct="1">
              <a:lnSpc>
                <a:spcPct val="113000"/>
              </a:lnSpc>
              <a:spcBef>
                <a:spcPct val="50000"/>
              </a:spcBef>
              <a:spcAft>
                <a:spcPts val="60"/>
              </a:spcAft>
              <a:buClrTx/>
              <a:buSzTx/>
              <a:buFont typeface="Wingdings" panose="05000000000000000000" pitchFamily="2" charset="2"/>
              <a:buChar char="§"/>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Manage project delivery, timeline and budget as per schedule</a:t>
            </a:r>
          </a:p>
          <a:p>
            <a:pPr marL="171450" marR="0" lvl="0" indent="-171450" algn="l" defTabSz="914400" rtl="0" eaLnBrk="1" fontAlgn="base" latinLnBrk="0" hangingPunct="1">
              <a:lnSpc>
                <a:spcPct val="113000"/>
              </a:lnSpc>
              <a:spcBef>
                <a:spcPct val="50000"/>
              </a:spcBef>
              <a:spcAft>
                <a:spcPts val="60"/>
              </a:spcAft>
              <a:buClrTx/>
              <a:buSzTx/>
              <a:buFont typeface="Wingdings" panose="05000000000000000000" pitchFamily="2" charset="2"/>
              <a:buChar char="§"/>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Identify project risks, issues and resolutions</a:t>
            </a:r>
          </a:p>
          <a:p>
            <a:pPr marL="171450" marR="0" lvl="0" indent="-171450" algn="l" defTabSz="914400" rtl="0" eaLnBrk="1" fontAlgn="base" latinLnBrk="0" hangingPunct="1">
              <a:lnSpc>
                <a:spcPct val="113000"/>
              </a:lnSpc>
              <a:spcBef>
                <a:spcPct val="50000"/>
              </a:spcBef>
              <a:spcAft>
                <a:spcPts val="60"/>
              </a:spcAft>
              <a:buClrTx/>
              <a:buSzTx/>
              <a:buFont typeface="Wingdings" panose="05000000000000000000" pitchFamily="2" charset="2"/>
              <a:buChar char="§"/>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rPr>
              <a:t>Escalate critical project risks and issues</a:t>
            </a:r>
          </a:p>
          <a:p>
            <a:pPr marL="0" marR="0" lvl="0" indent="0" algn="l" defTabSz="914400" rtl="0" eaLnBrk="1" fontAlgn="base" latinLnBrk="0" hangingPunct="1">
              <a:lnSpc>
                <a:spcPct val="113000"/>
              </a:lnSpc>
              <a:spcBef>
                <a:spcPct val="50000"/>
              </a:spcBef>
              <a:spcAft>
                <a:spcPts val="60"/>
              </a:spcAft>
              <a:buClrTx/>
              <a:buSzTx/>
              <a:buFontTx/>
              <a:buNone/>
              <a:tabLst/>
              <a:defRPr/>
            </a:pPr>
            <a:endPar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a:p>
            <a:pPr marL="0" marR="0" lvl="0" indent="0" algn="l" defTabSz="914400" rtl="0" eaLnBrk="1" fontAlgn="base" latinLnBrk="0" hangingPunct="1">
              <a:lnSpc>
                <a:spcPct val="113000"/>
              </a:lnSpc>
              <a:spcBef>
                <a:spcPct val="50000"/>
              </a:spcBef>
              <a:spcAft>
                <a:spcPts val="60"/>
              </a:spcAft>
              <a:buClrTx/>
              <a:buSzTx/>
              <a:buFontTx/>
              <a:buNone/>
              <a:tabLst/>
              <a:defRPr/>
            </a:pPr>
            <a:endParaRPr kumimoji="0" lang="en-GB" sz="12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p:txBody>
      </p:sp>
      <p:sp>
        <p:nvSpPr>
          <p:cNvPr id="31" name="Rectangle 30">
            <a:extLst>
              <a:ext uri="{FF2B5EF4-FFF2-40B4-BE49-F238E27FC236}">
                <a16:creationId xmlns:a16="http://schemas.microsoft.com/office/drawing/2014/main" id="{8B179BCE-9C94-40DF-B817-387F05BE11BC}"/>
              </a:ext>
            </a:extLst>
          </p:cNvPr>
          <p:cNvSpPr/>
          <p:nvPr/>
        </p:nvSpPr>
        <p:spPr>
          <a:xfrm>
            <a:off x="4118338" y="2644468"/>
            <a:ext cx="2148507" cy="2605842"/>
          </a:xfrm>
          <a:prstGeom prst="rect">
            <a:avLst/>
          </a:prstGeom>
        </p:spPr>
        <p:txBody>
          <a:bodyPr wrap="square">
            <a:spAutoFit/>
          </a:bodyPr>
          <a:lstStyle/>
          <a:p>
            <a:pPr marL="166688" indent="-166688" algn="just" defTabSz="914400" fontAlgn="base">
              <a:spcAft>
                <a:spcPts val="500"/>
              </a:spcAft>
              <a:buFont typeface="Wingdings" panose="05000000000000000000" pitchFamily="2" charset="2"/>
              <a:buChar char="§"/>
              <a:defRPr/>
            </a:pPr>
            <a:r>
              <a:rPr lang="en-US" sz="1000" dirty="0">
                <a:solidFill>
                  <a:srgbClr val="595959"/>
                </a:solidFill>
                <a:latin typeface="Futura Medium"/>
                <a:cs typeface="Times New Roman" pitchFamily="18" charset="0"/>
              </a:rPr>
              <a:t>George Chukwumah – </a:t>
            </a: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WPS Lead/Maintenance Planner</a:t>
            </a:r>
          </a:p>
          <a:p>
            <a:pPr marL="166688" indent="-166688" algn="just" defTabSz="914400" fontAlgn="base">
              <a:spcAft>
                <a:spcPts val="500"/>
              </a:spcAft>
              <a:buFont typeface="Wingdings" panose="05000000000000000000" pitchFamily="2" charset="2"/>
              <a:buChar char="§"/>
              <a:defRPr/>
            </a:pPr>
            <a:r>
              <a:rPr lang="en-US" sz="1000" dirty="0" err="1">
                <a:solidFill>
                  <a:srgbClr val="595959"/>
                </a:solidFill>
                <a:latin typeface="Futura Medium"/>
                <a:cs typeface="Times New Roman" pitchFamily="18" charset="0"/>
              </a:rPr>
              <a:t>Belema</a:t>
            </a:r>
            <a:r>
              <a:rPr lang="en-US" sz="1000" dirty="0">
                <a:solidFill>
                  <a:srgbClr val="595959"/>
                </a:solidFill>
                <a:latin typeface="Futura Medium"/>
                <a:cs typeface="Times New Roman" pitchFamily="18" charset="0"/>
              </a:rPr>
              <a:t> </a:t>
            </a:r>
            <a:r>
              <a:rPr lang="en-US" sz="1000" dirty="0" err="1">
                <a:solidFill>
                  <a:srgbClr val="595959"/>
                </a:solidFill>
                <a:latin typeface="Futura Medium"/>
                <a:cs typeface="Times New Roman" pitchFamily="18" charset="0"/>
              </a:rPr>
              <a:t>Agala</a:t>
            </a:r>
            <a:r>
              <a:rPr lang="en-US" sz="1000" dirty="0">
                <a:solidFill>
                  <a:srgbClr val="595959"/>
                </a:solidFill>
                <a:latin typeface="Futura Medium"/>
                <a:cs typeface="Times New Roman" pitchFamily="18" charset="0"/>
              </a:rPr>
              <a:t> – Operations Support Lead (Bonga)</a:t>
            </a:r>
            <a:endPar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a:p>
            <a:pPr marL="166688" indent="-166688" algn="just" defTabSz="914400" fontAlgn="base">
              <a:spcAft>
                <a:spcPts val="500"/>
              </a:spcAft>
              <a:buFont typeface="Wingdings" panose="05000000000000000000" pitchFamily="2" charset="2"/>
              <a:buChar char="§"/>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Atebe Orobome – Bonga Maintenance Manager</a:t>
            </a:r>
          </a:p>
          <a:p>
            <a:pPr marL="166688" indent="-166688" algn="just" defTabSz="914400" fontAlgn="base">
              <a:spcAft>
                <a:spcPts val="500"/>
              </a:spcAft>
              <a:buFont typeface="Wingdings" panose="05000000000000000000" pitchFamily="2" charset="2"/>
              <a:buChar char="§"/>
              <a:defRPr/>
            </a:pPr>
            <a:r>
              <a:rPr lang="en-US" sz="1000" dirty="0">
                <a:solidFill>
                  <a:srgbClr val="595959"/>
                </a:solidFill>
                <a:latin typeface="Futura Medium"/>
                <a:cs typeface="Times New Roman" pitchFamily="18" charset="0"/>
              </a:rPr>
              <a:t>Oluwaseun Akinyemi – Head, Campaign Maintenance</a:t>
            </a:r>
            <a:endPar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a:p>
            <a:pPr marL="166688" indent="-166688" algn="just" defTabSz="914400" fontAlgn="base">
              <a:spcAft>
                <a:spcPts val="500"/>
              </a:spcAft>
              <a:buFont typeface="Wingdings" panose="05000000000000000000" pitchFamily="2" charset="2"/>
              <a:buChar char="§"/>
              <a:defRPr/>
            </a:pP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Nwanne </a:t>
            </a:r>
            <a:r>
              <a:rPr kumimoji="0" lang="en-US" sz="1000" b="0" i="0" u="none" strike="noStrike" kern="1200" cap="none" spc="0" normalizeH="0" baseline="0" noProof="0" dirty="0" err="1">
                <a:ln>
                  <a:noFill/>
                </a:ln>
                <a:solidFill>
                  <a:srgbClr val="595959"/>
                </a:solidFill>
                <a:effectLst/>
                <a:uLnTx/>
                <a:uFillTx/>
                <a:latin typeface="Futura Medium"/>
                <a:ea typeface="+mn-ea"/>
                <a:cs typeface="Times New Roman" pitchFamily="18" charset="0"/>
              </a:rPr>
              <a:t>Nkiru</a:t>
            </a: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 SC </a:t>
            </a:r>
            <a:r>
              <a:rPr kumimoji="0" lang="en-US" sz="1000" b="0" i="0" u="none" strike="noStrike" kern="1200" cap="none" spc="0" normalizeH="0" baseline="0" noProof="0" dirty="0" err="1">
                <a:ln>
                  <a:noFill/>
                </a:ln>
                <a:solidFill>
                  <a:srgbClr val="595959"/>
                </a:solidFill>
                <a:effectLst/>
                <a:uLnTx/>
                <a:uFillTx/>
                <a:latin typeface="Futura Medium"/>
                <a:ea typeface="+mn-ea"/>
                <a:cs typeface="Times New Roman" pitchFamily="18" charset="0"/>
              </a:rPr>
              <a:t>RtP</a:t>
            </a:r>
            <a:r>
              <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rPr>
              <a:t> Manager</a:t>
            </a:r>
          </a:p>
          <a:p>
            <a:pPr marL="166688" indent="-166688" algn="just" defTabSz="914400" fontAlgn="base">
              <a:spcAft>
                <a:spcPts val="500"/>
              </a:spcAft>
              <a:buFont typeface="Wingdings" panose="05000000000000000000" pitchFamily="2" charset="2"/>
              <a:buChar char="§"/>
              <a:defRPr/>
            </a:pPr>
            <a:endPar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a:p>
            <a:pPr marL="166688" indent="-166688" algn="just" defTabSz="914400" fontAlgn="base">
              <a:spcAft>
                <a:spcPts val="500"/>
              </a:spcAft>
              <a:buFont typeface="Wingdings" panose="05000000000000000000" pitchFamily="2" charset="2"/>
              <a:buChar char="§"/>
              <a:defRPr/>
            </a:pPr>
            <a:endPar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a:p>
            <a:pPr marL="166688" marR="0" lvl="0" indent="-166688" algn="just" defTabSz="914400" rtl="0" eaLnBrk="1" fontAlgn="base" latinLnBrk="0" hangingPunct="1">
              <a:lnSpc>
                <a:spcPct val="100000"/>
              </a:lnSpc>
              <a:spcBef>
                <a:spcPts val="0"/>
              </a:spcBef>
              <a:spcAft>
                <a:spcPts val="500"/>
              </a:spcAft>
              <a:buClrTx/>
              <a:buSzTx/>
              <a:buFont typeface="Wingdings" panose="05000000000000000000" pitchFamily="2" charset="2"/>
              <a:buChar char="§"/>
              <a:tabLst/>
              <a:defRPr/>
            </a:pPr>
            <a:endPar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a:p>
            <a:pPr marL="0" marR="0" lvl="0" indent="0" algn="just" defTabSz="914400" rtl="0" eaLnBrk="1" fontAlgn="base" latinLnBrk="0" hangingPunct="1">
              <a:lnSpc>
                <a:spcPct val="100000"/>
              </a:lnSpc>
              <a:spcBef>
                <a:spcPts val="0"/>
              </a:spcBef>
              <a:spcAft>
                <a:spcPts val="500"/>
              </a:spcAft>
              <a:buClrTx/>
              <a:buSzTx/>
              <a:buFontTx/>
              <a:buNone/>
              <a:tabLst/>
              <a:defRPr/>
            </a:pPr>
            <a:endParaRPr kumimoji="0" lang="en-US" sz="1000" b="0" i="0" u="none" strike="noStrike" kern="1200" cap="none" spc="0" normalizeH="0" baseline="0" noProof="0" dirty="0">
              <a:ln>
                <a:noFill/>
              </a:ln>
              <a:solidFill>
                <a:srgbClr val="595959"/>
              </a:solidFill>
              <a:effectLst/>
              <a:uLnTx/>
              <a:uFillTx/>
              <a:latin typeface="Futura Medium"/>
              <a:ea typeface="+mn-ea"/>
              <a:cs typeface="Times New Roman" pitchFamily="18" charset="0"/>
            </a:endParaRPr>
          </a:p>
        </p:txBody>
      </p:sp>
    </p:spTree>
    <p:extLst>
      <p:ext uri="{BB962C8B-B14F-4D97-AF65-F5344CB8AC3E}">
        <p14:creationId xmlns:p14="http://schemas.microsoft.com/office/powerpoint/2010/main" val="34066466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GB" sz="85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grpSp>
        <p:nvGrpSpPr>
          <p:cNvPr id="19" name="Group 5"/>
          <p:cNvGrpSpPr/>
          <p:nvPr/>
        </p:nvGrpSpPr>
        <p:grpSpPr>
          <a:xfrm>
            <a:off x="4173318" y="1352384"/>
            <a:ext cx="3361993" cy="1273376"/>
            <a:chOff x="1633722" y="1567534"/>
            <a:chExt cx="3361992" cy="973646"/>
          </a:xfrm>
        </p:grpSpPr>
        <p:sp>
          <p:nvSpPr>
            <p:cNvPr id="20" name="Rectangle 19"/>
            <p:cNvSpPr/>
            <p:nvPr/>
          </p:nvSpPr>
          <p:spPr>
            <a:xfrm>
              <a:off x="1633723" y="1881962"/>
              <a:ext cx="3361991" cy="659218"/>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marL="0" marR="0" lvl="0" indent="0" algn="ctr" defTabSz="957644" rtl="0" eaLnBrk="1" fontAlgn="auto" latinLnBrk="0" hangingPunct="1">
                <a:lnSpc>
                  <a:spcPct val="100000"/>
                </a:lnSpc>
                <a:spcBef>
                  <a:spcPts val="0"/>
                </a:spcBef>
                <a:spcAft>
                  <a:spcPts val="0"/>
                </a:spcAft>
                <a:buClrTx/>
                <a:buSzTx/>
                <a:buFontTx/>
                <a:buNone/>
                <a:tabLst/>
                <a:defRPr/>
              </a:pPr>
              <a:r>
                <a:rPr lang="en-US" sz="900" b="1" dirty="0">
                  <a:solidFill>
                    <a:srgbClr val="595959">
                      <a:lumMod val="75000"/>
                    </a:srgbClr>
                  </a:solidFill>
                  <a:latin typeface="Futura Medium"/>
                </a:rPr>
                <a:t>SC </a:t>
              </a:r>
              <a:r>
                <a:rPr kumimoji="0" lang="en-US" sz="900" b="1" i="0" u="none" strike="noStrike" kern="1200" cap="none" spc="0" normalizeH="0" baseline="0" noProof="0" dirty="0">
                  <a:ln>
                    <a:noFill/>
                  </a:ln>
                  <a:solidFill>
                    <a:srgbClr val="595959">
                      <a:lumMod val="75000"/>
                    </a:srgbClr>
                  </a:solidFill>
                  <a:effectLst/>
                  <a:uLnTx/>
                  <a:uFillTx/>
                  <a:latin typeface="Futura Medium"/>
                  <a:ea typeface="+mn-ea"/>
                  <a:cs typeface="+mn-cs"/>
                </a:rPr>
                <a:t>Project Manager</a:t>
              </a:r>
            </a:p>
            <a:p>
              <a:pPr marL="0" marR="0" lvl="0" indent="0" algn="ctr" defTabSz="95764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rPr>
                <a:t>Dafe Isodje</a:t>
              </a:r>
            </a:p>
            <a:p>
              <a:pPr marL="0" marR="0" lvl="0" indent="0" algn="ctr" defTabSz="95764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endParaRPr>
            </a:p>
            <a:p>
              <a:pPr marL="0" marR="0" lvl="0" indent="0" algn="ctr" defTabSz="957644"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95959">
                      <a:lumMod val="75000"/>
                    </a:srgbClr>
                  </a:solidFill>
                  <a:effectLst/>
                  <a:uLnTx/>
                  <a:uFillTx/>
                  <a:latin typeface="Futura Medium"/>
                  <a:ea typeface="+mn-ea"/>
                  <a:cs typeface="+mn-cs"/>
                </a:rPr>
                <a:t>PMO Analyst</a:t>
              </a:r>
              <a:br>
                <a:rPr kumimoji="0" lang="en-US" sz="900" i="0" u="none" strike="noStrike" kern="1200" cap="none" spc="0" normalizeH="0" baseline="0" noProof="0" dirty="0">
                  <a:ln>
                    <a:noFill/>
                  </a:ln>
                  <a:solidFill>
                    <a:srgbClr val="595959">
                      <a:lumMod val="75000"/>
                    </a:srgbClr>
                  </a:solidFill>
                  <a:effectLst/>
                  <a:uLnTx/>
                  <a:uFillTx/>
                  <a:latin typeface="Futura Medium"/>
                  <a:ea typeface="+mn-ea"/>
                  <a:cs typeface="+mn-cs"/>
                </a:rPr>
              </a:br>
              <a:r>
                <a:rPr lang="en-US" sz="900" dirty="0">
                  <a:solidFill>
                    <a:srgbClr val="595959">
                      <a:lumMod val="75000"/>
                    </a:srgbClr>
                  </a:solidFill>
                  <a:latin typeface="Futura Medium"/>
                </a:rPr>
                <a:t>Seun Oshin</a:t>
              </a:r>
              <a:endParaRPr kumimoji="0" lang="en-US" sz="900" i="0" u="none" strike="noStrike" kern="1200" cap="none" spc="0" normalizeH="0" baseline="0" noProof="0" dirty="0">
                <a:ln>
                  <a:noFill/>
                </a:ln>
                <a:solidFill>
                  <a:srgbClr val="595959">
                    <a:lumMod val="75000"/>
                  </a:srgbClr>
                </a:solidFill>
                <a:effectLst/>
                <a:uLnTx/>
                <a:uFillTx/>
                <a:latin typeface="Futura Medium"/>
                <a:ea typeface="+mn-ea"/>
                <a:cs typeface="+mn-cs"/>
              </a:endParaRPr>
            </a:p>
          </p:txBody>
        </p:sp>
        <p:sp>
          <p:nvSpPr>
            <p:cNvPr id="22" name="Rectangle 21"/>
            <p:cNvSpPr/>
            <p:nvPr/>
          </p:nvSpPr>
          <p:spPr>
            <a:xfrm>
              <a:off x="1633722" y="1567534"/>
              <a:ext cx="3361992" cy="29170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5764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CCCCC">
                      <a:lumMod val="50000"/>
                    </a:srgbClr>
                  </a:solidFill>
                  <a:effectLst/>
                  <a:uLnTx/>
                  <a:uFillTx/>
                  <a:latin typeface="Futura Medium"/>
                  <a:ea typeface="+mn-ea"/>
                  <a:cs typeface="+mn-cs"/>
                </a:rPr>
                <a:t>Project Management</a:t>
              </a:r>
            </a:p>
          </p:txBody>
        </p:sp>
      </p:grpSp>
      <p:sp>
        <p:nvSpPr>
          <p:cNvPr id="31" name="Rectangle 30"/>
          <p:cNvSpPr/>
          <p:nvPr/>
        </p:nvSpPr>
        <p:spPr>
          <a:xfrm>
            <a:off x="5249311" y="3903504"/>
            <a:ext cx="2286000" cy="3020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defTabSz="957644">
              <a:defRPr/>
            </a:pPr>
            <a:r>
              <a:rPr lang="en-US" sz="1000" b="1" dirty="0">
                <a:solidFill>
                  <a:srgbClr val="CCCCCC">
                    <a:lumMod val="50000"/>
                  </a:srgbClr>
                </a:solidFill>
              </a:rPr>
              <a:t>Business Analyst/Improvement</a:t>
            </a:r>
          </a:p>
        </p:txBody>
      </p:sp>
      <p:sp>
        <p:nvSpPr>
          <p:cNvPr id="41" name="Rectangle 40"/>
          <p:cNvSpPr/>
          <p:nvPr/>
        </p:nvSpPr>
        <p:spPr>
          <a:xfrm>
            <a:off x="5249311" y="4205549"/>
            <a:ext cx="2286000" cy="9144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lvl="0" defTabSz="957644">
              <a:spcBef>
                <a:spcPts val="300"/>
              </a:spcBef>
              <a:defRPr/>
            </a:pPr>
            <a:r>
              <a:rPr lang="en-US" sz="900" b="1" dirty="0">
                <a:solidFill>
                  <a:srgbClr val="595959">
                    <a:lumMod val="75000"/>
                  </a:srgbClr>
                </a:solidFill>
                <a:latin typeface="Futura Medium" panose="00000400000000000000" pitchFamily="2" charset="0"/>
              </a:rPr>
              <a:t>Change Management</a:t>
            </a:r>
          </a:p>
          <a:p>
            <a:pPr lvl="0" defTabSz="957644">
              <a:defRPr/>
            </a:pPr>
            <a:r>
              <a:rPr lang="en-US" sz="900" dirty="0">
                <a:solidFill>
                  <a:srgbClr val="595959">
                    <a:lumMod val="75000"/>
                  </a:srgbClr>
                </a:solidFill>
              </a:rPr>
              <a:t>Dafe Isodje</a:t>
            </a:r>
          </a:p>
          <a:p>
            <a:pPr lvl="0" defTabSz="957644">
              <a:defRPr/>
            </a:pPr>
            <a:r>
              <a:rPr lang="en-US" sz="900" dirty="0">
                <a:solidFill>
                  <a:srgbClr val="595959">
                    <a:lumMod val="75000"/>
                  </a:srgbClr>
                </a:solidFill>
              </a:rPr>
              <a:t>Seun Oshin</a:t>
            </a:r>
          </a:p>
          <a:p>
            <a:pPr lvl="0" defTabSz="957644">
              <a:defRPr/>
            </a:pPr>
            <a:r>
              <a:rPr lang="en-US" sz="900" dirty="0">
                <a:solidFill>
                  <a:srgbClr val="595959">
                    <a:lumMod val="75000"/>
                  </a:srgbClr>
                </a:solidFill>
              </a:rPr>
              <a:t>Adelabi Giwa</a:t>
            </a:r>
          </a:p>
          <a:p>
            <a:pPr lvl="0" defTabSz="957644">
              <a:defRPr/>
            </a:pPr>
            <a:r>
              <a:rPr lang="en-US" sz="900" dirty="0">
                <a:solidFill>
                  <a:srgbClr val="595959">
                    <a:lumMod val="75000"/>
                  </a:srgbClr>
                </a:solidFill>
              </a:rPr>
              <a:t>Oyinkansade Ayo-Aderele</a:t>
            </a:r>
          </a:p>
          <a:p>
            <a:pPr lvl="0" defTabSz="957644">
              <a:defRPr/>
            </a:pPr>
            <a:r>
              <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rPr>
              <a:t>Nkechi Nwafor</a:t>
            </a:r>
          </a:p>
          <a:p>
            <a:pPr marL="0" marR="0" lvl="0" indent="0" algn="l" defTabSz="95764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endParaRPr>
          </a:p>
        </p:txBody>
      </p:sp>
      <p:sp>
        <p:nvSpPr>
          <p:cNvPr id="46" name="Title 1"/>
          <p:cNvSpPr>
            <a:spLocks noGrp="1"/>
          </p:cNvSpPr>
          <p:nvPr>
            <p:ph type="title"/>
          </p:nvPr>
        </p:nvSpPr>
        <p:spPr>
          <a:xfrm>
            <a:off x="508000" y="42587"/>
            <a:ext cx="3517635" cy="574678"/>
          </a:xfrm>
        </p:spPr>
        <p:txBody>
          <a:bodyPr/>
          <a:lstStyle/>
          <a:p>
            <a:r>
              <a:rPr lang="en-US" dirty="0"/>
              <a:t>Project Organization</a:t>
            </a:r>
          </a:p>
        </p:txBody>
      </p:sp>
      <p:cxnSp>
        <p:nvCxnSpPr>
          <p:cNvPr id="48" name="Elbow Connector 47"/>
          <p:cNvCxnSpPr>
            <a:cxnSpLocks/>
            <a:stCxn id="22" idx="3"/>
            <a:endCxn id="50" idx="1"/>
          </p:cNvCxnSpPr>
          <p:nvPr/>
        </p:nvCxnSpPr>
        <p:spPr>
          <a:xfrm>
            <a:off x="7535311" y="1543134"/>
            <a:ext cx="2369599" cy="1034299"/>
          </a:xfrm>
          <a:prstGeom prst="bentConnector3">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751197" y="4216614"/>
            <a:ext cx="2286000" cy="9144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lvl="0" defTabSz="957644">
              <a:defRPr/>
            </a:pPr>
            <a:r>
              <a:rPr lang="en-US" sz="900" b="1" dirty="0">
                <a:solidFill>
                  <a:srgbClr val="595959">
                    <a:lumMod val="75000"/>
                  </a:srgbClr>
                </a:solidFill>
              </a:rPr>
              <a:t>Developer:</a:t>
            </a:r>
          </a:p>
          <a:p>
            <a:pPr lvl="0" defTabSz="957644">
              <a:defRPr/>
            </a:pPr>
            <a:r>
              <a:rPr lang="en-US" sz="900" dirty="0">
                <a:solidFill>
                  <a:srgbClr val="595959">
                    <a:lumMod val="75000"/>
                  </a:srgbClr>
                </a:solidFill>
              </a:rPr>
              <a:t>Dafe Isodje</a:t>
            </a:r>
          </a:p>
          <a:p>
            <a:pPr lvl="0" defTabSz="957644">
              <a:defRPr/>
            </a:pPr>
            <a:r>
              <a:rPr lang="en-US" sz="900" dirty="0">
                <a:solidFill>
                  <a:srgbClr val="595959">
                    <a:lumMod val="75000"/>
                  </a:srgbClr>
                </a:solidFill>
              </a:rPr>
              <a:t>Seun Oshin</a:t>
            </a:r>
          </a:p>
          <a:p>
            <a:pPr lvl="0" defTabSz="957644">
              <a:defRPr/>
            </a:pPr>
            <a:r>
              <a:rPr lang="en-US" sz="900" dirty="0">
                <a:solidFill>
                  <a:srgbClr val="595959">
                    <a:lumMod val="75000"/>
                  </a:srgbClr>
                </a:solidFill>
              </a:rPr>
              <a:t>Adelabi Giwa</a:t>
            </a:r>
          </a:p>
          <a:p>
            <a:pPr lvl="0" defTabSz="957644">
              <a:defRPr/>
            </a:pPr>
            <a:r>
              <a:rPr lang="en-US" sz="900" dirty="0">
                <a:solidFill>
                  <a:srgbClr val="595959">
                    <a:lumMod val="75000"/>
                  </a:srgbClr>
                </a:solidFill>
              </a:rPr>
              <a:t>Oyinkansade Ayo-Aderele</a:t>
            </a:r>
          </a:p>
        </p:txBody>
      </p:sp>
      <p:sp>
        <p:nvSpPr>
          <p:cNvPr id="54" name="Rectangle 53"/>
          <p:cNvSpPr/>
          <p:nvPr/>
        </p:nvSpPr>
        <p:spPr>
          <a:xfrm>
            <a:off x="7751197" y="3917398"/>
            <a:ext cx="2286000" cy="3020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57644">
              <a:defRPr/>
            </a:pPr>
            <a:r>
              <a:rPr lang="en-US" sz="1000" b="1" dirty="0">
                <a:solidFill>
                  <a:srgbClr val="CCCCCC">
                    <a:lumMod val="50000"/>
                  </a:srgbClr>
                </a:solidFill>
              </a:rPr>
              <a:t>Development Team</a:t>
            </a:r>
          </a:p>
        </p:txBody>
      </p:sp>
      <p:sp>
        <p:nvSpPr>
          <p:cNvPr id="55" name="Rectangle 54"/>
          <p:cNvSpPr/>
          <p:nvPr/>
        </p:nvSpPr>
        <p:spPr>
          <a:xfrm>
            <a:off x="2844391" y="3917675"/>
            <a:ext cx="2286000" cy="30204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57644"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CCCCC">
                    <a:lumMod val="50000"/>
                  </a:srgbClr>
                </a:solidFill>
                <a:effectLst/>
                <a:uLnTx/>
                <a:uFillTx/>
                <a:latin typeface="Futura Medium"/>
                <a:ea typeface="+mn-ea"/>
                <a:cs typeface="+mn-cs"/>
              </a:rPr>
              <a:t> Analyst</a:t>
            </a:r>
          </a:p>
        </p:txBody>
      </p:sp>
      <p:sp>
        <p:nvSpPr>
          <p:cNvPr id="56" name="Rectangle 55"/>
          <p:cNvSpPr/>
          <p:nvPr/>
        </p:nvSpPr>
        <p:spPr>
          <a:xfrm>
            <a:off x="2841165" y="4221846"/>
            <a:ext cx="2286000" cy="9144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algn="just" defTabSz="914400" fontAlgn="base">
              <a:spcAft>
                <a:spcPts val="500"/>
              </a:spcAft>
            </a:pPr>
            <a:r>
              <a:rPr lang="en-US" sz="900" b="1" dirty="0">
                <a:solidFill>
                  <a:srgbClr val="595959">
                    <a:lumMod val="75000"/>
                  </a:srgbClr>
                </a:solidFill>
                <a:latin typeface="Futura Medium"/>
              </a:rPr>
              <a:t>SME</a:t>
            </a:r>
            <a:r>
              <a:rPr kumimoji="0" lang="en-US" sz="900" b="1" i="0" u="none" strike="noStrike" kern="1200" cap="none" spc="0" normalizeH="0" baseline="0" noProof="0" dirty="0">
                <a:ln>
                  <a:noFill/>
                </a:ln>
                <a:solidFill>
                  <a:srgbClr val="595959">
                    <a:lumMod val="75000"/>
                  </a:srgbClr>
                </a:solidFill>
                <a:effectLst/>
                <a:uLnTx/>
                <a:uFillTx/>
                <a:latin typeface="Futura Medium"/>
                <a:ea typeface="+mn-ea"/>
                <a:cs typeface="+mn-cs"/>
              </a:rPr>
              <a:t>:</a:t>
            </a:r>
          </a:p>
          <a:p>
            <a:pPr marL="0" marR="0" lvl="0" indent="0" algn="l" defTabSz="95764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rPr>
              <a:t>Adrian Okpere</a:t>
            </a:r>
          </a:p>
          <a:p>
            <a:pPr marL="0" marR="0" lvl="0" indent="0" algn="l" defTabSz="957644" rtl="0" eaLnBrk="1" fontAlgn="auto" latinLnBrk="0" hangingPunct="1">
              <a:lnSpc>
                <a:spcPct val="100000"/>
              </a:lnSpc>
              <a:spcBef>
                <a:spcPts val="0"/>
              </a:spcBef>
              <a:spcAft>
                <a:spcPts val="0"/>
              </a:spcAft>
              <a:buClrTx/>
              <a:buSzTx/>
              <a:buFontTx/>
              <a:buNone/>
              <a:tabLst/>
              <a:defRPr/>
            </a:pPr>
            <a:r>
              <a:rPr lang="en-US" sz="900" dirty="0">
                <a:solidFill>
                  <a:srgbClr val="595959">
                    <a:lumMod val="75000"/>
                  </a:srgbClr>
                </a:solidFill>
                <a:latin typeface="Futura Medium"/>
              </a:rPr>
              <a:t>Keme Bomo</a:t>
            </a:r>
          </a:p>
          <a:p>
            <a:pPr marL="0" marR="0" lvl="0" indent="0" algn="l" defTabSz="957644" rtl="0" eaLnBrk="1" fontAlgn="auto" latinLnBrk="0" hangingPunct="1">
              <a:lnSpc>
                <a:spcPct val="100000"/>
              </a:lnSpc>
              <a:spcBef>
                <a:spcPts val="0"/>
              </a:spcBef>
              <a:spcAft>
                <a:spcPts val="0"/>
              </a:spcAft>
              <a:buClrTx/>
              <a:buSzTx/>
              <a:buFontTx/>
              <a:buNone/>
              <a:tabLst/>
              <a:defRPr/>
            </a:pPr>
            <a:r>
              <a:rPr lang="en-US" sz="900" dirty="0">
                <a:solidFill>
                  <a:srgbClr val="595959">
                    <a:lumMod val="75000"/>
                  </a:srgbClr>
                </a:solidFill>
                <a:latin typeface="Futura Medium"/>
              </a:rPr>
              <a:t>Imoh Odoro</a:t>
            </a:r>
          </a:p>
          <a:p>
            <a:pPr marL="0" marR="0" lvl="0" indent="0" algn="l" defTabSz="957644"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95959">
                    <a:lumMod val="75000"/>
                  </a:srgbClr>
                </a:solidFill>
                <a:effectLst/>
                <a:uLnTx/>
                <a:uFillTx/>
                <a:latin typeface="Futura Medium"/>
                <a:ea typeface="+mn-ea"/>
                <a:cs typeface="+mn-cs"/>
              </a:rPr>
              <a:t>Wilson Itodo</a:t>
            </a:r>
          </a:p>
        </p:txBody>
      </p:sp>
      <p:grpSp>
        <p:nvGrpSpPr>
          <p:cNvPr id="47" name="Group 88">
            <a:extLst>
              <a:ext uri="{FF2B5EF4-FFF2-40B4-BE49-F238E27FC236}">
                <a16:creationId xmlns:a16="http://schemas.microsoft.com/office/drawing/2014/main" id="{2B2D1209-99C0-432A-AC94-D75F2BD43B09}"/>
              </a:ext>
            </a:extLst>
          </p:cNvPr>
          <p:cNvGrpSpPr/>
          <p:nvPr/>
        </p:nvGrpSpPr>
        <p:grpSpPr>
          <a:xfrm>
            <a:off x="9904911" y="1443929"/>
            <a:ext cx="1662983" cy="1962246"/>
            <a:chOff x="5632922" y="2500441"/>
            <a:chExt cx="1448904" cy="1610028"/>
          </a:xfrm>
        </p:grpSpPr>
        <p:sp>
          <p:nvSpPr>
            <p:cNvPr id="49" name="Rectangle 48">
              <a:extLst>
                <a:ext uri="{FF2B5EF4-FFF2-40B4-BE49-F238E27FC236}">
                  <a16:creationId xmlns:a16="http://schemas.microsoft.com/office/drawing/2014/main" id="{161058D0-1CD2-41D8-9BA4-23D1DF170D74}"/>
                </a:ext>
              </a:extLst>
            </p:cNvPr>
            <p:cNvSpPr/>
            <p:nvPr/>
          </p:nvSpPr>
          <p:spPr>
            <a:xfrm>
              <a:off x="5638887" y="2500441"/>
              <a:ext cx="1439830" cy="23737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57644"/>
              <a:r>
                <a:rPr lang="en-US" sz="1000" b="1" dirty="0">
                  <a:solidFill>
                    <a:srgbClr val="CCCCCC">
                      <a:lumMod val="50000"/>
                    </a:srgbClr>
                  </a:solidFill>
                </a:rPr>
                <a:t>Local Steering Committee</a:t>
              </a:r>
            </a:p>
          </p:txBody>
        </p:sp>
        <p:sp>
          <p:nvSpPr>
            <p:cNvPr id="50" name="Rectangle 49">
              <a:extLst>
                <a:ext uri="{FF2B5EF4-FFF2-40B4-BE49-F238E27FC236}">
                  <a16:creationId xmlns:a16="http://schemas.microsoft.com/office/drawing/2014/main" id="{C2988B11-74C1-4416-B34A-D545D63F94B5}"/>
                </a:ext>
              </a:extLst>
            </p:cNvPr>
            <p:cNvSpPr/>
            <p:nvPr/>
          </p:nvSpPr>
          <p:spPr>
            <a:xfrm>
              <a:off x="5632921" y="2750498"/>
              <a:ext cx="1448904" cy="135997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91440" rIns="45720" bIns="91440" rtlCol="0" anchor="t"/>
            <a:lstStyle/>
            <a:p>
              <a:pPr defTabSz="914400" fontAlgn="base">
                <a:spcAft>
                  <a:spcPts val="500"/>
                </a:spcAft>
              </a:pPr>
              <a:r>
                <a:rPr lang="en-US" sz="900" b="1" dirty="0">
                  <a:solidFill>
                    <a:srgbClr val="595959"/>
                  </a:solidFill>
                  <a:cs typeface="Times New Roman" pitchFamily="18" charset="0"/>
                </a:rPr>
                <a:t>Managers</a:t>
              </a:r>
            </a:p>
            <a:p>
              <a:pPr defTabSz="914400" fontAlgn="base">
                <a:spcAft>
                  <a:spcPts val="500"/>
                </a:spcAft>
              </a:pPr>
              <a:endParaRPr lang="en-US" sz="900" b="1" dirty="0">
                <a:solidFill>
                  <a:srgbClr val="595959"/>
                </a:solidFill>
                <a:cs typeface="Times New Roman" pitchFamily="18" charset="0"/>
              </a:endParaRPr>
            </a:p>
            <a:p>
              <a:pPr defTabSz="914400" fontAlgn="base">
                <a:spcAft>
                  <a:spcPts val="500"/>
                </a:spcAft>
              </a:pPr>
              <a:r>
                <a:rPr lang="en-US" sz="900" dirty="0">
                  <a:solidFill>
                    <a:schemeClr val="tx1"/>
                  </a:solidFill>
                </a:rPr>
                <a:t>George Chukwumah</a:t>
              </a:r>
            </a:p>
            <a:p>
              <a:pPr defTabSz="914400" fontAlgn="base">
                <a:spcAft>
                  <a:spcPts val="500"/>
                </a:spcAft>
              </a:pPr>
              <a:r>
                <a:rPr lang="en-US" sz="900" dirty="0" err="1">
                  <a:solidFill>
                    <a:schemeClr val="tx1"/>
                  </a:solidFill>
                </a:rPr>
                <a:t>Belema</a:t>
              </a:r>
              <a:r>
                <a:rPr lang="en-US" sz="900" dirty="0">
                  <a:solidFill>
                    <a:schemeClr val="tx1"/>
                  </a:solidFill>
                </a:rPr>
                <a:t> </a:t>
              </a:r>
              <a:r>
                <a:rPr lang="en-US" sz="900" dirty="0" err="1">
                  <a:solidFill>
                    <a:schemeClr val="tx1"/>
                  </a:solidFill>
                </a:rPr>
                <a:t>Agala</a:t>
              </a:r>
              <a:endParaRPr lang="en-US" sz="900" dirty="0">
                <a:solidFill>
                  <a:schemeClr val="tx1"/>
                </a:solidFill>
              </a:endParaRPr>
            </a:p>
            <a:p>
              <a:pPr defTabSz="914400" fontAlgn="base">
                <a:spcAft>
                  <a:spcPts val="500"/>
                </a:spcAft>
              </a:pPr>
              <a:r>
                <a:rPr lang="en-US" sz="900" dirty="0">
                  <a:solidFill>
                    <a:schemeClr val="tx1"/>
                  </a:solidFill>
                </a:rPr>
                <a:t>Atebe Orobome</a:t>
              </a:r>
            </a:p>
            <a:p>
              <a:pPr defTabSz="914400" fontAlgn="base">
                <a:spcAft>
                  <a:spcPts val="500"/>
                </a:spcAft>
              </a:pPr>
              <a:r>
                <a:rPr lang="en-US" sz="900" dirty="0">
                  <a:solidFill>
                    <a:schemeClr val="tx1"/>
                  </a:solidFill>
                </a:rPr>
                <a:t>Oluwaseun Akinyemi</a:t>
              </a:r>
            </a:p>
            <a:p>
              <a:pPr defTabSz="914400" fontAlgn="base">
                <a:spcAft>
                  <a:spcPts val="500"/>
                </a:spcAft>
              </a:pPr>
              <a:r>
                <a:rPr lang="en-US" sz="900" dirty="0">
                  <a:solidFill>
                    <a:schemeClr val="tx1"/>
                  </a:solidFill>
                </a:rPr>
                <a:t>Nkeiruka Nwanne</a:t>
              </a:r>
            </a:p>
            <a:p>
              <a:pPr defTabSz="914400" fontAlgn="base">
                <a:spcAft>
                  <a:spcPts val="500"/>
                </a:spcAft>
              </a:pPr>
              <a:endParaRPr lang="en-US" sz="900" dirty="0">
                <a:solidFill>
                  <a:schemeClr val="tx1"/>
                </a:solidFill>
              </a:endParaRPr>
            </a:p>
            <a:p>
              <a:pPr algn="just" defTabSz="914400" fontAlgn="base">
                <a:spcAft>
                  <a:spcPts val="500"/>
                </a:spcAft>
              </a:pPr>
              <a:endParaRPr lang="en-US" sz="900" dirty="0">
                <a:solidFill>
                  <a:schemeClr val="tx1"/>
                </a:solidFill>
              </a:endParaRPr>
            </a:p>
            <a:p>
              <a:pPr defTabSz="957644">
                <a:spcBef>
                  <a:spcPts val="300"/>
                </a:spcBef>
              </a:pPr>
              <a:endParaRPr lang="en-US" sz="900" dirty="0">
                <a:solidFill>
                  <a:srgbClr val="595959">
                    <a:lumMod val="75000"/>
                  </a:srgbClr>
                </a:solidFill>
              </a:endParaRPr>
            </a:p>
          </p:txBody>
        </p:sp>
      </p:grpSp>
      <p:cxnSp>
        <p:nvCxnSpPr>
          <p:cNvPr id="12" name="Straight Connector 11">
            <a:extLst>
              <a:ext uri="{FF2B5EF4-FFF2-40B4-BE49-F238E27FC236}">
                <a16:creationId xmlns:a16="http://schemas.microsoft.com/office/drawing/2014/main" id="{EC542C6B-3C01-4EFA-9334-CE9B5C1E2F2C}"/>
              </a:ext>
            </a:extLst>
          </p:cNvPr>
          <p:cNvCxnSpPr>
            <a:cxnSpLocks/>
          </p:cNvCxnSpPr>
          <p:nvPr/>
        </p:nvCxnSpPr>
        <p:spPr>
          <a:xfrm flipV="1">
            <a:off x="3678149" y="3328826"/>
            <a:ext cx="4931595"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16A892-C43A-4144-8A83-3CA4A89676FD}"/>
              </a:ext>
            </a:extLst>
          </p:cNvPr>
          <p:cNvCxnSpPr>
            <a:stCxn id="20" idx="2"/>
          </p:cNvCxnSpPr>
          <p:nvPr/>
        </p:nvCxnSpPr>
        <p:spPr>
          <a:xfrm>
            <a:off x="5854315" y="2625760"/>
            <a:ext cx="12229" cy="7030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64E4D6-9995-4165-970D-AAB0BEE64863}"/>
              </a:ext>
            </a:extLst>
          </p:cNvPr>
          <p:cNvCxnSpPr>
            <a:cxnSpLocks/>
          </p:cNvCxnSpPr>
          <p:nvPr/>
        </p:nvCxnSpPr>
        <p:spPr>
          <a:xfrm>
            <a:off x="5868329" y="3328826"/>
            <a:ext cx="0" cy="57467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1091D2-AC5B-449F-9AF7-742B83F4ADFB}"/>
              </a:ext>
            </a:extLst>
          </p:cNvPr>
          <p:cNvCxnSpPr>
            <a:cxnSpLocks/>
          </p:cNvCxnSpPr>
          <p:nvPr/>
        </p:nvCxnSpPr>
        <p:spPr>
          <a:xfrm>
            <a:off x="3678149" y="3328827"/>
            <a:ext cx="0" cy="57467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74CF34-0954-4377-8EBA-3A5D6DDB07D5}"/>
              </a:ext>
            </a:extLst>
          </p:cNvPr>
          <p:cNvCxnSpPr/>
          <p:nvPr/>
        </p:nvCxnSpPr>
        <p:spPr>
          <a:xfrm>
            <a:off x="8609744" y="3328827"/>
            <a:ext cx="0" cy="57467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141143"/>
      </p:ext>
    </p:extLst>
  </p:cSld>
  <p:clrMapOvr>
    <a:masterClrMapping/>
  </p:clrMapOvr>
  <p:transition/>
</p:sld>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E18C69D366624285BC73606499A9D7" ma:contentTypeVersion="10" ma:contentTypeDescription="Create a new document." ma:contentTypeScope="" ma:versionID="5072e6884885a1e7c50ce3848c805a03">
  <xsd:schema xmlns:xsd="http://www.w3.org/2001/XMLSchema" xmlns:xs="http://www.w3.org/2001/XMLSchema" xmlns:p="http://schemas.microsoft.com/office/2006/metadata/properties" xmlns:ns3="68351d55-3696-4a31-8393-78581904f1eb" targetNamespace="http://schemas.microsoft.com/office/2006/metadata/properties" ma:root="true" ma:fieldsID="7edb1c026be4d55a8cf674548cf64755" ns3:_="">
    <xsd:import namespace="68351d55-3696-4a31-8393-78581904f1e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51d55-3696-4a31-8393-78581904f1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DBA76A-E77C-4A65-902F-B9551F60837C}">
  <ds:schemaRefs>
    <ds:schemaRef ds:uri="http://schemas.microsoft.com/sharepoint/v3/contenttype/forms"/>
  </ds:schemaRefs>
</ds:datastoreItem>
</file>

<file path=customXml/itemProps2.xml><?xml version="1.0" encoding="utf-8"?>
<ds:datastoreItem xmlns:ds="http://schemas.openxmlformats.org/officeDocument/2006/customXml" ds:itemID="{8887EE0E-4B06-40FF-9855-1BE2999B4BE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D5F02F7-BBBC-4882-8966-C43BE8745E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51d55-3696-4a31-8393-78581904f1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Shell WizKit V3_Template_Widescreen_06July2016</Template>
  <TotalTime>11231</TotalTime>
  <Words>802</Words>
  <Application>Microsoft Office PowerPoint</Application>
  <PresentationFormat>Widescreen</PresentationFormat>
  <Paragraphs>182</Paragraphs>
  <Slides>5</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Futura Bold</vt:lpstr>
      <vt:lpstr>Wingdings</vt:lpstr>
      <vt:lpstr>Arial</vt:lpstr>
      <vt:lpstr>Futura Medium</vt:lpstr>
      <vt:lpstr>Shell WizKit V3_Template_Widescreen_06July2016</vt:lpstr>
      <vt:lpstr>Shell WizKit V3_Template_Widescreen_07june2016</vt:lpstr>
      <vt:lpstr>BONGA VISIBILITY DASHBOARD - PROJECT CHARTER</vt:lpstr>
      <vt:lpstr>Plan On A Page</vt:lpstr>
      <vt:lpstr>PowerPoint Presentation</vt:lpstr>
      <vt:lpstr>PROJECT GOVERNANCE</vt:lpstr>
      <vt:lpstr>Project Organization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Nkeiruka Nwanne</dc:creator>
  <cp:lastModifiedBy>Atanda, Oluleke I SNBO-PTC/O/UG</cp:lastModifiedBy>
  <cp:revision>876</cp:revision>
  <cp:lastPrinted>2016-11-22T03:55:04Z</cp:lastPrinted>
  <dcterms:created xsi:type="dcterms:W3CDTF">2016-07-19T06:43:30Z</dcterms:created>
  <dcterms:modified xsi:type="dcterms:W3CDTF">2024-06-03T09:21:15Z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0x010100B8E18C69D366624285BC73606499A9D7</vt:lpwstr>
  </property>
</Properties>
</file>