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7"/>
  </p:sldMasterIdLst>
  <p:notesMasterIdLst>
    <p:notesMasterId r:id="rId9"/>
  </p:notesMasterIdLst>
  <p:handoutMasterIdLst>
    <p:handoutMasterId r:id="rId10"/>
  </p:handoutMasterIdLst>
  <p:sldIdLst>
    <p:sldId id="512" r:id="rId8"/>
  </p:sldIdLst>
  <p:sldSz cx="9144000" cy="6858000" type="screen4x3"/>
  <p:notesSz cx="6797675" cy="9928225"/>
  <p:embeddedFontLst>
    <p:embeddedFont>
      <p:font typeface="Futura Medium" panose="00000400000000000000" pitchFamily="2" charset="0"/>
      <p:regular r:id="rId11"/>
      <p:bold r:id="rId12"/>
      <p:italic r:id="rId13"/>
      <p:boldItalic r:id="rId14"/>
    </p:embeddedFont>
    <p:embeddedFont>
      <p:font typeface="Futura Bold" panose="00000900000000000000" pitchFamily="2" charset="0"/>
      <p:regular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CCE9DB"/>
    <a:srgbClr val="FFFFFF"/>
    <a:srgbClr val="99CDB7"/>
    <a:srgbClr val="66B492"/>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75" autoAdjust="0"/>
    <p:restoredTop sz="95994" autoAdjust="0"/>
  </p:normalViewPr>
  <p:slideViewPr>
    <p:cSldViewPr snapToGrid="0" showGuides="1">
      <p:cViewPr>
        <p:scale>
          <a:sx n="100" d="100"/>
          <a:sy n="100" d="100"/>
        </p:scale>
        <p:origin x="156" y="-624"/>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258" y="72"/>
      </p:cViewPr>
      <p:guideLst>
        <p:guide orient="horz" pos="3127"/>
        <p:guide pos="2141"/>
        <p:guide orient="horz" pos="31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10/05/2017</a:t>
            </a:fld>
            <a:endParaRPr lang="en-GB" dirty="0">
              <a:latin typeface="Futura Medium" pitchFamily="2" charset="0"/>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10/05/2017</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userDrawn="1">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B5F38F0B-BA8C-4CFD-97FE-23393692E701}" type="datetime1">
              <a:rPr lang="en-GB" smtClean="0"/>
              <a:t>10/05/2017</a:t>
            </a:fld>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5A1E999A-F134-475D-90DA-50D309209146}" type="datetime1">
              <a:rPr lang="en-GB" smtClean="0"/>
              <a:t>10/05/2017</a:t>
            </a:fld>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16CD1C5D-DA61-40F3-BA93-A1D0A4B7D8F6}" type="datetime1">
              <a:rPr lang="en-GB" smtClean="0"/>
              <a:t>10/05/2017</a:t>
            </a:fld>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07B2BB37-034B-4363-BA76-66D52528C5A0}" type="datetime1">
              <a:rPr lang="en-GB" smtClean="0"/>
              <a:t>10/05/2017</a:t>
            </a:fld>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9143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1C778BDD-0CAA-4B9E-88BA-6691F599A7F9}" type="datetime1">
              <a:rPr lang="en-GB" smtClean="0"/>
              <a:t>10/05/2017</a:t>
            </a:fld>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userDrawn="1"/>
        </p:nvSpPr>
        <p:spPr bwMode="gray">
          <a:xfrm>
            <a:off x="761986"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2"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userDrawn="1"/>
        </p:nvSpPr>
        <p:spPr bwMode="gray">
          <a:xfrm>
            <a:off x="750908"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userDrawn="1">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8"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67E55C73-73EA-4900-AFE6-4F64170565FD}" type="datetime1">
              <a:rPr lang="en-GB" smtClean="0"/>
              <a:t>10/05/2017</a:t>
            </a:fld>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0F1BF885-1199-4A8C-8F3E-FBFE860020F0}" type="datetime1">
              <a:rPr lang="en-GB" smtClean="0"/>
              <a:t>10/05/2017</a:t>
            </a:fld>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362CDD48-8C9F-4E6C-931D-78BCFABDDEB6}" type="datetime1">
              <a:rPr lang="en-GB" smtClean="0"/>
              <a:t>10/05/2017</a:t>
            </a:fld>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35A57B34-B259-497D-96AD-1B88E180EA95}" type="datetime1">
              <a:rPr lang="en-GB" smtClean="0"/>
              <a:t>10/05/2017</a:t>
            </a:fld>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9143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userDrawn="1"/>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F8635F06-50FA-4AB3-AA36-9ACF9FF77CB3}" type="datetime1">
              <a:rPr lang="en-GB" smtClean="0"/>
              <a:t>10/05/2017</a:t>
            </a:fld>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4"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userDrawn="1"/>
        </p:nvSpPr>
        <p:spPr bwMode="gray">
          <a:xfrm>
            <a:off x="761986"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62B235F9-34AB-4AA6-BAA7-B7965617774A}" type="datetime1">
              <a:rPr lang="en-GB" smtClean="0"/>
              <a:t>10/05/2017</a:t>
            </a:fld>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11"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userDrawn="1">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5320145" y="2795155"/>
            <a:ext cx="3319030" cy="2904946"/>
          </a:xfrm>
        </p:spPr>
        <p:txBody>
          <a:bodyPr/>
          <a:lstStyle>
            <a:lvl1pPr>
              <a:defRPr sz="1600"/>
            </a:lvl1pPr>
          </a:lstStyle>
          <a:p>
            <a:r>
              <a:rPr lang="en-US"/>
              <a:t>Click icon to add picture</a:t>
            </a:r>
            <a:endParaRPr lang="en-GB" dirty="0"/>
          </a:p>
        </p:txBody>
      </p:sp>
      <p:sp>
        <p:nvSpPr>
          <p:cNvPr id="104"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BFBF1042-C8D7-41D9-AC6E-A9BD823BF64B}" type="datetime1">
              <a:rPr lang="en-GB" smtClean="0"/>
              <a:t>10/05/2017</a:t>
            </a:fld>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userDrawn="1">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8"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3F02FB53-0A91-4B73-9352-C38A6390D67B}" type="datetime1">
              <a:rPr lang="en-GB" smtClean="0"/>
              <a:t>10/05/2017</a:t>
            </a:fld>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Text Box 11" descr="&lt;COMPANY_NAME&gt;" title="&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93D3B626-573B-4B1F-A6E8-A8566844535B}" type="datetime1">
              <a:rPr lang="en-GB" smtClean="0"/>
              <a:t>10/05/2017</a:t>
            </a:fld>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7C651DAB-DF44-4EC7-A87B-C2A40A5AE176}" type="datetime1">
              <a:rPr lang="en-GB" smtClean="0"/>
              <a:t>10/05/2017</a:t>
            </a:fld>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CF4A26BF-86BA-4F08-A5A0-12899F9F37B1}" type="datetime1">
              <a:rPr lang="en-GB" smtClean="0"/>
              <a:t>10/05/2017</a:t>
            </a:fld>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2E1D6633-807A-4E27-9435-20B8FC23C635}" type="datetime1">
              <a:rPr lang="en-GB" smtClean="0"/>
              <a:t>10/05/2017</a:t>
            </a:fld>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7DE6A192-02A6-4B07-A2F0-6D71C6FD41A8}" type="datetime1">
              <a:rPr lang="en-GB" smtClean="0"/>
              <a:t>10/05/2017</a:t>
            </a:fld>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479E86FC-6E27-470D-9B8E-08E6DF905418}" type="datetime1">
              <a:rPr lang="en-GB" smtClean="0"/>
              <a:t>10/05/2017</a:t>
            </a:fld>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69"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Shell Companies in Nigeria - SEPCiN</a:t>
            </a: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fld id="{F14F84B1-7FE9-431F-BF24-AA205DF908FF}" type="datetime1">
              <a:rPr lang="en-GB" smtClean="0"/>
              <a:t>10/05/2017</a:t>
            </a:fld>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7"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8"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06437" y="268837"/>
            <a:ext cx="8328804" cy="305926"/>
          </a:xfrm>
        </p:spPr>
        <p:txBody>
          <a:bodyPr/>
          <a:lstStyle/>
          <a:p>
            <a:pPr lvl="0"/>
            <a:r>
              <a:rPr lang="en-US" sz="1800" b="1" dirty="0">
                <a:latin typeface="Futura Medium" panose="00000400000000000000" pitchFamily="2" charset="0"/>
              </a:rPr>
              <a:t>OVERHAUL OF GBARAN UBIE AGC1 AND 2 COMPRESSORS</a:t>
            </a:r>
            <a:endParaRPr lang="en-GB" sz="1800" dirty="0">
              <a:latin typeface="Futura Medium" panose="00000400000000000000" pitchFamily="2" charset="0"/>
            </a:endParaRPr>
          </a:p>
        </p:txBody>
      </p:sp>
      <p:sp>
        <p:nvSpPr>
          <p:cNvPr id="15" name="Rechteck 30"/>
          <p:cNvSpPr/>
          <p:nvPr>
            <p:custDataLst>
              <p:tags r:id="rId1"/>
            </p:custDataLst>
          </p:nvPr>
        </p:nvSpPr>
        <p:spPr bwMode="gray">
          <a:xfrm>
            <a:off x="1" y="2238103"/>
            <a:ext cx="3433182" cy="2208167"/>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36000" tIns="72000" rIns="36000" bIns="72000" numCol="1" rtlCol="0" anchor="t" anchorCtr="0" compatLnSpc="1">
            <a:prstTxWarp prst="textNoShape">
              <a:avLst/>
            </a:prstTxWarp>
          </a:bodyPr>
          <a:lstStyle/>
          <a:p>
            <a:r>
              <a:rPr lang="en-GB" sz="1100" b="1" u="sng" dirty="0">
                <a:cs typeface="Times New Roman" panose="02020603050405020304" pitchFamily="18" charset="0"/>
              </a:rPr>
              <a:t>Potential Benefits &amp; Measurement</a:t>
            </a:r>
          </a:p>
          <a:p>
            <a:endParaRPr lang="en-US" sz="1100" dirty="0">
              <a:solidFill>
                <a:schemeClr val="bg2">
                  <a:lumMod val="10000"/>
                </a:schemeClr>
              </a:solidFill>
              <a:latin typeface="+mn-lt"/>
            </a:endParaRPr>
          </a:p>
        </p:txBody>
      </p:sp>
      <p:sp>
        <p:nvSpPr>
          <p:cNvPr id="2" name="TextBox 1"/>
          <p:cNvSpPr txBox="1"/>
          <p:nvPr/>
        </p:nvSpPr>
        <p:spPr>
          <a:xfrm>
            <a:off x="0" y="583474"/>
            <a:ext cx="9022080" cy="1654628"/>
          </a:xfrm>
          <a:prstGeom prst="rect">
            <a:avLst/>
          </a:prstGeom>
          <a:noFill/>
          <a:ln>
            <a:solidFill>
              <a:schemeClr val="accent1">
                <a:lumMod val="60000"/>
                <a:lumOff val="40000"/>
              </a:schemeClr>
            </a:solidFill>
          </a:ln>
        </p:spPr>
        <p:txBody>
          <a:bodyPr wrap="square" lIns="91440" tIns="0" rIns="0" bIns="0" rtlCol="0">
            <a:noAutofit/>
          </a:bodyPr>
          <a:lstStyle/>
          <a:p>
            <a:pPr>
              <a:lnSpc>
                <a:spcPct val="113000"/>
              </a:lnSpc>
              <a:spcAft>
                <a:spcPts val="60"/>
              </a:spcAft>
            </a:pPr>
            <a:r>
              <a:rPr lang="en-GB" sz="1000" b="1" u="sng" dirty="0">
                <a:cs typeface="Times New Roman" panose="02020603050405020304" pitchFamily="18" charset="0"/>
              </a:rPr>
              <a:t>Business Case/Objectives</a:t>
            </a:r>
          </a:p>
          <a:p>
            <a:pPr>
              <a:lnSpc>
                <a:spcPct val="113000"/>
              </a:lnSpc>
              <a:spcAft>
                <a:spcPts val="60"/>
              </a:spcAft>
            </a:pPr>
            <a:r>
              <a:rPr lang="en-GB" sz="1000" dirty="0">
                <a:cs typeface="Times New Roman" panose="02020603050405020304" pitchFamily="18" charset="0"/>
              </a:rPr>
              <a:t>Gbaran ubie has in its fleet two Siemens AG compression trains(AGC1&amp;2) driven by SGT400 gas turbine with combined design capacity of180mmscf/d but presently, combined daily  throughput is120mmscf/d. Overhaul of the AGCs improves reliability and availability of the Machines which in turn improves gas utilization and flare volume reduction to ALARP. Overhaul of the compressor drivers(SGT400 gas turbine) are scheduled every 24k runs hours while the driven(HP and LP Bundles) are meant to happen 5yearly/40k run hours. Non implementation of these inspections as prescribed will result in  (a) Environmental impact due to high daily flare volume of 25 – 30mmscf.(b) Production deferment of circa 10kbopd.  (c) Potential payment of heavy penalty to Government  and Possible shutdown of the facility to enforce flare compliance. This project will cost the business circa USD7M while the gains are (a) Daily cash flow of USD.5M as a result of increased daily Production by 10Kbopd  (b)Reduce environmental impact and improved company reputation. (c)Increase gas Export to NLNG by 90mmscf/d by production and daily compression of 60mmscf presently deferred on closed HGOR wells and 30mmscf that goes to flare.</a:t>
            </a:r>
          </a:p>
          <a:p>
            <a:pPr>
              <a:lnSpc>
                <a:spcPct val="113000"/>
              </a:lnSpc>
              <a:spcAft>
                <a:spcPts val="60"/>
              </a:spcAft>
            </a:pPr>
            <a:endParaRPr lang="en-GB" sz="1000" dirty="0">
              <a:cs typeface="Times New Roman" panose="02020603050405020304" pitchFamily="18" charset="0"/>
            </a:endParaRPr>
          </a:p>
          <a:p>
            <a:pPr>
              <a:lnSpc>
                <a:spcPct val="113000"/>
              </a:lnSpc>
              <a:spcAft>
                <a:spcPts val="60"/>
              </a:spcAft>
            </a:pPr>
            <a:endParaRPr lang="en-GB" sz="1000" dirty="0">
              <a:cs typeface="Times New Roman" panose="02020603050405020304" pitchFamily="18" charset="0"/>
            </a:endParaRPr>
          </a:p>
          <a:p>
            <a:pPr marL="171450" indent="-171450">
              <a:lnSpc>
                <a:spcPct val="113000"/>
              </a:lnSpc>
              <a:spcAft>
                <a:spcPts val="60"/>
              </a:spcAft>
              <a:buFont typeface="Wingdings" panose="05000000000000000000" pitchFamily="2" charset="2"/>
              <a:buChar char="q"/>
            </a:pPr>
            <a:r>
              <a:rPr lang="en-GB" sz="1000" dirty="0">
                <a:cs typeface="Times New Roman" panose="02020603050405020304" pitchFamily="18" charset="0"/>
              </a:rPr>
              <a:t>Improve Equipment Availability to &gt; 90%</a:t>
            </a:r>
          </a:p>
          <a:p>
            <a:pPr marL="171450" indent="-171450">
              <a:lnSpc>
                <a:spcPct val="113000"/>
              </a:lnSpc>
              <a:spcAft>
                <a:spcPts val="60"/>
              </a:spcAft>
              <a:buFont typeface="Wingdings" panose="05000000000000000000" pitchFamily="2" charset="2"/>
              <a:buChar char="q"/>
            </a:pPr>
            <a:r>
              <a:rPr lang="en-GB" sz="1000" dirty="0">
                <a:cs typeface="Times New Roman" panose="02020603050405020304" pitchFamily="18" charset="0"/>
              </a:rPr>
              <a:t>Improve Equipment Reliability to &gt;90%</a:t>
            </a:r>
          </a:p>
          <a:p>
            <a:pPr marL="171450" indent="-171450">
              <a:lnSpc>
                <a:spcPct val="113000"/>
              </a:lnSpc>
              <a:spcAft>
                <a:spcPts val="60"/>
              </a:spcAft>
              <a:buFont typeface="Wingdings" panose="05000000000000000000" pitchFamily="2" charset="2"/>
              <a:buChar char="q"/>
            </a:pPr>
            <a:r>
              <a:rPr lang="en-GB" sz="1000" dirty="0">
                <a:cs typeface="Times New Roman" panose="02020603050405020304" pitchFamily="18" charset="0"/>
              </a:rPr>
              <a:t>Increase daily production by 10kbopd</a:t>
            </a:r>
          </a:p>
          <a:p>
            <a:pPr marL="171450" indent="-171450">
              <a:lnSpc>
                <a:spcPct val="113000"/>
              </a:lnSpc>
              <a:spcAft>
                <a:spcPts val="60"/>
              </a:spcAft>
              <a:buFont typeface="Wingdings" panose="05000000000000000000" pitchFamily="2" charset="2"/>
              <a:buChar char="q"/>
            </a:pPr>
            <a:r>
              <a:rPr lang="en-GB" sz="1000" dirty="0">
                <a:cs typeface="Times New Roman" panose="02020603050405020304" pitchFamily="18" charset="0"/>
              </a:rPr>
              <a:t>Reduce flare volume from 30mmscf/d to &lt; 5mmscf/d</a:t>
            </a:r>
          </a:p>
          <a:p>
            <a:pPr marL="171450" indent="-171450">
              <a:lnSpc>
                <a:spcPct val="113000"/>
              </a:lnSpc>
              <a:spcAft>
                <a:spcPts val="60"/>
              </a:spcAft>
              <a:buFont typeface="Wingdings" panose="05000000000000000000" pitchFamily="2" charset="2"/>
              <a:buChar char="q"/>
            </a:pPr>
            <a:r>
              <a:rPr lang="en-GB" sz="1000" dirty="0">
                <a:cs typeface="Times New Roman" panose="02020603050405020304" pitchFamily="18" charset="0"/>
              </a:rPr>
              <a:t>Avoid penalty payment to government.</a:t>
            </a:r>
          </a:p>
          <a:p>
            <a:pPr>
              <a:lnSpc>
                <a:spcPct val="113000"/>
              </a:lnSpc>
              <a:spcAft>
                <a:spcPts val="60"/>
              </a:spcAft>
            </a:pPr>
            <a:endParaRPr lang="en-GB" sz="1000" dirty="0">
              <a:cs typeface="Times New Roman" panose="02020603050405020304" pitchFamily="18" charset="0"/>
            </a:endParaRPr>
          </a:p>
          <a:p>
            <a:pPr>
              <a:lnSpc>
                <a:spcPct val="113000"/>
              </a:lnSpc>
              <a:spcAft>
                <a:spcPts val="60"/>
              </a:spcAft>
            </a:pPr>
            <a:endParaRPr lang="en-GB" sz="1000" dirty="0">
              <a:cs typeface="Times New Roman" panose="02020603050405020304" pitchFamily="18" charset="0"/>
            </a:endParaRPr>
          </a:p>
          <a:p>
            <a:pPr>
              <a:lnSpc>
                <a:spcPct val="113000"/>
              </a:lnSpc>
              <a:spcAft>
                <a:spcPts val="60"/>
              </a:spcAft>
            </a:pPr>
            <a:endParaRPr lang="en-GB" sz="1000" dirty="0">
              <a:cs typeface="Times New Roman" panose="02020603050405020304" pitchFamily="18" charset="0"/>
            </a:endParaRPr>
          </a:p>
          <a:p>
            <a:pPr>
              <a:lnSpc>
                <a:spcPct val="113000"/>
              </a:lnSpc>
              <a:spcAft>
                <a:spcPts val="60"/>
              </a:spcAft>
            </a:pPr>
            <a:endParaRPr lang="en-US" sz="1100" dirty="0"/>
          </a:p>
        </p:txBody>
      </p:sp>
      <p:sp>
        <p:nvSpPr>
          <p:cNvPr id="3" name="TextBox 2"/>
          <p:cNvSpPr txBox="1"/>
          <p:nvPr/>
        </p:nvSpPr>
        <p:spPr>
          <a:xfrm>
            <a:off x="6032147" y="4454980"/>
            <a:ext cx="2963807" cy="1266551"/>
          </a:xfrm>
          <a:prstGeom prst="rect">
            <a:avLst/>
          </a:prstGeom>
          <a:noFill/>
          <a:ln>
            <a:solidFill>
              <a:schemeClr val="accent1"/>
            </a:solidFill>
          </a:ln>
        </p:spPr>
        <p:txBody>
          <a:bodyPr wrap="square" lIns="91440" tIns="0" rIns="0" bIns="0" rtlCol="0">
            <a:noAutofit/>
          </a:bodyPr>
          <a:lstStyle/>
          <a:p>
            <a:pPr>
              <a:lnSpc>
                <a:spcPct val="113000"/>
              </a:lnSpc>
              <a:spcAft>
                <a:spcPts val="60"/>
              </a:spcAft>
            </a:pPr>
            <a:r>
              <a:rPr lang="en-US" sz="1100" b="1" dirty="0"/>
              <a:t>Project Sponsor</a:t>
            </a:r>
            <a:r>
              <a:rPr lang="en-US" sz="1100" dirty="0"/>
              <a:t>: Tijani Tunde / Sazy Osasona </a:t>
            </a:r>
          </a:p>
          <a:p>
            <a:pPr>
              <a:lnSpc>
                <a:spcPct val="113000"/>
              </a:lnSpc>
              <a:spcAft>
                <a:spcPts val="60"/>
              </a:spcAft>
            </a:pPr>
            <a:r>
              <a:rPr lang="en-US" sz="1100" b="1" dirty="0"/>
              <a:t>Implementation Lead</a:t>
            </a:r>
            <a:r>
              <a:rPr lang="en-US" sz="1100" dirty="0"/>
              <a:t>: Kene Odunze</a:t>
            </a:r>
          </a:p>
          <a:p>
            <a:pPr>
              <a:lnSpc>
                <a:spcPct val="113000"/>
              </a:lnSpc>
              <a:spcAft>
                <a:spcPts val="60"/>
              </a:spcAft>
            </a:pPr>
            <a:r>
              <a:rPr lang="en-US" sz="1100" b="1" dirty="0"/>
              <a:t>Project Team</a:t>
            </a:r>
            <a:r>
              <a:rPr lang="en-US" sz="1100" dirty="0"/>
              <a:t>:</a:t>
            </a:r>
          </a:p>
          <a:p>
            <a:pPr>
              <a:lnSpc>
                <a:spcPct val="113000"/>
              </a:lnSpc>
              <a:spcAft>
                <a:spcPts val="60"/>
              </a:spcAft>
            </a:pPr>
            <a:r>
              <a:rPr lang="en-US" sz="1100" dirty="0"/>
              <a:t>Kene Odunze</a:t>
            </a:r>
          </a:p>
          <a:p>
            <a:pPr>
              <a:lnSpc>
                <a:spcPct val="113000"/>
              </a:lnSpc>
              <a:spcAft>
                <a:spcPts val="60"/>
              </a:spcAft>
            </a:pPr>
            <a:r>
              <a:rPr lang="en-US" sz="1100" dirty="0"/>
              <a:t>Sesugh Anongo </a:t>
            </a:r>
          </a:p>
          <a:p>
            <a:pPr>
              <a:lnSpc>
                <a:spcPct val="113000"/>
              </a:lnSpc>
              <a:spcAft>
                <a:spcPts val="60"/>
              </a:spcAft>
            </a:pPr>
            <a:r>
              <a:rPr lang="en-US" sz="1100" dirty="0"/>
              <a:t>Onephrojire  Ojiyovwi</a:t>
            </a:r>
          </a:p>
          <a:p>
            <a:pPr>
              <a:lnSpc>
                <a:spcPct val="113000"/>
              </a:lnSpc>
              <a:spcAft>
                <a:spcPts val="60"/>
              </a:spcAft>
            </a:pPr>
            <a:endParaRPr lang="en-US" sz="1100" dirty="0"/>
          </a:p>
          <a:p>
            <a:pPr>
              <a:lnSpc>
                <a:spcPct val="113000"/>
              </a:lnSpc>
              <a:spcAft>
                <a:spcPts val="60"/>
              </a:spcAft>
            </a:pPr>
            <a:endParaRPr lang="en-US" sz="1100" dirty="0"/>
          </a:p>
          <a:p>
            <a:pPr>
              <a:lnSpc>
                <a:spcPct val="113000"/>
              </a:lnSpc>
              <a:spcAft>
                <a:spcPts val="60"/>
              </a:spcAft>
            </a:pPr>
            <a:endParaRPr lang="en-US" sz="1100" dirty="0"/>
          </a:p>
          <a:p>
            <a:pPr>
              <a:lnSpc>
                <a:spcPct val="113000"/>
              </a:lnSpc>
              <a:spcAft>
                <a:spcPts val="60"/>
              </a:spcAft>
            </a:pPr>
            <a:r>
              <a:rPr lang="en-US" sz="1100" dirty="0"/>
              <a:t> </a:t>
            </a:r>
          </a:p>
        </p:txBody>
      </p:sp>
      <p:sp>
        <p:nvSpPr>
          <p:cNvPr id="11" name="TextBox 10"/>
          <p:cNvSpPr txBox="1"/>
          <p:nvPr/>
        </p:nvSpPr>
        <p:spPr>
          <a:xfrm>
            <a:off x="0" y="4454981"/>
            <a:ext cx="3433183" cy="1266550"/>
          </a:xfrm>
          <a:prstGeom prst="rect">
            <a:avLst/>
          </a:prstGeom>
          <a:noFill/>
          <a:ln>
            <a:solidFill>
              <a:schemeClr val="accent1"/>
            </a:solidFill>
          </a:ln>
        </p:spPr>
        <p:txBody>
          <a:bodyPr wrap="square" lIns="91440" tIns="0" rIns="0" bIns="0" rtlCol="0">
            <a:noAutofit/>
          </a:bodyPr>
          <a:lstStyle/>
          <a:p>
            <a:pPr lvl="0">
              <a:lnSpc>
                <a:spcPct val="150000"/>
              </a:lnSpc>
              <a:spcBef>
                <a:spcPts val="600"/>
              </a:spcBef>
              <a:buClr>
                <a:srgbClr val="C00000"/>
              </a:buClr>
              <a:buSzPct val="200000"/>
              <a:defRPr/>
            </a:pPr>
            <a:r>
              <a:rPr lang="en-GB" sz="1100" b="1" u="sng" dirty="0">
                <a:solidFill>
                  <a:srgbClr val="595959"/>
                </a:solidFill>
                <a:cs typeface="Times New Roman" panose="02020603050405020304" pitchFamily="18" charset="0"/>
              </a:rPr>
              <a:t>High Level Timeline</a:t>
            </a:r>
          </a:p>
          <a:p>
            <a:pPr marL="171450" lvl="0" indent="-171450">
              <a:buSzPct val="100000"/>
              <a:buFont typeface="Wingdings" panose="05000000000000000000" pitchFamily="2" charset="2"/>
              <a:buChar char="q"/>
              <a:defRPr/>
            </a:pPr>
            <a:r>
              <a:rPr lang="en-GB" sz="1050" dirty="0">
                <a:solidFill>
                  <a:srgbClr val="595959"/>
                </a:solidFill>
                <a:cs typeface="Times New Roman" panose="02020603050405020304" pitchFamily="18" charset="0"/>
              </a:rPr>
              <a:t>L1 -MAY 2017 </a:t>
            </a:r>
          </a:p>
          <a:p>
            <a:pPr marL="171450" lvl="0" indent="-171450">
              <a:buSzPct val="100000"/>
              <a:buFont typeface="Wingdings" panose="05000000000000000000" pitchFamily="2" charset="2"/>
              <a:buChar char="q"/>
              <a:defRPr/>
            </a:pPr>
            <a:r>
              <a:rPr lang="en-GB" sz="1050" dirty="0">
                <a:solidFill>
                  <a:srgbClr val="595959"/>
                </a:solidFill>
                <a:cs typeface="Times New Roman" panose="02020603050405020304" pitchFamily="18" charset="0"/>
              </a:rPr>
              <a:t>L2- JUNE 2017</a:t>
            </a:r>
          </a:p>
          <a:p>
            <a:pPr marL="171450" lvl="0" indent="-171450">
              <a:buSzPct val="100000"/>
              <a:buFont typeface="Wingdings" panose="05000000000000000000" pitchFamily="2" charset="2"/>
              <a:buChar char="q"/>
              <a:defRPr/>
            </a:pPr>
            <a:r>
              <a:rPr lang="en-GB" sz="1050" dirty="0">
                <a:solidFill>
                  <a:srgbClr val="595959"/>
                </a:solidFill>
                <a:cs typeface="Times New Roman" panose="02020603050405020304" pitchFamily="18" charset="0"/>
              </a:rPr>
              <a:t>L3-  JUNE2107</a:t>
            </a:r>
          </a:p>
          <a:p>
            <a:pPr marL="171450" lvl="0" indent="-171450">
              <a:buSzPct val="100000"/>
              <a:buFont typeface="Wingdings" panose="05000000000000000000" pitchFamily="2" charset="2"/>
              <a:buChar char="q"/>
              <a:defRPr/>
            </a:pPr>
            <a:r>
              <a:rPr lang="en-GB" sz="1050" dirty="0">
                <a:solidFill>
                  <a:srgbClr val="595959"/>
                </a:solidFill>
                <a:cs typeface="Times New Roman" panose="02020603050405020304" pitchFamily="18" charset="0"/>
              </a:rPr>
              <a:t>L4- DEC 2017</a:t>
            </a:r>
          </a:p>
          <a:p>
            <a:pPr marL="171450" lvl="0" indent="-171450">
              <a:buSzPct val="100000"/>
              <a:buFont typeface="Wingdings" panose="05000000000000000000" pitchFamily="2" charset="2"/>
              <a:buChar char="q"/>
              <a:defRPr/>
            </a:pPr>
            <a:r>
              <a:rPr lang="en-GB" sz="1050">
                <a:solidFill>
                  <a:srgbClr val="595959"/>
                </a:solidFill>
                <a:cs typeface="Times New Roman" panose="02020603050405020304" pitchFamily="18" charset="0"/>
              </a:rPr>
              <a:t>L5-  </a:t>
            </a:r>
            <a:r>
              <a:rPr lang="en-GB" sz="1050" dirty="0">
                <a:solidFill>
                  <a:srgbClr val="595959"/>
                </a:solidFill>
                <a:cs typeface="Times New Roman" panose="02020603050405020304" pitchFamily="18" charset="0"/>
              </a:rPr>
              <a:t>DEC 2017</a:t>
            </a:r>
          </a:p>
          <a:p>
            <a:pPr marL="171450" lvl="0" indent="-171450">
              <a:buSzPct val="100000"/>
              <a:buFont typeface="Wingdings" panose="05000000000000000000" pitchFamily="2" charset="2"/>
              <a:buChar char="q"/>
              <a:defRPr/>
            </a:pPr>
            <a:r>
              <a:rPr lang="en-GB" sz="1050" dirty="0">
                <a:solidFill>
                  <a:srgbClr val="595959"/>
                </a:solidFill>
                <a:cs typeface="Times New Roman" panose="02020603050405020304" pitchFamily="18" charset="0"/>
              </a:rPr>
              <a:t>Initiative Nov 2017</a:t>
            </a:r>
          </a:p>
          <a:p>
            <a:pPr lvl="0">
              <a:buClr>
                <a:srgbClr val="C00000"/>
              </a:buClr>
              <a:buSzPct val="200000"/>
              <a:defRPr/>
            </a:pPr>
            <a:endParaRPr lang="en-GB" sz="1100" dirty="0">
              <a:solidFill>
                <a:srgbClr val="595959"/>
              </a:solidFill>
              <a:cs typeface="Times New Roman" panose="02020603050405020304" pitchFamily="18" charset="0"/>
            </a:endParaRPr>
          </a:p>
          <a:p>
            <a:pPr marL="177800" indent="-177800">
              <a:lnSpc>
                <a:spcPct val="113000"/>
              </a:lnSpc>
              <a:spcAft>
                <a:spcPts val="60"/>
              </a:spcAft>
              <a:buFont typeface="Wingdings"/>
              <a:buChar char="n"/>
            </a:pPr>
            <a:endParaRPr lang="en-US" sz="1600" dirty="0"/>
          </a:p>
        </p:txBody>
      </p:sp>
      <p:sp>
        <p:nvSpPr>
          <p:cNvPr id="6" name="TextBox 5"/>
          <p:cNvSpPr txBox="1"/>
          <p:nvPr/>
        </p:nvSpPr>
        <p:spPr>
          <a:xfrm>
            <a:off x="3424847" y="2229394"/>
            <a:ext cx="2607300" cy="3492137"/>
          </a:xfrm>
          <a:prstGeom prst="rect">
            <a:avLst/>
          </a:prstGeom>
          <a:noFill/>
          <a:ln>
            <a:solidFill>
              <a:schemeClr val="accent1"/>
            </a:solidFill>
          </a:ln>
        </p:spPr>
        <p:txBody>
          <a:bodyPr wrap="square" lIns="0" tIns="0" rIns="0" bIns="0" rtlCol="0">
            <a:normAutofit/>
          </a:bodyPr>
          <a:lstStyle/>
          <a:p>
            <a:pPr>
              <a:lnSpc>
                <a:spcPct val="113000"/>
              </a:lnSpc>
              <a:spcAft>
                <a:spcPts val="60"/>
              </a:spcAft>
            </a:pPr>
            <a:r>
              <a:rPr lang="en-US" sz="1400" dirty="0"/>
              <a:t> </a:t>
            </a:r>
            <a:r>
              <a:rPr lang="en-US" sz="1100" b="1" u="sng" dirty="0"/>
              <a:t>Project scope/Action</a:t>
            </a:r>
          </a:p>
          <a:p>
            <a:pPr marL="171450" indent="-171450">
              <a:lnSpc>
                <a:spcPct val="113000"/>
              </a:lnSpc>
              <a:spcAft>
                <a:spcPts val="60"/>
              </a:spcAft>
              <a:buFont typeface="Wingdings" panose="05000000000000000000" pitchFamily="2" charset="2"/>
              <a:buChar char="q"/>
            </a:pPr>
            <a:r>
              <a:rPr lang="en-US" sz="1050" dirty="0"/>
              <a:t>Confirm electrical, mechanical and process isolations.</a:t>
            </a:r>
          </a:p>
          <a:p>
            <a:pPr marL="171450" indent="-171450">
              <a:lnSpc>
                <a:spcPct val="113000"/>
              </a:lnSpc>
              <a:spcAft>
                <a:spcPts val="60"/>
              </a:spcAft>
              <a:buFont typeface="Wingdings" panose="05000000000000000000" pitchFamily="2" charset="2"/>
              <a:buChar char="q"/>
            </a:pPr>
            <a:r>
              <a:rPr lang="en-US" sz="1050" dirty="0"/>
              <a:t>Carry out  compressor driver(SGT400) core engine exchange </a:t>
            </a:r>
          </a:p>
          <a:p>
            <a:pPr marL="171450" indent="-171450">
              <a:lnSpc>
                <a:spcPct val="113000"/>
              </a:lnSpc>
              <a:spcAft>
                <a:spcPts val="60"/>
              </a:spcAft>
              <a:buFont typeface="Wingdings" panose="05000000000000000000" pitchFamily="2" charset="2"/>
              <a:buChar char="q"/>
            </a:pPr>
            <a:r>
              <a:rPr lang="en-US" sz="1050" dirty="0"/>
              <a:t>Carry out HP and LP compressor bundle exchange </a:t>
            </a:r>
          </a:p>
          <a:p>
            <a:pPr marL="171450" indent="-171450">
              <a:lnSpc>
                <a:spcPct val="113000"/>
              </a:lnSpc>
              <a:spcAft>
                <a:spcPts val="60"/>
              </a:spcAft>
              <a:buFont typeface="Wingdings" panose="05000000000000000000" pitchFamily="2" charset="2"/>
              <a:buChar char="q"/>
            </a:pPr>
            <a:r>
              <a:rPr lang="en-US" sz="1050" dirty="0"/>
              <a:t>Replace Dry Gas and barrier seals</a:t>
            </a:r>
          </a:p>
          <a:p>
            <a:pPr marL="171450" indent="-171450">
              <a:lnSpc>
                <a:spcPct val="113000"/>
              </a:lnSpc>
              <a:spcAft>
                <a:spcPts val="60"/>
              </a:spcAft>
              <a:buFont typeface="Wingdings" panose="05000000000000000000" pitchFamily="2" charset="2"/>
              <a:buChar char="q"/>
            </a:pPr>
            <a:r>
              <a:rPr lang="en-US" sz="1050" dirty="0"/>
              <a:t>Perform compressor train alignment and reinstatement.</a:t>
            </a:r>
          </a:p>
          <a:p>
            <a:pPr marL="171450" indent="-171450">
              <a:lnSpc>
                <a:spcPct val="113000"/>
              </a:lnSpc>
              <a:spcAft>
                <a:spcPts val="60"/>
              </a:spcAft>
              <a:buFont typeface="Wingdings" panose="05000000000000000000" pitchFamily="2" charset="2"/>
              <a:buChar char="q"/>
            </a:pPr>
            <a:r>
              <a:rPr lang="en-US" sz="1050" dirty="0"/>
              <a:t>Commission  </a:t>
            </a:r>
          </a:p>
          <a:p>
            <a:pPr marL="171450" indent="-171450">
              <a:lnSpc>
                <a:spcPct val="113000"/>
              </a:lnSpc>
              <a:spcAft>
                <a:spcPts val="60"/>
              </a:spcAft>
              <a:buFont typeface="Wingdings" panose="05000000000000000000" pitchFamily="2" charset="2"/>
              <a:buChar char="q"/>
            </a:pPr>
            <a:endParaRPr lang="en-US" sz="1100" dirty="0"/>
          </a:p>
        </p:txBody>
      </p:sp>
      <p:sp>
        <p:nvSpPr>
          <p:cNvPr id="4" name="TextBox 3"/>
          <p:cNvSpPr txBox="1"/>
          <p:nvPr/>
        </p:nvSpPr>
        <p:spPr>
          <a:xfrm>
            <a:off x="6032147" y="2238103"/>
            <a:ext cx="2989933" cy="2208167"/>
          </a:xfrm>
          <a:prstGeom prst="rect">
            <a:avLst/>
          </a:prstGeom>
          <a:noFill/>
          <a:ln>
            <a:solidFill>
              <a:schemeClr val="accent1"/>
            </a:solidFill>
          </a:ln>
        </p:spPr>
        <p:txBody>
          <a:bodyPr wrap="square" lIns="0" tIns="0" rIns="0" bIns="0" rtlCol="0">
            <a:normAutofit/>
          </a:bodyPr>
          <a:lstStyle/>
          <a:p>
            <a:pPr>
              <a:lnSpc>
                <a:spcPct val="113000"/>
              </a:lnSpc>
              <a:spcAft>
                <a:spcPts val="60"/>
              </a:spcAft>
            </a:pPr>
            <a:r>
              <a:rPr lang="en-US" sz="1100" b="1" u="sng" dirty="0"/>
              <a:t>Critical success factor</a:t>
            </a:r>
          </a:p>
          <a:p>
            <a:pPr marL="171450" indent="-171450">
              <a:lnSpc>
                <a:spcPct val="113000"/>
              </a:lnSpc>
              <a:spcAft>
                <a:spcPts val="60"/>
              </a:spcAft>
              <a:buFont typeface="Wingdings" panose="05000000000000000000" pitchFamily="2" charset="2"/>
              <a:buChar char="q"/>
            </a:pPr>
            <a:r>
              <a:rPr lang="en-US" sz="1050" dirty="0"/>
              <a:t>Budget/Fund Availability</a:t>
            </a:r>
          </a:p>
          <a:p>
            <a:pPr marL="171450" indent="-171450">
              <a:lnSpc>
                <a:spcPct val="113000"/>
              </a:lnSpc>
              <a:spcAft>
                <a:spcPts val="60"/>
              </a:spcAft>
              <a:buFont typeface="Wingdings" panose="05000000000000000000" pitchFamily="2" charset="2"/>
              <a:buChar char="q"/>
            </a:pPr>
            <a:r>
              <a:rPr lang="en-US" sz="1050" dirty="0"/>
              <a:t>Contract Availability</a:t>
            </a:r>
          </a:p>
          <a:p>
            <a:pPr marL="171450" indent="-171450">
              <a:lnSpc>
                <a:spcPct val="113000"/>
              </a:lnSpc>
              <a:spcAft>
                <a:spcPts val="60"/>
              </a:spcAft>
              <a:buFont typeface="Wingdings" panose="05000000000000000000" pitchFamily="2" charset="2"/>
              <a:buChar char="q"/>
            </a:pPr>
            <a:r>
              <a:rPr lang="en-US" sz="1050" dirty="0"/>
              <a:t>PO Issuance </a:t>
            </a:r>
          </a:p>
          <a:p>
            <a:pPr marL="171450" indent="-171450">
              <a:lnSpc>
                <a:spcPct val="113000"/>
              </a:lnSpc>
              <a:spcAft>
                <a:spcPts val="60"/>
              </a:spcAft>
              <a:buFont typeface="Wingdings" panose="05000000000000000000" pitchFamily="2" charset="2"/>
              <a:buChar char="q"/>
            </a:pPr>
            <a:r>
              <a:rPr lang="en-US" sz="1050" dirty="0"/>
              <a:t>On time Delivery of SGT400 core engine</a:t>
            </a:r>
          </a:p>
          <a:p>
            <a:pPr marL="171450" indent="-171450">
              <a:lnSpc>
                <a:spcPct val="113000"/>
              </a:lnSpc>
              <a:spcAft>
                <a:spcPts val="60"/>
              </a:spcAft>
              <a:buFont typeface="Wingdings" panose="05000000000000000000" pitchFamily="2" charset="2"/>
              <a:buChar char="q"/>
            </a:pPr>
            <a:r>
              <a:rPr lang="en-US" sz="1050" dirty="0"/>
              <a:t>On time delivery of compressor bundle spares.</a:t>
            </a:r>
          </a:p>
          <a:p>
            <a:pPr marL="171450" indent="-171450">
              <a:lnSpc>
                <a:spcPct val="113000"/>
              </a:lnSpc>
              <a:spcAft>
                <a:spcPts val="60"/>
              </a:spcAft>
              <a:buFont typeface="Wingdings" panose="05000000000000000000" pitchFamily="2" charset="2"/>
              <a:buChar char="q"/>
            </a:pPr>
            <a:r>
              <a:rPr lang="en-US" sz="1050" dirty="0"/>
              <a:t>Availability of  Siemens FSR </a:t>
            </a:r>
          </a:p>
          <a:p>
            <a:pPr marL="171450" indent="-171450">
              <a:lnSpc>
                <a:spcPct val="113000"/>
              </a:lnSpc>
              <a:spcAft>
                <a:spcPts val="60"/>
              </a:spcAft>
              <a:buFont typeface="Wingdings" panose="05000000000000000000" pitchFamily="2" charset="2"/>
              <a:buChar char="q"/>
            </a:pPr>
            <a:r>
              <a:rPr lang="en-US" sz="1050" dirty="0"/>
              <a:t>Verify and confirm availability of required  Tools and consumables  for this project.  </a:t>
            </a:r>
          </a:p>
          <a:p>
            <a:pPr>
              <a:lnSpc>
                <a:spcPct val="113000"/>
              </a:lnSpc>
              <a:spcAft>
                <a:spcPts val="60"/>
              </a:spcAft>
            </a:pPr>
            <a:endParaRPr lang="en-US" sz="1100" dirty="0"/>
          </a:p>
          <a:p>
            <a:pPr>
              <a:lnSpc>
                <a:spcPct val="113000"/>
              </a:lnSpc>
              <a:spcAft>
                <a:spcPts val="60"/>
              </a:spcAft>
            </a:pPr>
            <a:endParaRPr lang="en-US" sz="1100" dirty="0"/>
          </a:p>
        </p:txBody>
      </p:sp>
    </p:spTree>
    <p:extLst>
      <p:ext uri="{BB962C8B-B14F-4D97-AF65-F5344CB8AC3E}">
        <p14:creationId xmlns:p14="http://schemas.microsoft.com/office/powerpoint/2010/main" val="44413746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heme/theme1.xml><?xml version="1.0" encoding="utf-8"?>
<a:theme xmlns:a="http://schemas.openxmlformats.org/drawingml/2006/main" name="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0BE392B43903F54E903955B8B27ED9AD" ma:contentTypeVersion="114" ma:contentTypeDescription="Shell Document Content Type" ma:contentTypeScope="" ma:versionID="c9e3d2f02989d711df0f948ee0921f2a">
  <xsd:schema xmlns:xsd="http://www.w3.org/2001/XMLSchema" xmlns:xs="http://www.w3.org/2001/XMLSchema" xmlns:p="http://schemas.microsoft.com/office/2006/metadata/properties" xmlns:ns1="http://schemas.microsoft.com/sharepoint/v3" xmlns:ns2="0fff2d1d-aa42-4cf6-b0d3-9d5f3f8867b2" xmlns:ns4="7ba6ef57-3365-4c38-86b5-9cfde1bdc6fe" xmlns:ns5="http://schemas.microsoft.com/sharepoint/v4" targetNamespace="http://schemas.microsoft.com/office/2006/metadata/properties" ma:root="true" ma:fieldsID="739be0c1a145142a51c9d38d11b08908" ns1:_="" ns2:_="" ns4:_="" ns5:_="">
    <xsd:import namespace="http://schemas.microsoft.com/sharepoint/v3"/>
    <xsd:import namespace="0fff2d1d-aa42-4cf6-b0d3-9d5f3f8867b2"/>
    <xsd:import namespace="7ba6ef57-3365-4c38-86b5-9cfde1bdc6fe"/>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Export_x0020_Control" minOccurs="0"/>
                <xsd:element ref="ns4:Livelink_x0020_Instance_x0020_Column" minOccurs="0"/>
                <xsd:element ref="ns4:Origin" minOccurs="0"/>
                <xsd:element ref="ns4:Work_x0020_Group" minOccurs="0"/>
                <xsd:element ref="ns4:Country" minOccurs="0"/>
                <xsd:element ref="ns4:Work_x0020_Group_x0020_Name" minOccurs="0"/>
                <xsd:element ref="ns4:KeepFileLocal" minOccurs="0"/>
                <xsd:element ref="ns4:Legal_x0020_Entity" minOccurs="0"/>
                <xsd:element ref="ns1:ContentTypeId"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Corporate Maintenance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element name="ContentTypeId" ma:index="64" nillable="true" ma:displayName="Content Type ID" ma:description="" ma:hidden="true" ma:indexed="true" ma:internalName="ContentTypeId"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ff2d1d-aa42-4cf6-b0d3-9d5f3f8867b2"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ed16e8b-7235-4505-a934-3a1663be9276}" ma:internalName="TaxCatchAll" ma:showField="CatchAllData" ma:web="0fff2d1d-aa42-4cf6-b0d3-9d5f3f8867b2">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ed16e8b-7235-4505-a934-3a1663be9276}" ma:internalName="TaxCatchAllLabel" ma:readOnly="true" ma:showField="CatchAllDataLabel" ma:web="0fff2d1d-aa42-4cf6-b0d3-9d5f3f8867b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a6ef57-3365-4c38-86b5-9cfde1bdc6fe"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Export_x0020_Control" ma:index="56"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element name="Livelink_x0020_Instance_x0020_Column" ma:index="57" nillable="true" ma:displayName="Livelink Instance Column" ma:internalName="Livelink_x0020_Instance_x0020_Column">
      <xsd:simpleType>
        <xsd:restriction base="dms:Text"/>
      </xsd:simpleType>
    </xsd:element>
    <xsd:element name="Origin" ma:index="58" nillable="true" ma:displayName="Origin" ma:internalName="Origin">
      <xsd:simpleType>
        <xsd:restriction base="dms:Choice">
          <xsd:enumeration value="EPCatalog"/>
          <xsd:enumeration value="Orchestra"/>
          <xsd:enumeration value="Assai"/>
          <xsd:enumeration value="LivelinkImplicit"/>
          <xsd:enumeration value="?"/>
        </xsd:restriction>
      </xsd:simpleType>
    </xsd:element>
    <xsd:element name="Work_x0020_Group" ma:index="59" nillable="true" ma:displayName="Work Group" ma:internalName="Work_x0020_Group">
      <xsd:simpleType>
        <xsd:restriction base="dms:Text"/>
      </xsd:simpleType>
    </xsd:element>
    <xsd:element name="Country" ma:index="60" nillable="true" ma:displayName="Country" ma:internalName="Country">
      <xsd:simpleType>
        <xsd:restriction base="dms:Choice">
          <xsd:enumeration value="AFGHANISTAN"/>
          <xsd:enumeration value="�LAND ISLANDS"/>
          <xsd:enumeration value="ALBANIA"/>
          <xsd:enumeration value="ALGERIA"/>
          <xsd:enumeration value="AMERICAN SAMOA"/>
          <xsd:enumeration value="ANDORRA"/>
          <xsd:enumeration value="ANGOLA"/>
          <xsd:enumeration value="ANGUILLA"/>
          <xsd:enumeration value="ANTARCTICA"/>
          <xsd:enumeration value="ANTIGUA AND BARBUDA"/>
          <xsd:enumeration value="ARGENTINA"/>
          <xsd:enumeration value="ARMENIA"/>
          <xsd:enumeration value="ARUB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ERMUDA"/>
          <xsd:enumeration value="BHUTAN"/>
          <xsd:enumeration value="BOLIVIA"/>
          <xsd:enumeration value="BOSNIA AND HERZEGOVINA"/>
          <xsd:enumeration value="BOTSWANA"/>
          <xsd:enumeration value="BOUVET ISLAND"/>
          <xsd:enumeration value="BRAZIL"/>
          <xsd:enumeration value="BRITISH INDIAN OCEAN TERRITORY"/>
          <xsd:enumeration value="BRUNEI DARUSSALAM"/>
          <xsd:enumeration value="BULGARIA"/>
          <xsd:enumeration value="BURKINA FASO"/>
          <xsd:enumeration value="BURUNDI"/>
          <xsd:enumeration value="CAMBODIA"/>
          <xsd:enumeration value="CAMEROON"/>
          <xsd:enumeration value="CANADA"/>
          <xsd:enumeration value="CAPE VERDE"/>
          <xsd:enumeration value="CAYMAN ISLANDS"/>
          <xsd:enumeration value="CENTRAL AFRICAN REPUBLIC"/>
          <xsd:enumeration value="CHAD"/>
          <xsd:enumeration value="CHILE"/>
          <xsd:enumeration value="CHINA"/>
          <xsd:enumeration value="CHRISTMAS ISLAND"/>
          <xsd:enumeration value="COCOS (KEELING) ISLANDS"/>
          <xsd:enumeration value="COLOMBIA"/>
          <xsd:enumeration value="COMOROS"/>
          <xsd:enumeration value="CONGO"/>
          <xsd:enumeration value="CONGO, THE DEMOCRATIC REPUBLIC OF THE"/>
          <xsd:enumeration value="COOK ISLANDS"/>
          <xsd:enumeration value="COSTA RICA"/>
          <xsd:enumeration value="C�TE D'IVOIRE"/>
          <xsd:enumeration value="CROATIA"/>
          <xsd:enumeration value="CUBA"/>
          <xsd:enumeration value="CYPRUS"/>
          <xsd:enumeration value="CZECH REPUBLIC"/>
          <xsd:enumeration value="DENMARK"/>
          <xsd:enumeration value="DJIBOUTI"/>
          <xsd:enumeration value="DOMINICA"/>
          <xsd:enumeration value="DOMINICAN REPUBLIC"/>
          <xsd:enumeration value="ECUADOR"/>
          <xsd:enumeration value="EGYPT"/>
          <xsd:enumeration value="EL SALVADOR"/>
          <xsd:enumeration value="EQUATORIAL GUINEA"/>
          <xsd:enumeration value="ERITREA"/>
          <xsd:enumeration value="ESTONIA"/>
          <xsd:enumeration value="ETHIOPIA"/>
          <xsd:enumeration value="FALKLAND ISLANDS (MALVINAS)"/>
          <xsd:enumeration value="FAROE ISLANDS"/>
          <xsd:enumeration value="FIJI"/>
          <xsd:enumeration value="FINLAND"/>
          <xsd:enumeration value="FRANCE"/>
          <xsd:enumeration value="FRENCH GUIANA"/>
          <xsd:enumeration value="FRENCH POLYNESIA"/>
          <xsd:enumeration value="FRENCH SOUTHERN TERRITORIES"/>
          <xsd:enumeration value="GABON"/>
          <xsd:enumeration value="GAMBIA"/>
          <xsd:enumeration value="GEORGIA"/>
          <xsd:enumeration value="GERMANY"/>
          <xsd:enumeration value="GHANA"/>
          <xsd:enumeration value="GIBRALTAR"/>
          <xsd:enumeration value="GREECE"/>
          <xsd:enumeration value="GREENLAND"/>
          <xsd:enumeration value="GRENADA"/>
          <xsd:enumeration value="GUADELOUPE"/>
          <xsd:enumeration value="GUAM"/>
          <xsd:enumeration value="GUATEMALA"/>
          <xsd:enumeration value="GUERNSEY"/>
          <xsd:enumeration value="GUINEA"/>
          <xsd:enumeration value="GUINEA-BISSAU"/>
          <xsd:enumeration value="GUYANA"/>
          <xsd:enumeration value="HAITI"/>
          <xsd:enumeration value="HEARD ISLAND AND MCDONALD ISLANDS"/>
          <xsd:enumeration value="HOLY SEE (VATICAN CITY STATE)"/>
          <xsd:enumeration value="HONDURAS"/>
          <xsd:enumeration value="HONG KONG"/>
          <xsd:enumeration value="HUNGARY"/>
          <xsd:enumeration value="ICELAND"/>
          <xsd:enumeration value="INDIA"/>
          <xsd:enumeration value="INDONESIA"/>
          <xsd:enumeration value="IRAN, ISLAMIC REPUBLIC OF"/>
          <xsd:enumeration value="IRAQ"/>
          <xsd:enumeration value="IRELAND"/>
          <xsd:enumeration value="ISLE OF MAN"/>
          <xsd:enumeration value="ISRAEL"/>
          <xsd:enumeration value="ITALY"/>
          <xsd:enumeration value="JAMAICA"/>
          <xsd:enumeration value="JAPAN"/>
          <xsd:enumeration value="JERSEY"/>
          <xsd:enumeration value="JORDAN"/>
          <xsd:enumeration value="KAZAKHSTAN"/>
          <xsd:enumeration value="KENYA"/>
          <xsd:enumeration value="KIRIBATI"/>
          <xsd:enumeration value="KOREA, DEMOCRATIC PEOPLE'S REPUBLIC OF"/>
          <xsd:enumeration value="KOREA, REPUBLIC OF"/>
          <xsd:enumeration value="KUWAIT"/>
          <xsd:enumeration value="KYRGYZSTAN"/>
          <xsd:enumeration value="LAO PEOPLE'S DEMOCRATIC REPUBLIC"/>
          <xsd:enumeration value="LATVIA"/>
          <xsd:enumeration value="LEBANON"/>
          <xsd:enumeration value="LESOTHO"/>
          <xsd:enumeration value="LIBERIA"/>
          <xsd:enumeration value="LIBYAN ARAB JAMAHIRIYA"/>
          <xsd:enumeration value="LIECHTENSTEIN"/>
          <xsd:enumeration value="LITHUANIA"/>
          <xsd:enumeration value="LUXEMBOURG"/>
          <xsd:enumeration value="MACAO"/>
          <xsd:enumeration value="MACEDONIA, THE FORMER YUGOSLAV REPUBLIC OF"/>
          <xsd:enumeration value="MADAGASCAR"/>
          <xsd:enumeration value="MALAWI"/>
          <xsd:enumeration value="MALAYSIA"/>
          <xsd:enumeration value="MALDIVES"/>
          <xsd:enumeration value="MALI"/>
          <xsd:enumeration value="MALTA"/>
          <xsd:enumeration value="MARSHALL ISLANDS"/>
          <xsd:enumeration value="MARTINIQUE"/>
          <xsd:enumeration value="MAURITANIA"/>
          <xsd:enumeration value="MAURITIUS"/>
          <xsd:enumeration value="MAYOTTE"/>
          <xsd:enumeration value="MEXICO"/>
          <xsd:enumeration value="MICRONESIA, FEDERATED STATES OF"/>
          <xsd:enumeration value="MOLDOVA, REPUBLIC OF"/>
          <xsd:enumeration value="MONACO"/>
          <xsd:enumeration value="MONGOLIA"/>
          <xsd:enumeration value="MONTENEGRO"/>
          <xsd:enumeration value="MONTSERRAT"/>
          <xsd:enumeration value="MOROCCO"/>
          <xsd:enumeration value="MOZAMBIQUE"/>
          <xsd:enumeration value="MYANMAR"/>
          <xsd:enumeration value="NAMIBIA"/>
          <xsd:enumeration value="NAURU"/>
          <xsd:enumeration value="NEPAL"/>
          <xsd:enumeration value="NETHERLANDS"/>
          <xsd:enumeration value="NETHERLANDS ANTILLES"/>
          <xsd:enumeration value="NEW CALEDONIA"/>
          <xsd:enumeration value="NEW ZEALAND"/>
          <xsd:enumeration value="NICARAGUA"/>
          <xsd:enumeration value="NIGER"/>
          <xsd:enumeration value="NIGERIA"/>
          <xsd:enumeration value="NIUE"/>
          <xsd:enumeration value="NORFOLK ISLAND"/>
          <xsd:enumeration value="NORTHERN MARIANA ISLANDS"/>
          <xsd:enumeration value="NORWAY"/>
          <xsd:enumeration value="OMAN"/>
          <xsd:enumeration value="PAKISTAN"/>
          <xsd:enumeration value="PALAU"/>
          <xsd:enumeration value="PALESTINIAN TERRITORY, OCCUPIED"/>
          <xsd:enumeration value="PANAMA"/>
          <xsd:enumeration value="PAPUA NEW GUINEA"/>
          <xsd:enumeration value="PARAGUAY"/>
          <xsd:enumeration value="PERU"/>
          <xsd:enumeration value="PHILIPPINES"/>
          <xsd:enumeration value="PITCAIRN"/>
          <xsd:enumeration value="POLAND"/>
          <xsd:enumeration value="PORTUGAL"/>
          <xsd:enumeration value="PUERTO RICO"/>
          <xsd:enumeration value="QATAR"/>
          <xsd:enumeration value="R�UNION"/>
          <xsd:enumeration value="ROMANIA"/>
          <xsd:enumeration value="RUSSIAN FEDERATION"/>
          <xsd:enumeration value="RWANDA"/>
          <xsd:enumeration value="SAINT BARTH�LEMY"/>
          <xsd:enumeration value="SAINT HELENA"/>
          <xsd:enumeration value="SAINT KITTS AND NEVIS"/>
          <xsd:enumeration value="SAINT LUCIA"/>
          <xsd:enumeration value="SAINT MARTIN"/>
          <xsd:enumeration value="SAINT PIERRE AND MIQUELON"/>
          <xsd:enumeration value="SAINT VINCENT AND THE GRENADINES"/>
          <xsd:enumeration value="SAMOA"/>
          <xsd:enumeration value="SAN MARINO"/>
          <xsd:enumeration value="SAO TOME AND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OUTH GEORGIA AND THE SOUTH SANDWICH ISLANDS"/>
          <xsd:enumeration value="SPAIN"/>
          <xsd:enumeration value="SRI LANKA"/>
          <xsd:enumeration value="SUDAN"/>
          <xsd:enumeration value="SURINAME"/>
          <xsd:enumeration value="SVALBARD AND JAN MAYEN"/>
          <xsd:enumeration value="SWAZILAND"/>
          <xsd:enumeration value="SWEDEN"/>
          <xsd:enumeration value="SWITZERLAND"/>
          <xsd:enumeration value="SYRIAN ARAB REPUBLIC"/>
          <xsd:enumeration value="TAIWAN, PROVINCE OF CHINA"/>
          <xsd:enumeration value="TAJIKISTAN"/>
          <xsd:enumeration value="TANZANIA, UNITED REPUBLIC OF"/>
          <xsd:enumeration value="THAILAND"/>
          <xsd:enumeration value="TIMOR-LESTE"/>
          <xsd:enumeration value="TOGO"/>
          <xsd:enumeration value="TOKELAU"/>
          <xsd:enumeration value="TONGA"/>
          <xsd:enumeration value="TRINIDAD AND TOBAGO"/>
          <xsd:enumeration value="TUNISIA"/>
          <xsd:enumeration value="TURKEY"/>
          <xsd:enumeration value="TURKMENISTAN"/>
          <xsd:enumeration value="TURKS AND CAICOS ISLANDS"/>
          <xsd:enumeration value="TUVALU"/>
          <xsd:enumeration value="UGANDA"/>
          <xsd:enumeration value="UKRAINE"/>
          <xsd:enumeration value="UNITED ARAB EMIRATES"/>
          <xsd:enumeration value="UNITED KINGDOM"/>
          <xsd:enumeration value="UNITED STATES"/>
          <xsd:enumeration value="UNITED STATES MINOR OUTLYING ISLANDS"/>
          <xsd:enumeration value="URUGUAY"/>
          <xsd:enumeration value="UZBEKISTAN"/>
          <xsd:enumeration value="VANUATU"/>
          <xsd:enumeration value="VATICAN CITY STATE"/>
          <xsd:enumeration value="VENEZUELA"/>
          <xsd:enumeration value="VIET NAM"/>
          <xsd:enumeration value="VIRGIN ISLANDS, BRITISH"/>
          <xsd:enumeration value="VIRGIN ISLANDS, U.S."/>
          <xsd:enumeration value="WALLIS AND FUTUNA"/>
          <xsd:enumeration value="WESTERN SAHARA"/>
          <xsd:enumeration value="YEMEN"/>
          <xsd:enumeration value="ZAIRE"/>
          <xsd:enumeration value="ZAMBIA"/>
          <xsd:enumeration value="ZIMBABWE"/>
          <xsd:enumeration value="?"/>
        </xsd:restriction>
      </xsd:simpleType>
    </xsd:element>
    <xsd:element name="Work_x0020_Group_x0020_Name" ma:index="61" nillable="true" ma:displayName="Work Group Name" ma:internalName="Work_x0020_Group_x0020_Name">
      <xsd:simpleType>
        <xsd:restriction base="dms:Text"/>
      </xsd:simpleType>
    </xsd:element>
    <xsd:element name="KeepFileLocal" ma:index="62" nillable="true" ma:displayName="KeepFileLocal" ma:default="false" ma:internalName="KeepFileLocal">
      <xsd:simpleType>
        <xsd:restriction base="dms:Boolean"/>
      </xsd:simpleType>
    </xsd:element>
    <xsd:element name="Legal_x0020_Entity" ma:index="63" nillable="true" ma:displayName="Legal Entity" ma:internalName="Legal_x0020_Entity">
      <xsd:simpleType>
        <xsd:restriction base="dms:Choice">
          <xsd:enumeration value="0COMPAGNIE SHELL DE GUINEE"/>
          <xsd:enumeration value="100oktan AS"/>
          <xsd:enumeration value="2099045 ONTARIO INC."/>
          <xsd:enumeration value="2Wire, Inc"/>
          <xsd:enumeration value="3095381 Nova Scotia Company"/>
          <xsd:enumeration value="6040187 Canada Inc."/>
          <xsd:enumeration value="6581528 CANADA LTD."/>
          <xsd:enumeration value="7026609 CANADA INC."/>
          <xsd:enumeration value="A F Stocktaking"/>
          <xsd:enumeration value="A Flygbranslehantering Aktiebolag"/>
          <xsd:enumeration value="A V Technology Ltd"/>
          <xsd:enumeration value="A.D.K.Trading AS"/>
          <xsd:enumeration value="A/S Dansk Shell"/>
          <xsd:enumeration value="A/S Norske Shell"/>
          <xsd:enumeration value="A/S PSE 17 nr. 1486"/>
          <xsd:enumeration value="A/S SHELL CENTER"/>
          <xsd:enumeration value="A/S Shell Service"/>
          <xsd:enumeration value="Ab Djurgardsberg 556077-3714"/>
          <xsd:enumeration value="AB Shellgas"/>
          <xsd:enumeration value="AB Svenska Shell"/>
          <xsd:enumeration value="ABB Lummus"/>
          <xsd:enumeration value="Abbey National"/>
          <xsd:enumeration value="Abel Alarm Co. Ltd"/>
          <xsd:enumeration value="Abel Alarms"/>
          <xsd:enumeration value="Abu Dhabi Company For Onshore Oil Operations (Adco)"/>
          <xsd:enumeration value="Abu Dhabi Gas Industries Limited (Gasco)"/>
          <xsd:enumeration value="Abu Dhabi National Oil Company"/>
          <xsd:enumeration value="Abu Dhabi Petroleum Company Limited"/>
          <xsd:enumeration value="ABV SYSTEMS PTE LTD"/>
          <xsd:enumeration value="ACC-BV"/>
          <xsd:enumeration value="Accenture"/>
          <xsd:enumeration value="Accenture Inc"/>
          <xsd:enumeration value="Accenture India"/>
          <xsd:enumeration value="Accenture Malaysia"/>
          <xsd:enumeration value="Accenture Netherlands BV"/>
          <xsd:enumeration value="Accenture UK Ltd"/>
          <xsd:enumeration value="Accsys"/>
          <xsd:enumeration value="Adare Carwin"/>
          <xsd:enumeration value="Ad-Meth Mech-field Pte Ltd"/>
          <xsd:enumeration value="Administracion De Estaciones De Servicio (Adeser)"/>
          <xsd:enumeration value="Administraciones E Inversiones Mercantiles, S.A."/>
          <xsd:enumeration value="Administratie Centrum Snyders B.V"/>
          <xsd:enumeration value="Adria-Wien Pipeline G.M.B.H."/>
          <xsd:enumeration value="Advantage Petroleum Pty Ltd"/>
          <xsd:enumeration value="AERA"/>
          <xsd:enumeration value="Aera Energy"/>
          <xsd:enumeration value="Aera Energy LLC"/>
          <xsd:enumeration value="Aera Energy Services Company"/>
          <xsd:enumeration value="AEXP"/>
          <xsd:enumeration value="Afj Llc"/>
          <xsd:enumeration value="AFSC MANAGEMENT LIMITED"/>
          <xsd:enumeration value="AFSC OPERATIONS LIMITED"/>
          <xsd:enumeration value="AFSC REFUELLING LIMITED"/>
          <xsd:enumeration value="Ages Arbeitsgemeinschaft Gebuehrenentrichtungssystem Gmbh &amp; Co. Ohg"/>
          <xsd:enumeration value="Ages Arbeitsgemeinschaft Gebuehrenentrichtungssystem Verwaltungs Gmbh"/>
          <xsd:enumeration value="Ages International Gmbh"/>
          <xsd:enumeration value="AGES INTERNATIONAL GMBH &amp; CO. KG"/>
          <xsd:enumeration value="Ages Maut System Gmbh &amp; Co Kg"/>
          <xsd:enumeration value="Ages Maut System Verwaltungs-Gmbh"/>
          <xsd:enumeration value="Agip Kazakhstan North Caspian"/>
          <xsd:enumeration value="Agip Kazakhstan North Caspian Operating Company"/>
          <xsd:enumeration value="Agip Kazakhstan North Caspian Operating Company TP"/>
          <xsd:enumeration value="Ahlmarks Bransle Ab"/>
          <xsd:enumeration value="Aico Uno S.R.L."/>
          <xsd:enumeration value="AIF Seminare &amp; Coaching"/>
          <xsd:enumeration value="Air BP Limited"/>
          <xsd:enumeration value="Airbiquity Inc"/>
          <xsd:enumeration value="Aircraft Fuel Supply B.V."/>
          <xsd:enumeration value="Airport"/>
          <xsd:enumeration value="AJS"/>
          <xsd:enumeration value="AJS. v.o.f. (NLAMSRAD)"/>
          <xsd:enumeration value="AK (Aker Kvaerner Offshore Partner AS)"/>
          <xsd:enumeration value="Aker Kvaerner"/>
          <xsd:enumeration value="Aker Kvaerner Offshore Partners"/>
          <xsd:enumeration value="Aksdal Bilistsenter"/>
          <xsd:enumeration value="Al Badiah Petroleum Company"/>
          <xsd:enumeration value="Al Furat Petroleum Company"/>
          <xsd:enumeration value="Al Jomaih &amp; Shell Lubricating Oil Co Ltd"/>
          <xsd:enumeration value="Al Jomaih And Shell Lubricating Oil Co.Ltd."/>
          <xsd:enumeration value="Alam El Shawish Petroleum Company"/>
          <xsd:enumeration value="Albania Shell E &amp; P B.V.,"/>
          <xsd:enumeration value="Albania Shell Exploration And Production B.V."/>
          <xsd:enumeration value="ALBANY, The Netherlands"/>
          <xsd:enumeration value="Alberta Products Pipeline Limited"/>
          <xsd:enumeration value="Albian Sands Energy Inc."/>
          <xsd:enumeration value="ALESSANDRI Elektromaschinen-Reparaturwerk EMSR-Indu"/>
          <xsd:enumeration value="Alfa Select Sp Z.O.O."/>
          <xsd:enumeration value="Alliance Fleet Services Llc"/>
          <xsd:enumeration value="Alliance Holding LLC"/>
          <xsd:enumeration value="Alliance Refining Company"/>
          <xsd:enumeration value="Alliance Refining Company Limited"/>
          <xsd:enumeration value="Almacenamientos Petroliferos Dishell S.A."/>
          <xsd:enumeration value="Alomsziget Kft"/>
          <xsd:enumeration value="Alpha Maintenance Systems B.V.B.A."/>
          <xsd:enumeration value="ALSOC"/>
          <xsd:enumeration value="Alta Bilistsenter"/>
          <xsd:enumeration value="AMAZON GAS LIMITED"/>
          <xsd:enumeration value="Ambarli Depolama Hizmetleri Ltd Sti."/>
          <xsd:enumeration value="Amberjack Pipeline Company"/>
          <xsd:enumeration value="Amsterdam Schiphol Pijpleiding Beheer B.V"/>
          <xsd:enumeration value="Amsterdam Schiphol Pijpleiding Cv"/>
          <xsd:enumeration value="Amtmannsvingen Bilistsenter"/>
          <xsd:enumeration value="AMTRA Raumkonzepte GmbH"/>
          <xsd:enumeration value="Andalsnes Bilistsenter"/>
          <xsd:enumeration value="Angkor Resources Co Ltd"/>
          <xsd:enumeration value="Angkor Shell Limited"/>
          <xsd:enumeration value="ANJI JIFFY LUBE AUTOMOTIVE SERVICES COMPANY LIMITED"/>
          <xsd:enumeration value="Anshin Net Kanto"/>
          <xsd:enumeration value="Anzen Sekiyu K.K."/>
          <xsd:enumeration value="AO Service AS"/>
          <xsd:enumeration value="Apenes Bilistsenter"/>
          <xsd:enumeration value="Aquila S.P.A."/>
          <xsd:enumeration value="Aquist GmbH"/>
          <xsd:enumeration value="Aranykut Kft"/>
          <xsd:enumeration value="Aree Di Servizio Autostradali Bellinzona S.A."/>
          <xsd:enumeration value="ARGEKS : ARGE KKD Schmitz"/>
          <xsd:enumeration value="Argus Realty Services Inc"/>
          <xsd:enumeration value="ARMAN JOINT VENTURE LIMITED LIABILITY PARTNERSHIP"/>
          <xsd:enumeration value="Arman Joint Venture Llp"/>
          <xsd:enumeration value="Arman Oil Company"/>
          <xsd:enumeration value="Arman/Cpc Llc"/>
          <xsd:enumeration value="Arp Adhesives Inc."/>
          <xsd:enumeration value="Arrendamientos Agiles, S. De R.L. De C.V."/>
          <xsd:enumeration value="Arrow Energy International Pte Ltd"/>
          <xsd:enumeration value="As Bilistsenter"/>
          <xsd:enumeration value="Asa - Abastecimentos E Servicos De Aviacao, Lda"/>
          <xsd:enumeration value="Asahi Kaijirushi K.K."/>
          <xsd:enumeration value="Asby Bilistsenter"/>
          <xsd:enumeration value="ASCO"/>
          <xsd:enumeration value="Asfaltos Conosur S.A."/>
          <xsd:enumeration value="ASHCO Ltd."/>
          <xsd:enumeration value="Asia Group Leasing Pte Ltd"/>
          <xsd:enumeration value="Asiatic Petroleum Company (Dublin) Limited"/>
          <xsd:enumeration value="Asker Bilistsenter"/>
          <xsd:enumeration value="Askoy Shell Senter"/>
          <xsd:enumeration value="ASSAR CHEMICALS DUA SDN.BHD."/>
          <xsd:enumeration value="AT&amp;T"/>
          <xsd:enumeration value="Atas Anadolu Tasfiyehanesi A.S."/>
          <xsd:enumeration value="At-Balance Americas Llc"/>
          <xsd:enumeration value="Atkins"/>
          <xsd:enumeration value="ATRACC Sdn Bhd"/>
          <xsd:enumeration value="Attiki Denmark Aps"/>
          <xsd:enumeration value="Attraction &amp; Recruitment (Central HR)"/>
          <xsd:enumeration value="Au Energy, LLC"/>
          <xsd:enumeration value="AUSTEN AND BUTTA PTY LTD"/>
          <xsd:enumeration value="AUSTRALIA LNG PTY LTD"/>
          <xsd:enumeration value="Australia LNG Pty. Ltd"/>
          <xsd:enumeration value="Australian LNG Ship Operating Co Pty Ltd"/>
          <xsd:enumeration value="Australian Lng Ship Operating Co. Pty. Ltd."/>
          <xsd:enumeration value="Autobahn-Betriebe G.M.B.H."/>
          <xsd:enumeration value="Autobahn-Raststaette Wuerenlos AG"/>
          <xsd:enumeration value="Autobahnraststatte Wurenlos Ag"/>
          <xsd:enumeration value="Autogas"/>
          <xsd:enumeration value="Autogas Limited"/>
          <xsd:enumeration value="Autogas Tankstellen Gmbh"/>
          <xsd:enumeration value="Autohof W�rgl Gmbh"/>
          <xsd:enumeration value="Autokrysset Bilistsenter"/>
          <xsd:enumeration value="AUTOLYSI AE"/>
          <xsd:enumeration value="Autoteileland GmbH"/>
          <xsd:enumeration value="Auwa Chemie GmbH"/>
          <xsd:enumeration value="Avaldsnes Bilistsenter"/>
          <xsd:enumeration value="Avantium B.V."/>
          <xsd:enumeration value="AVFUEL"/>
          <xsd:enumeration value="Avfuel Corporation"/>
          <xsd:enumeration value="AVIATION FUEL SUPPLY COMPANY - PARTNERSHIP"/>
          <xsd:enumeration value="Avitair Sarl"/>
          <xsd:enumeration value="AVITAIR SAS"/>
          <xsd:enumeration value="Avtaec Ltd"/>
          <xsd:enumeration value="B.V. Aardolieproduktenhandel J.H.A. Ruys"/>
          <xsd:enumeration value="B.V. Dordtsche Petroleum Maatschappij"/>
          <xsd:enumeration value="B.V. Licht En Kracht Maatschappij"/>
          <xsd:enumeration value="B.V. Maatschappij Tot Exploratie Van Delfstoffen (M.E.D.)"/>
          <xsd:enumeration value="B.V. Nederlandse Gasunie"/>
          <xsd:enumeration value="B.V. Nederlandse Internationale Industrie-En Handel Maatschappij"/>
          <xsd:enumeration value="B.V. Petroleum Assurantie Maatschappij"/>
          <xsd:enumeration value="Badr El Din Petroleum Co"/>
          <xsd:enumeration value="Badr Petroleum Company"/>
          <xsd:enumeration value="BAHAMAS SERVICE STATIONS LIMITED"/>
          <xsd:enumeration value="Balsfjord Bilistsenter"/>
          <xsd:enumeration value="Bangkok Aviation Fuel Services P.L.C. (Bafs)"/>
          <xsd:enumeration value="BANGKOK AVIATION FUEL SERVICES PLC"/>
          <xsd:enumeration value="Bardshaug Bilistsenter"/>
          <xsd:enumeration value="Barums Verk Bilistsenter"/>
          <xsd:enumeration value="Basell Polyolefins"/>
          <xsd:enumeration value="Basell Polyolefins GmbH"/>
          <xsd:enumeration value="Bat Liefergemeinschaft Gbr"/>
          <xsd:enumeration value="Batangas Bay Carriers"/>
          <xsd:enumeration value="Baton Rouge"/>
          <xsd:enumeration value="Baur Versand GmbH &amp; Co"/>
          <xsd:enumeration value="Bayer-Shell Isocyanates NV"/>
          <xsd:enumeration value="Beaver Fuels Management Limited"/>
          <xsd:enumeration value="Beb Erdgas Und Erdoel G.M.B.H."/>
          <xsd:enumeration value="BEB Erdgas und Erdoel GmbH"/>
          <xsd:enumeration value="Beb Erdgasspeicher Beteiligungsgesellschaft M.B.H."/>
          <xsd:enumeration value="Beb Erdgasspeicher Gmbh &amp; Co Kg"/>
          <xsd:enumeration value="Beb Erdgastransport Beteiligungsges Mbh"/>
          <xsd:enumeration value="Beb Erdgastransport Gmbh"/>
          <xsd:enumeration value="BEB SPEICHER GmbH"/>
          <xsd:enumeration value="Beb Transport Gmbh &amp; Co Kg"/>
          <xsd:enumeration value="Beb Transport Und Speicher Service Gmbh"/>
          <xsd:enumeration value="Bechtel Engineering"/>
          <xsd:enumeration value="Becsi 99 Kft"/>
          <xsd:enumeration value="Beijing Shell Petroleum Company Ltd"/>
          <xsd:enumeration value="Bekaert Combustion Technology N.V."/>
          <xsd:enumeration value="Belgian Shell S.A."/>
          <xsd:enumeration value="BENGAL PIPELINE COMPANY LLC"/>
          <xsd:enumeration value="Bensinstasjon Service AS"/>
          <xsd:enumeration value="Bergseng Bilistsenter"/>
          <xsd:enumeration value="Berlitz Deutschland GmbH"/>
          <xsd:enumeration value="BERMOT"/>
          <xsd:enumeration value="Bertelsmann"/>
          <xsd:enumeration value="BFI"/>
          <xsd:enumeration value="Bfs Berlin Fuelling Services Gbr"/>
          <xsd:enumeration value="BGFH BETANKUNGS-GESELLSCHAFT  FRANKFURT-HAHN GBR"/>
          <xsd:enumeration value="Bharat Petroleum"/>
          <xsd:enumeration value="Bharat Shell"/>
          <xsd:enumeration value="Bharat Shell Limited"/>
          <xsd:enumeration value="Bharat Shell Ltd"/>
          <xsd:enumeration value="Bhm Waermetechnik Gmbh"/>
          <xsd:enumeration value="BHP Billiton"/>
          <xsd:enumeration value="Biffa"/>
          <xsd:enumeration value="Big Tree Stations Limited"/>
          <xsd:enumeration value="Bilist Torget AS"/>
          <xsd:enumeration value="BIOFINE RENEWABLES LLC"/>
          <xsd:enumeration value="BIRCH POWER B.V."/>
          <xsd:enumeration value="Bituguard Southern Africa (Pty) Ltd"/>
          <xsd:enumeration value="BITUGUARD SYSTEMS (PTY) LTD"/>
          <xsd:enumeration value="Bjerkvik Bilistsenter"/>
          <xsd:enumeration value="Bjolsen Bilistsenter"/>
          <xsd:enumeration value="BJS Offshore B.V."/>
          <xsd:enumeration value="Bjugn Servicesenter"/>
          <xsd:enumeration value="BK Gas B.V."/>
          <xsd:enumeration value="BLACKROCK VENTURES INC."/>
          <xsd:enumeration value="Blakstad Auto"/>
          <xsd:enumeration value="Blendcor (Pty) Ltd."/>
          <xsd:enumeration value="Blyth Offshore Wind Limited"/>
          <xsd:enumeration value="Boersma'S Oliehandel Bv"/>
          <xsd:enumeration value="Bogstone Holding BV"/>
          <xsd:enumeration value="Boldog Fold Kereskedelmi Kft"/>
          <xsd:enumeration value="Bolsones Bilistsenter"/>
          <xsd:enumeration value="Bones Bilistsenter"/>
          <xsd:enumeration value="Bonifacio Gas Corporation"/>
          <xsd:enumeration value="Bonny Gas Transport Ltd."/>
          <xsd:enumeration value="Bonuskad Loyalty Sdn Bhd"/>
          <xsd:enumeration value="Booz | Allen | Hamilton"/>
          <xsd:enumeration value="Booz Allen Hamilton, US"/>
          <xsd:enumeration value="Borand Ltd"/>
          <xsd:enumeration value="Borsod Spicc Kft"/>
          <xsd:enumeration value="Bosilur S.A"/>
          <xsd:enumeration value="BP"/>
          <xsd:enumeration value="BP Amoco Corporation"/>
          <xsd:enumeration value="Bp And Shell Marketing Services (Private) Limited"/>
          <xsd:enumeration value="BP COASTERS"/>
          <xsd:enumeration value="Bp Kenya Limited"/>
          <xsd:enumeration value="BP Kenya Ltd"/>
          <xsd:enumeration value="BP MARKETING LIMITED"/>
          <xsd:enumeration value="BP Oil"/>
          <xsd:enumeration value="BP Oil UK"/>
          <xsd:enumeration value="Bp Zimbabwe (Private) Limited"/>
          <xsd:enumeration value="BR OIL SANDS CORPORATION"/>
          <xsd:enumeration value="Braendstoflageret Koebenhavns Lufthavn I/S"/>
          <xsd:enumeration value="Brakeroya Bilistsenter"/>
          <xsd:enumeration value="Branche Service Centrum Bv"/>
          <xsd:enumeration value="Brandlearning"/>
          <xsd:enumeration value="BRANSTONE (INTERNATIONAL) LIMITED"/>
          <xsd:enumeration value="BRANSTONE COMPANY LIMITED"/>
          <xsd:enumeration value="BRAZOS WIND GP LLC"/>
          <xsd:enumeration value="BRAZOS WIND LP"/>
          <xsd:enumeration value="BRAZOS WIND LP LLC"/>
          <xsd:enumeration value="Brazos Wind Ventures, Llc"/>
          <xsd:enumeration value="Bredase Polystyreen Maatschappij B.V."/>
          <xsd:enumeration value="Britannia (LPG) Limited"/>
          <xsd:enumeration value="British Petroleum"/>
          <xsd:enumeration value="British Pipeline Agency Limited"/>
          <xsd:enumeration value="Broadwater Energy LLC"/>
          <xsd:enumeration value="Broadwater Pipeline LLC"/>
          <xsd:enumeration value="Bronnoysund Bilistsenter"/>
          <xsd:enumeration value="Brown Brothers"/>
          <xsd:enumeration value="Brummundal Bilistsenter"/>
          <xsd:enumeration value="Brunei Energy Services Company, Ltd."/>
          <xsd:enumeration value="Brunei Gas Carriers Sendirian Berhad"/>
          <xsd:enumeration value="Brunei LNG Sendirian Berhad"/>
          <xsd:enumeration value="Brunei Shell Marketing Company Sdn Bhd"/>
          <xsd:enumeration value="Brunei Shell Marketing Company Sendirian Berhad"/>
          <xsd:enumeration value="Brunei Shell Petroleum"/>
          <xsd:enumeration value="Brunei Shell Petroleum Co Sdn"/>
          <xsd:enumeration value="Brunei Shell Petroleum Co Sdn Bhd"/>
          <xsd:enumeration value="Brunei Shell Petroleum Company Sendirian Berhad"/>
          <xsd:enumeration value="Brunei Shell Tankers Sdn Bhd"/>
          <xsd:enumeration value="Brunei Shell Tankers Sendirian Berhad"/>
          <xsd:enumeration value="Brussels Airfuels Services (B.A.S.) Soc. Cooperative"/>
          <xsd:enumeration value="Bryne Bilistsenter"/>
          <xsd:enumeration value="BS4 Offshore B.V."/>
          <xsd:enumeration value="BSL"/>
          <xsd:enumeration value="bu.s microfilmdienst gmbh"/>
          <xsd:enumeration value="Bully 1 Ltd"/>
          <xsd:enumeration value="Bully 2 Ltd"/>
          <xsd:enumeration value="Burkina et Shell"/>
          <xsd:enumeration value="BURMAH-SHELL OIL STORAGE &amp; DISTRIBUTING COMPANY OF INDIA LIMITED"/>
          <xsd:enumeration value="Burshane Pakistan (Pvt) Limited"/>
          <xsd:enumeration value="BUTAGAZ"/>
          <xsd:enumeration value="Butagaz (S.N.C.)"/>
          <xsd:enumeration value="BUTAGAZ MAROC"/>
          <xsd:enumeration value="Butagaz S.A.S"/>
          <xsd:enumeration value="Butagaz Sas"/>
          <xsd:enumeration value="Bwn-Wfs B.V."/>
          <xsd:enumeration value="C+M - Holding Ag"/>
          <xsd:enumeration value="C4C Service internal testing"/>
          <xsd:enumeration value="C6 Resources LLC"/>
          <xsd:enumeration value="Cabazon Wind Partners Llc"/>
          <xsd:enumeration value="Cable &amp; Wireless"/>
          <xsd:enumeration value="CAESAR OIL PIPELINE COMPANY, LLC"/>
          <xsd:enumeration value="Cairns Airport Refuelling Service Pty Ltd"/>
          <xsd:enumeration value="Caleb Brett"/>
          <xsd:enumeration value="CALEB-BRETT"/>
          <xsd:enumeration value="Canadian Turbo (1993) Inc."/>
          <xsd:enumeration value="Cansolv Technologies (Shenzhen) Limited Liability Company"/>
          <xsd:enumeration value="CANSOLV TECHNOLOGIES INC."/>
          <xsd:enumeration value="Canyon State Oil Company Of Colorado, Llc"/>
          <xsd:enumeration value="Car Accessories &amp; Specialities S.A."/>
          <xsd:enumeration value="Card Connection"/>
          <xsd:enumeration value="Carissa Einzelhandel- und Tankstellenservice GmbH"/>
          <xsd:enumeration value="Carissa Einzelhandel-Und Tankstellenservice Gmbh &amp; Co. Kg"/>
          <xsd:enumeration value="Carissa Verwaltungsgesellschaft Mbh"/>
          <xsd:enumeration value="Carlson"/>
          <xsd:enumeration value="Carlson Wagonlit Travel"/>
          <xsd:enumeration value="Carrier Singapore Pte Ltd"/>
          <xsd:enumeration value="Carrington Business Park Limited"/>
          <xsd:enumeration value="Cartotravel Verlag GmbH &amp; Co.KG"/>
          <xsd:enumeration value="Cascade Energy Llc"/>
          <xsd:enumeration value="Caspi Meruerty Operating Company B.V."/>
          <xsd:enumeration value="Caspian Meruerty Operating Company"/>
          <xsd:enumeration value="Caspian Pipeline Consortium"/>
          <xsd:enumeration value="Catalist"/>
          <xsd:enumeration value="Catalyst Recovery Canada Ltd."/>
          <xsd:enumeration value="Catalyst Technology Inc."/>
          <xsd:enumeration value="Catalytic Distillation Technologies"/>
          <xsd:enumeration value="Catalytic Distillation Technologies Inc"/>
          <xsd:enumeration value="Catex Coral Energy, L.L.C"/>
          <xsd:enumeration value="CD Tech International Corporation"/>
          <xsd:enumeration value="Cekisan Depolama Hizmetleri Limited Sirketi"/>
          <xsd:enumeration value="Cellana B.V."/>
          <xsd:enumeration value="Cellana LLC"/>
          <xsd:enumeration value="Central African Petroleum Refinery Pte Ltd"/>
          <xsd:enumeration value="Central Sekiyu Gas K.K."/>
          <xsd:enumeration value="Cera Oil S.A. (Pty) Limited"/>
          <xsd:enumeration value="Ceska Rafinerska"/>
          <xsd:enumeration value="CFBP"/>
          <xsd:enumeration value="C-Fix B.V."/>
          <xsd:enumeration value="Champ Distributors Sdn Bhd"/>
          <xsd:enumeration value="CHAMP DISTRIBUTORS SENDIRIAN BERHAD"/>
          <xsd:enumeration value="Changi Airport Fuel Hydrant Installation Pte. Ltd."/>
          <xsd:enumeration value="Chb-Devis S.A."/>
          <xsd:enumeration value="Chemelil Sugar Company Limited"/>
          <xsd:enumeration value="Chemical Research &amp; Licensing Company"/>
          <xsd:enumeration value="CHEVRON"/>
          <xsd:enumeration value="Chevron Texaco"/>
          <xsd:enumeration value="Chiyoda Corporation"/>
          <xsd:enumeration value="Chiyoda Shoji K.K."/>
          <xsd:enumeration value="Chongqing Doyen Shell Petroleum and Chemical Co. Ltd."/>
          <xsd:enumeration value="CHOSUN SHELL B.V."/>
          <xsd:enumeration value="Chouest"/>
          <xsd:enumeration value="Christol Grease S.A.S"/>
          <xsd:enumeration value="Chrysalix Energy Ii U.S. Limited Partnership"/>
          <xsd:enumeration value="Chrysalix Energy Limited Partnership"/>
          <xsd:enumeration value="Chubb"/>
          <xsd:enumeration value="Chugai Kogyo K.K"/>
          <xsd:enumeration value="Chugoku Sekiyu"/>
          <xsd:enumeration value="Chuo Shell Sekiyu Hambai Kabushiki Kaisha"/>
          <xsd:enumeration value="Cia De Petroleo Shell Del Per"/>
          <xsd:enumeration value="Cicerone Holding BV"/>
          <xsd:enumeration value="CIE MAROCAINE DE TRANSPORTS MARITIMES"/>
          <xsd:enumeration value="Cimsahel Energie Sa"/>
          <xsd:enumeration value="cingularme"/>
          <xsd:enumeration value="City Petroleum Company Ltd"/>
          <xsd:enumeration value="Cjs Cologne Jet Services Gbr"/>
          <xsd:enumeration value="CJSC Caspian Pipeline Consortium - Russia"/>
          <xsd:enumeration value="Clc - Companhia Logistica De Combustiveis S.A."/>
          <xsd:enumeration value="Clients Service Petrole (C.S.P)"/>
          <xsd:enumeration value="Clients Services Petrole Sas"/>
          <xsd:enumeration value="CLNGOD"/>
          <xsd:enumeration value="Club Avantages Sas"/>
          <xsd:enumeration value="Clyde Refinery, Shell Refining (Australia) Pty Ltd"/>
          <xsd:enumeration value="Cmd Aeropuertos Canarios, S.L."/>
          <xsd:enumeration value="CMGL"/>
          <xsd:enumeration value="Cnooc And Shell Petrochemicals Company Limited"/>
          <xsd:enumeration value="CNOOC and Shell Petrochemicals Company Ltd"/>
          <xsd:enumeration value="Cnooc And Shell Petrochemicals Marketing Company Limited"/>
          <xsd:enumeration value="CO1LE1"/>
          <xsd:enumeration value="CO2 TECHNOLOGY CENTRE MONGSTAD DA"/>
          <xsd:enumeration value="Co2Crc Management Pty Ltd"/>
          <xsd:enumeration value="CO2CRC TECHNOLOGIES PTY LTD"/>
          <xsd:enumeration value="COCARDE INVESTMENTS (PTY) LTD"/>
          <xsd:enumeration value="Codexis, Inc."/>
          <xsd:enumeration value="Colbea Enterprises Llc"/>
          <xsd:enumeration value="Coleraine Holdings Limited"/>
          <xsd:enumeration value="Colonial Pipeline Company"/>
          <xsd:enumeration value="COLORADO GREEN HOLDINGS LLC"/>
          <xsd:enumeration value="Colorado Wind Ventures, Llc"/>
          <xsd:enumeration value="COMERCIALIZADORA DE PRODUCTOS Y SERVICIOS, S.A."/>
          <xsd:enumeration value="Comgas - Companhia De Gas De Sao Paulo"/>
          <xsd:enumeration value="Comp Rhenane de Raffinage"/>
          <xsd:enumeration value="Compagnie D'Entreposage Communautaire"/>
          <xsd:enumeration value="Compagnie Rhenane De Raffinage (S.A.)"/>
          <xsd:enumeration value="Compagnie Senegalaise Des Lubrifiants"/>
          <xsd:enumeration value="Compagnie Shell de Guinee"/>
          <xsd:enumeration value="Compania Logistica De Hydrocarburos Clh S.A."/>
          <xsd:enumeration value="COMPANIA QUIMICA NICARAGUENSE S.A."/>
          <xsd:enumeration value="Compania Rimidan S.A"/>
          <xsd:enumeration value="Complexe Petrolier De Lome S.A."/>
          <xsd:enumeration value="Computacenter (UK) Ltd"/>
          <xsd:enumeration value="Computer Sciences Corporation (CSC)"/>
          <xsd:enumeration value="Concawe"/>
          <xsd:enumeration value="CONCH INTERNATIONAL METHANE LIMITED"/>
          <xsd:enumeration value="Concha Chemical Pipeline Llc"/>
          <xsd:enumeration value="Concha I - Combustiveis E Lubrificantes, Lda"/>
          <xsd:enumeration value="CONDOR INVESTMENTS (PRIVATE) LIMITED"/>
          <xsd:enumeration value="Conduit Ventures Limited"/>
          <xsd:enumeration value="CONG TY HUU HAN SHELL GAS HAI PHONG"/>
          <xsd:enumeration value="Cong Ty Huu Han Shell Gas Haiphong"/>
          <xsd:enumeration value="CONOCO"/>
          <xsd:enumeration value="Conoco Phillips"/>
          <xsd:enumeration value="Consortium Des Agrumes Et Plantes A Parfum De Cote D'Ivoire"/>
          <xsd:enumeration value="Content"/>
          <xsd:enumeration value="Continental - Transauto"/>
          <xsd:enumeration value="Continentale Italiana S.P.A."/>
          <xsd:enumeration value="Convenience Retailing Inc."/>
          <xsd:enumeration value="Convenience Shop AS"/>
          <xsd:enumeration value="Coop Meraker"/>
          <xsd:enumeration value="Coop Trondheim &amp; Omegn BA"/>
          <xsd:enumeration value="Cootes Transport"/>
          <xsd:enumeration value="Coral Canada Us Inc."/>
          <xsd:enumeration value="Coral Cibola Canada Inc."/>
          <xsd:enumeration value="Coral Energy Canada Inc"/>
          <xsd:enumeration value="Coral Energy Canada Inc."/>
          <xsd:enumeration value="Coral Energy Gas Sales, Inc"/>
          <xsd:enumeration value="Coral Energy Holding, L.P"/>
          <xsd:enumeration value="Coral Energy Management, Llc"/>
          <xsd:enumeration value="Coral Energy Resources, L.P."/>
          <xsd:enumeration value="Coral Energy Services L.L.C."/>
          <xsd:enumeration value="Coral Energy Services, Llc"/>
          <xsd:enumeration value="Coral Energy Trading Mexico, S. De R.L. De C.V."/>
          <xsd:enumeration value="Coral Finance, L.P."/>
          <xsd:enumeration value="Coral Gas Marketing Llc"/>
          <xsd:enumeration value="Coral Gp Holding, Llc"/>
          <xsd:enumeration value="Coral Gp, L.P."/>
          <xsd:enumeration value="Coral Power, L.L.C."/>
          <xsd:enumeration value="Coral Site Advantage De Mexico, S. De R.L. De C.V."/>
          <xsd:enumeration value="Coral Site Advantage, L.P."/>
          <xsd:enumeration value="Coral Site North America A, Inc."/>
          <xsd:enumeration value="Coral Site North America B, Inc."/>
          <xsd:enumeration value="Coral Structuring, L.L.C."/>
          <xsd:enumeration value="CORK BULK STORAGE LIMTED"/>
          <xsd:enumeration value="Corriere Espresso Garitta"/>
          <xsd:enumeration value="Cotterel WindEnergy Center LLC"/>
          <xsd:enumeration value="Couronnaise De Raffinage (S.A.S.)"/>
          <xsd:enumeration value="CPC Shell Lubricants Co Ltd"/>
          <xsd:enumeration value="Cpc Shell Lubricants Co. Ltd"/>
          <xsd:enumeration value="CPL"/>
          <xsd:enumeration value="Cri / Criterion Marketing Asia Pacific Pte Ltd"/>
          <xsd:enumeration value="Cri Catalyst Company Belgium N.V"/>
          <xsd:enumeration value="Cri Catalyst Company Europe Limited"/>
          <xsd:enumeration value="Cri Catalyst Company Lp"/>
          <xsd:enumeration value="Cri Criterion Inc."/>
          <xsd:enumeration value="Cri Deutschland Gmbh"/>
          <xsd:enumeration value="Cri International, Inc."/>
          <xsd:enumeration value="Cri Metal Products, Inc."/>
          <xsd:enumeration value="Cri Sales And Services Inc."/>
          <xsd:enumeration value="CRI Technology Services"/>
          <xsd:enumeration value="Cri Technology Services B.V."/>
          <xsd:enumeration value="Cri U.S. Lp"/>
          <xsd:enumeration value="Cri Zeolites Inc."/>
          <xsd:enumeration value="CRI/Criterion"/>
          <xsd:enumeration value="Cri/Criterion Catalyst Company Ltd"/>
          <xsd:enumeration value="CRI/CRITERION INC."/>
          <xsd:enumeration value="Crib Point Terminal Pty Ltd"/>
          <xsd:enumeration value="Criterion Catalyst Company"/>
          <xsd:enumeration value="Criterion Catalysts &amp; Technologies Canada, Inc."/>
          <xsd:enumeration value="Criterion Catalysts &amp; Technologies L.P."/>
          <xsd:enumeration value="Criterion Catalysts Canada"/>
          <xsd:enumeration value="Criterion Marketing Asia Pacific Pte Ltd"/>
          <xsd:enumeration value="Crystal Polymers Ltd"/>
          <xsd:enumeration value="CS CSG (AUSTRALIA) PTY LTD"/>
          <xsd:enumeration value="Cs Metals Of Louisiana Llc"/>
          <xsd:enumeration value="Cs Mutiara Petroleum Sdn. Bhd."/>
          <xsd:enumeration value="Csj K.K"/>
          <xsd:enumeration value="CTSD"/>
          <xsd:enumeration value="Currenex, Inc"/>
          <xsd:enumeration value="Customer Loyalty Program Belgium N.V."/>
          <xsd:enumeration value="CV GeB Fonlupt &amp; Metenier"/>
          <xsd:enumeration value="CV Gec Gazarmor"/>
          <xsd:enumeration value="Czech Refinery Company"/>
          <xsd:enumeration value="D.A.S Data Account System GmbH"/>
          <xsd:enumeration value="DANSK"/>
          <xsd:enumeration value="Darwin Industry Fuel Terminal"/>
          <xsd:enumeration value="Dawson Walker"/>
          <xsd:enumeration value="De Co. S.C.A.R.L"/>
          <xsd:enumeration value="De Nederlandse Basis School Company Limited"/>
          <xsd:enumeration value="Dea Mineraloel Gesellsch. Mbh"/>
          <xsd:enumeration value="Dederichs"/>
          <xsd:enumeration value="DEER PARK REFINING LIMITED PARTNERSHIP"/>
          <xsd:enumeration value="Deer Park Refining Ltd"/>
          <xsd:enumeration value="Deheza S.A.I.C.F.Ei."/>
          <xsd:enumeration value="Delphi GmbH"/>
          <xsd:enumeration value="DELTA BUSINESS DEVELOPMENT LIMITED"/>
          <xsd:enumeration value="Depositos Asfalticos S.A."/>
          <xsd:enumeration value="Depots De Petroles Cotiers Sarl"/>
          <xsd:enumeration value="Depots Petroliers De La Corse Sa"/>
          <xsd:enumeration value="Derfell Pty Ltd"/>
          <xsd:enumeration value="Derivados De Petroleo S.A."/>
          <xsd:enumeration value="Desenfans"/>
          <xsd:enumeration value="Detronic GmbH"/>
          <xsd:enumeration value="Deudan-Holding Gmbh"/>
          <xsd:enumeration value="DEUTSCHE GESELLSCHAFT FUER OELINTERESSEN MBH"/>
          <xsd:enumeration value="Deutsche Gesellschaft Fuer Oelwaermeinteressen Mbh"/>
          <xsd:enumeration value="Deutsche Gesellschaft Fuer Tankstellen-Und Parkhausinteressen Mbh"/>
          <xsd:enumeration value="Deutsche Shell Chemie GmbH"/>
          <xsd:enumeration value="Deutsche Shell GmbH"/>
          <xsd:enumeration value="Deutsche Shell Holding GmbH"/>
          <xsd:enumeration value="Deutsche Telekom AG"/>
          <xsd:enumeration value="Deutsche Transalpine Oelleitung Gmbh"/>
          <xsd:enumeration value="Dftg-Deutsche Fluessigerdgas Terminal Gmbh"/>
          <xsd:enumeration value="Diamond Key International (Thailand) Ltd"/>
          <xsd:enumeration value="Diamond Key International Pty Ltd"/>
          <xsd:enumeration value="Dilca Due S.R.L"/>
          <xsd:enumeration value="Dipl.-Ing. H. Weber GmbH &amp; Co.Rohrleitungsbau"/>
          <xsd:enumeration value="DISA Peninsula"/>
          <xsd:enumeration value="DISCARIS"/>
          <xsd:enumeration value="DISMA S.P.A."/>
          <xsd:enumeration value="Disma S.R.L"/>
          <xsd:enumeration value="Distribuidora Shell De El Salvador S.A."/>
          <xsd:enumeration value="Distribuidora Shell de El Salvador SA"/>
          <xsd:enumeration value="Distribuidora Y Comercializadora De Accesorios Y Combustibles Norte Ltda"/>
          <xsd:enumeration value="Distribution"/>
          <xsd:enumeration value="Distrigal Sas"/>
          <xsd:enumeration value="DISTRINORD GAZ"/>
          <xsd:enumeration value="Djibouti Storage Company Sazf"/>
          <xsd:enumeration value="DJS DUESSELDORF JET SERVICES"/>
          <xsd:enumeration value="Djs Dusseldorf Jet Services"/>
          <xsd:enumeration value="Dki Holdings (Thailand) Ltd"/>
          <xsd:enumeration value="DME Strategico Limited"/>
          <xsd:enumeration value="Dokka Bilistsenter"/>
          <xsd:enumeration value="Dombas Bilistsenter"/>
          <xsd:enumeration value="Dosho Niyaku K.K."/>
          <xsd:enumeration value="Dow"/>
          <xsd:enumeration value="Drammen og Omegn Bilistsenter AS"/>
          <xsd:enumeration value="Drayton Coal Pty Ltd"/>
          <xsd:enumeration value="DS-Produkte GmbH"/>
          <xsd:enumeration value="DTZ Zadelhoff"/>
          <xsd:enumeration value="Dumo N.V."/>
          <xsd:enumeration value="Dvh Gas N.V."/>
          <xsd:enumeration value="E &amp; P CARNAVON PTY LTD"/>
          <xsd:enumeration value="E Pay"/>
          <xsd:enumeration value="E&amp;P Holding Gesellschaft M.B.H"/>
          <xsd:enumeration value="Easigas (Proprietary) Limited"/>
          <xsd:enumeration value="Easigas (Pty) Ltd."/>
          <xsd:enumeration value="Easigas Botswana (Pty) Ltd"/>
          <xsd:enumeration value="Easigas Lesotho (Pty) Ltd"/>
          <xsd:enumeration value="Easigas Swaziland (Pty) Ltd"/>
          <xsd:enumeration value="East Central Florida Energy Llp"/>
          <xsd:enumeration value="East Ogishima Oil Terminal Co., Ltd."/>
          <xsd:enumeration value="East Resources Management, LLC"/>
          <xsd:enumeration value="Eastern Canada Response Corporation Ltd."/>
          <xsd:enumeration value="Eastham Refinery Limited"/>
          <xsd:enumeration value="EC Harris LLP"/>
          <xsd:enumeration value="Eco Aviation Fuel Services Limited"/>
          <xsd:enumeration value="Ecolab"/>
          <xsd:enumeration value="Edgar Landeck"/>
          <xsd:enumeration value="EDS, an HP company"/>
          <xsd:enumeration value="EGS"/>
          <xsd:enumeration value="Eiekrysset Bilistsenter"/>
          <xsd:enumeration value="Eikeli Bilistsenter"/>
          <xsd:enumeration value="Einkaufsgemeinschaften Freier Tankstellen Mbh"/>
          <xsd:enumeration value="EK Williams"/>
          <xsd:enumeration value="EKEBERG OLJELAGER DA"/>
          <xsd:enumeration value="Ekip Management Eood"/>
          <xsd:enumeration value="EKON GMBH ERDBAU, KANALBAU UND OBERFLAECHEN NAUJOKAT"/>
          <xsd:enumeration value="Eldars Bensin AS"/>
          <xsd:enumeration value="Electcoms"/>
          <xsd:enumeration value="Electrical Installations (Private) Limited"/>
          <xsd:enumeration value="Electronic Data Systems, and HP Company"/>
          <xsd:enumeration value="Elemica"/>
          <xsd:enumeration value="Elenac"/>
          <xsd:enumeration value="Elenac Fo'S"/>
          <xsd:enumeration value="Elgeseter Bilistsenter"/>
          <xsd:enumeration value="Ellba Bv"/>
          <xsd:enumeration value="Ellba Cv"/>
          <xsd:enumeration value="Ellba Eastern (Pte) Ltd"/>
          <xsd:enumeration value="Elvegaten Bilistsenter"/>
          <xsd:enumeration value="Emdad Aviation Fuel Storage FZCO"/>
          <xsd:enumeration value="Emil Hauser &amp; Co. Ag"/>
          <xsd:enumeration value="EMO Oil"/>
          <xsd:enumeration value="Empresa Produtora De Energia Ltda"/>
          <xsd:enumeration value="Emsland-Erdoelleitung Gmbh"/>
          <xsd:enumeration value="EMV MONTAGEN FUER ELEKTRO- UND MSR TECHNIK GMBH"/>
          <xsd:enumeration value="Energia Inmobiliaria, S. De Rl De C.V."/>
          <xsd:enumeration value="Energina Compania Argentina De Petroleo S.A"/>
          <xsd:enumeration value="Energiparken As"/>
          <xsd:enumeration value="Energy Capital Limited"/>
          <xsd:enumeration value="Energy Corporate Limited"/>
          <xsd:enumeration value="Energy Exploration Marketing Usa Inc"/>
          <xsd:enumeration value="Energy Finance (Netherlands Antilles) N.V."/>
          <xsd:enumeration value="Energy Finance Nz Limited"/>
          <xsd:enumeration value="Energy Financial Services Limited"/>
          <xsd:enumeration value="Energy Gas Holdings Limited"/>
          <xsd:enumeration value="Energy Holdings (Barbados) Ltd"/>
          <xsd:enumeration value="Energy Holdings Offshore Limited"/>
          <xsd:enumeration value="Energy Infrastructure Limited"/>
          <xsd:enumeration value="Energy Investments (Barbados) Ltd"/>
          <xsd:enumeration value="ENERGY PETROLEUM HOLDINGS LIMITED"/>
          <xsd:enumeration value="Energy Petroleum Investments Limited"/>
          <xsd:enumeration value="ENERGY PETROLEUM TARANAKI LIMITED"/>
          <xsd:enumeration value="Energy Power Limited"/>
          <xsd:enumeration value="Energy Storage Company Limited"/>
          <xsd:enumeration value="Energy Trading Nz Limited"/>
          <xsd:enumeration value="ENERGY WESTERN HOLDINGS LIMITED"/>
          <xsd:enumeration value="Energysud S.A."/>
          <xsd:enumeration value="ENERJI YATIRIMLARI ANONIMS SIRKETI"/>
          <xsd:enumeration value="Enex S.A."/>
          <xsd:enumeration value="Enterprise Energy Ireland Ltd"/>
          <xsd:enumeration value="Enterprise Oil (Jersey) Services Limited"/>
          <xsd:enumeration value="Enterprise Oil Exploration Ltd"/>
          <xsd:enumeration value="Enterprise Oil Indonesia Limited"/>
          <xsd:enumeration value="Enterprise Oil Italy Limited"/>
          <xsd:enumeration value="Enterprise Oil Limited"/>
          <xsd:enumeration value="ENTERPRISE OIL MIDDLE EAST LIMITED"/>
          <xsd:enumeration value="Enterprise Oil Middle East Ltd"/>
          <xsd:enumeration value="Enterprise Oil Norge As"/>
          <xsd:enumeration value="ENTERPRISE OIL NORGE LIMITED"/>
          <xsd:enumeration value="Enterprise Oil North America Inc"/>
          <xsd:enumeration value="ENTERPRISE OIL NORTH AMERICA INC."/>
          <xsd:enumeration value="ENTERPRISE OIL OPERATIONS LIMITED"/>
          <xsd:enumeration value="Enterprise Oil Operations Ltd"/>
          <xsd:enumeration value="Enterprise Oil Overseas Holdings Ltd"/>
          <xsd:enumeration value="Enterprise Oil Services Inc"/>
          <xsd:enumeration value="Enterprise Oil Timor Gap (9) Ltd"/>
          <xsd:enumeration value="ENTERPRISE OIL U.K. LIMITED"/>
          <xsd:enumeration value="Enterprise Oil Uk Ltd"/>
          <xsd:enumeration value="Enterprise Petroleum Ltd"/>
          <xsd:enumeration value="Enterprise Products Partners Llc"/>
          <xsd:enumeration value="Entrepot Petrolier De Mulhouse Sarl"/>
          <xsd:enumeration value="Entrepot Petrolier De Valenciennes Sarl"/>
          <xsd:enumeration value="Enventure Global Technology Llc"/>
          <xsd:enumeration value="EP Europe"/>
          <xsd:enumeration value="Equilon Colorado-Kansas Pipeline Llc"/>
          <xsd:enumeration value="Equilon Enterprises Llc"/>
          <xsd:enumeration value="EquiStaff"/>
          <xsd:enumeration value="Equistaff Llc"/>
          <xsd:enumeration value="Equiva Holdings Llc"/>
          <xsd:enumeration value="Eraze Software Solutions"/>
          <xsd:enumeration value="Erdgas-Verkaufs-Gesellschaft Mbh"/>
          <xsd:enumeration value="Erdoel-Lagergesellschaft M.B.H."/>
          <xsd:enumeration value="Erdoel-Raffinerie Deurag-Nerag Gmbh"/>
          <xsd:enumeration value="ErgoGroup"/>
          <xsd:enumeration value="ERMIS A.E.M.E.E."/>
          <xsd:enumeration value="Ernest &amp; Young"/>
          <xsd:enumeration value="ESKOM-SHELL SOLAR HOME SYSTEMS (PTY) LTD"/>
          <xsd:enumeration value="Espa Servicesenter"/>
          <xsd:enumeration value="Esser &amp; Fett GmbH"/>
          <xsd:enumeration value="Estacion Lima S.A."/>
          <xsd:enumeration value="ESTEMBEEK NO. 3 (PTY) LTD"/>
          <xsd:enumeration value="Etanor Da"/>
          <xsd:enumeration value="Ethyleen Pijpleiding Maatschappij (Belgie) N.V."/>
          <xsd:enumeration value="Ethyleen Pijpleiding Maatschappij (Nederland) B.V."/>
          <xsd:enumeration value="Ethyleen Pijpleiding Mij. (Ned) B.V."/>
          <xsd:enumeration value="Ethylene Glycols (Singapore) Private Limited"/>
          <xsd:enumeration value="ETS LAISNE ANDRE SARL"/>
          <xsd:enumeration value="Etterstad Bilistsenter"/>
          <xsd:enumeration value="Eucalyptus du Congo S.A."/>
          <xsd:enumeration value="Euromaster GmbH"/>
          <xsd:enumeration value="Europe Service Restauration S.A."/>
          <xsd:enumeration value="Europia"/>
          <xsd:enumeration value="Euroshell Ab"/>
          <xsd:enumeration value="euroShell Cards B.V."/>
          <xsd:enumeration value="euroShell Deutschland GmbH"/>
          <xsd:enumeration value="Euroshell Sverige AB"/>
          <xsd:enumeration value="Exact Target"/>
          <xsd:enumeration value="Execair"/>
          <xsd:enumeration value="Exel"/>
          <xsd:enumeration value="Explorer Pipeline Company"/>
          <xsd:enumeration value="Explotacion Estacion De Servicio, S.A"/>
          <xsd:enumeration value="Express Lojas De Conveniencia E Servicos Ltd"/>
          <xsd:enumeration value="ExxonMobil"/>
          <xsd:enumeration value="F&amp;F Holding Bv"/>
          <xsd:enumeration value="FACT Engineering GmbH"/>
          <xsd:enumeration value="Fagernes Bilistsenter"/>
          <xsd:enumeration value="Faster China Development Ltd"/>
          <xsd:enumeration value="Fauske Bilistsenter"/>
          <xsd:enumeration value="Fayum Gas"/>
          <xsd:enumeration value="Fayum Gas Company Sae"/>
          <xsd:enumeration value="Ferngasbeteiligungsgesellschaft Mbh"/>
          <xsd:enumeration value="Fht Flussiggas Handel Und Transport Gmbh Co. Kg"/>
          <xsd:enumeration value="FIDITEM"/>
          <xsd:enumeration value="FiDiTem B.V."/>
          <xsd:enumeration value="Fidjane Bilistsenter Ost"/>
          <xsd:enumeration value="Fidjane Bilistsenter Vest"/>
          <xsd:enumeration value="FIDJELAND EIENDOM AS"/>
          <xsd:enumeration value="Figga Bilistsenter"/>
          <xsd:enumeration value="Filiale LOGIGAZ NORD"/>
          <xsd:enumeration value="FILTRAL GmbH &amp; Co. KG Vertriebs KG"/>
          <xsd:enumeration value="FINAD BV"/>
          <xsd:enumeration value="Fingal Aviation Services Limited"/>
          <xsd:enumeration value="Finnsnes Bilistsenter"/>
          <xsd:enumeration value="Finpipe Gie"/>
          <xsd:enumeration value="First Assist"/>
          <xsd:enumeration value="First Business Support"/>
          <xsd:enumeration value="First Coast Energy, Llp"/>
          <xsd:enumeration value="First Data International"/>
          <xsd:enumeration value="First Philippine Industrial Corporation"/>
          <xsd:enumeration value="FITTE"/>
          <xsd:enumeration value="Fjordane Marketing AS"/>
          <xsd:enumeration value="Fjs Frankfurt Jet Services Gbr"/>
          <xsd:enumeration value="FKW Keller GmbH"/>
          <xsd:enumeration value="Flextank B.V."/>
          <xsd:enumeration value="Floro Bilistsenter"/>
          <xsd:enumeration value="Flowerfete"/>
          <xsd:enumeration value="Fluessiggas Gmbh"/>
          <xsd:enumeration value="Fluessiggas Terminal Emden Gmbh &amp; Co. Kg"/>
          <xsd:enumeration value="FLUOR"/>
          <xsd:enumeration value="Flussiggas-Terminal Emden Verwaltungs-Gmbh"/>
          <xsd:enumeration value="Fluxys"/>
          <xsd:enumeration value="Fluxys Lng"/>
          <xsd:enumeration value="Flytanking As"/>
          <xsd:enumeration value="Fokserod Bilistsenter"/>
          <xsd:enumeration value="Follo Stasjondrift AS"/>
          <xsd:enumeration value="Fonlupt-Service"/>
          <xsd:enumeration value="Food Service Centre"/>
          <xsd:enumeration value="Forde Bilistsenter"/>
          <xsd:enumeration value="Forth Worth, Texas"/>
          <xsd:enumeration value="Forus Bilistsenter"/>
          <xsd:enumeration value="FOS FASTER LNG HOLDING SAS"/>
          <xsd:enumeration value="Fosnavag Servicesenter"/>
          <xsd:enumeration value="Fossum Bilistsenter"/>
          <xsd:enumeration value="FOX PETROLEUM LIMITED"/>
          <xsd:enumeration value="FP SOLUTIONS CORPORATION"/>
          <xsd:enumeration value="Friedland Bilistsenter"/>
          <xsd:enumeration value="Frogner Bilistsenter"/>
          <xsd:enumeration value="Froland Bensinstasjon"/>
          <xsd:enumeration value="FSCI Guernsey"/>
          <xsd:enumeration value="Fsf Flughafen Schwechat Flugzeugbetankungs G.M.B.H."/>
          <xsd:enumeration value="Fuel Pipeline Transportation Ltd"/>
          <xsd:enumeration value="Fuel Supplies (C.I.) Limited"/>
          <xsd:enumeration value="Fuelink Pty Ltd"/>
          <xsd:enumeration value="Fuji Shoji"/>
          <xsd:enumeration value="Fujitsu"/>
          <xsd:enumeration value="Fujitsu Helpdesk Manager"/>
          <xsd:enumeration value="Fukushima Sekiyu K.K."/>
          <xsd:enumeration value="Fukuyama Shoseki K.K."/>
          <xsd:enumeration value="Fulmart Limited"/>
          <xsd:enumeration value="Fulton Hogan Limited"/>
          <xsd:enumeration value="Furmanite Industrie Service GmbH"/>
          <xsd:enumeration value="Fusus Comercio E Participacoes Ltda."/>
          <xsd:enumeration value="FUTURE PETROLEUM (PTY) LTD"/>
          <xsd:enumeration value="GAINRACE LIMITED"/>
          <xsd:enumeration value="Gainrace Ltd"/>
          <xsd:enumeration value="GARAGE ROCHARD SA"/>
          <xsd:enumeration value="Garagebedrijf Klinkhamer B.V."/>
          <xsd:enumeration value="Gardemoen Fuelling Services As"/>
          <xsd:enumeration value="GARDERMOEN FUELLING SERVICES AS"/>
          <xsd:enumeration value="Gartnerlokken Bilistsenter"/>
          <xsd:enumeration value="Gas Del Litoral, S. De R.L. De C.V."/>
          <xsd:enumeration value="Gas Investments &amp; Services Company Ltd"/>
          <xsd:enumeration value="Gas Occidente De Mato Grosso Limitada (Bolivia)"/>
          <xsd:enumeration value="Gas Oriente Boliviano Limitada (Bolivia)"/>
          <xsd:enumeration value="Gas Transboliviano S.A."/>
          <xsd:enumeration value="Gasbottling NV"/>
          <xsd:enumeration value="GASNOR AS"/>
          <xsd:enumeration value="Gasnor Asa"/>
          <xsd:enumeration value="Gasocidente Do Mato Grosso Ltda"/>
          <xsd:enumeration value="GASTERRA B.V."/>
          <xsd:enumeration value="Gatwick Airport Storage And Hydrant Company Limited"/>
          <xsd:enumeration value="Gaviota Terminal Company"/>
          <xsd:enumeration value="GAZ CENTRUM SP. Z O.O."/>
          <xsd:enumeration value="Gazarmor"/>
          <xsd:enumeration value="Gazinox"/>
          <xsd:enumeration value="GAZINOX SA"/>
          <xsd:enumeration value="GBH Gesellschaft fuer Buerodienste und Haustechnik mbH"/>
          <xsd:enumeration value="GCS SARL"/>
          <xsd:enumeration value="GEC Projects for EP"/>
          <xsd:enumeration value="GEODIS"/>
          <xsd:enumeration value="Geogaz Lavera Sa"/>
          <xsd:enumeration value="Geosel Manosque Snc"/>
          <xsd:enumeration value="Geovexin Sa"/>
          <xsd:enumeration value="Gesellschaft Fuer Buerodienste Und Haustechnik Mbh"/>
          <xsd:enumeration value="Gesellschaft Fuer Firmengastronomie Mbh"/>
          <xsd:enumeration value="Gesellschaft Fuer Mineraldelveredelung Und Distribution Rhaesa Mbh"/>
          <xsd:enumeration value="Gesellschaft fur Burodienste und Haustechnik mbH"/>
          <xsd:enumeration value="Gesellschaft fur Firmen Gastronomie mbH"/>
          <xsd:enumeration value="Gestion Commerciale, Administrative Et Financiere"/>
          <xsd:enumeration value="Getec Energie AG"/>
          <xsd:enumeration value="Getronics (Australia) Pty Ltd"/>
          <xsd:enumeration value="Getronics ICT Solutions and Services"/>
          <xsd:enumeration value="Getronics PinkRoccade"/>
          <xsd:enumeration value="GETRONICS SOLUTION (MALAYSIA) SDN BHD"/>
          <xsd:enumeration value="Gezamenlijke Tankdienst Schiphol B.V."/>
          <xsd:enumeration value="GFG Gesellschaft fuer Firmengastronomie mbH"/>
          <xsd:enumeration value="Gilbarco"/>
          <xsd:enumeration value="Gilco Enterprise, Ltd"/>
          <xsd:enumeration value="Gjemselund Bilistsenter"/>
          <xsd:enumeration value="Global Outpost Services"/>
          <xsd:enumeration value="GlobeFuel Systems &amp; Services GmbH"/>
          <xsd:enumeration value="Gloppe Bilistsenter"/>
          <xsd:enumeration value="GLOSSOP LIMITED"/>
          <xsd:enumeration value="Glossop Ltd."/>
          <xsd:enumeration value="GMR Gesellschaft Fuer Montage-Und Regeltechnik MBH"/>
          <xsd:enumeration value="Gnl Do Nordeste Ltda"/>
          <xsd:enumeration value="GOGB LIMITED"/>
          <xsd:enumeration value="Gol Bilistsenter"/>
          <xsd:enumeration value="GOTHENBURGH FUELLING COMPANY AB"/>
          <xsd:enumeration value="GPT D'EXPL. DES INSTAL. AVIATION R.GARROS"/>
          <xsd:enumeration value="GPT PETROLIER AVITAILLEMENT R.GARROS"/>
          <xsd:enumeration value="Gpt Petrolier De La Cote D'Azur"/>
          <xsd:enumeration value="Gran Bilistsenter"/>
          <xsd:enumeration value="Grands Moulins Burkinabe (Gmb)"/>
          <xsd:enumeration value="Greaker Bil"/>
          <xsd:enumeration value="Great Lakes Responce Corporation Of Canada"/>
          <xsd:enumeration value="Greek Into-Plane Storage And Services Company"/>
          <xsd:enumeration value="Green Shield, Inc"/>
          <xsd:enumeration value="Green Shipping Co., Ltd."/>
          <xsd:enumeration value="Grimstad Bensinstasjon"/>
          <xsd:enumeration value="Grorud Bilistsenter"/>
          <xsd:enumeration value="Grote Lei�ling &amp; Partner Personalentwicklung und Training"/>
          <xsd:enumeration value="Groupe Charmettes Sa"/>
          <xsd:enumeration value="Groupement Immobilier Petrolier (Gie)"/>
          <xsd:enumeration value="Groupement Petrolier Aviation (G.I.E.)"/>
          <xsd:enumeration value="Groupement Petrolier Saint Pierre Des Corps"/>
          <xsd:enumeration value="Groupement Shell Algerie"/>
          <xsd:enumeration value="Groupement Technique Citernes (G.I.E.)"/>
          <xsd:enumeration value="Grundstuecksverwaltungsgesellschaft Industriestrasse Mbh"/>
          <xsd:enumeration value="Gsb -Sonderabfall-Entsorgung Bayern Gmbh"/>
          <xsd:enumeration value="GSCAT Criterion"/>
          <xsd:enumeration value="GSNL"/>
          <xsd:enumeration value="GTI"/>
          <xsd:enumeration value="GTI Industrie Noordoost"/>
          <xsd:enumeration value="GTI Mechanical B.V"/>
          <xsd:enumeration value="GTS Geb�udetechnik und Service GmbH"/>
          <xsd:enumeration value="Guam Response Services Ltd."/>
          <xsd:enumeration value="Guangdong Gsz Shell Service Stations Company Ltd"/>
          <xsd:enumeration value="Gulf Landing, Llc"/>
          <xsd:enumeration value="Gulfshare L.L.C."/>
          <xsd:enumeration value="Gulset Bilistsenter"/>
          <xsd:enumeration value="Gvoe Gebinde-Verwertungsgesellschaft Der Mineraloelwirtschaft Mbh"/>
          <xsd:enumeration value="Gyomi Kft"/>
          <xsd:enumeration value="Hadeland Veiservice AS"/>
          <xsd:enumeration value="Hafslund Bilistsenter"/>
          <xsd:enumeration value="Hagakrossen Bilistsenter"/>
          <xsd:enumeration value="Hai Leck Engineering Pte Ltd"/>
          <xsd:enumeration value="Hainaut Chauffage S.A."/>
          <xsd:enumeration value="Hallingdal Retail AS"/>
          <xsd:enumeration value="Hallseth Trafikksenter"/>
          <xsd:enumeration value="Halsoy Bilistsenter"/>
          <xsd:enumeration value="Hamburg Fuelling Services"/>
          <xsd:enumeration value="Hamburg Tank Services Gbr"/>
          <xsd:enumeration value="Handelsvereniging Neptunus Holding B.V."/>
          <xsd:enumeration value="HANGZHOU NATURAL GAS COMPANY LIMITED"/>
          <xsd:enumeration value="Hankook Shell Oil Company"/>
          <xsd:enumeration value="Hankook Shell Oil Company Ltd"/>
          <xsd:enumeration value="HANNON LIMITED"/>
          <xsd:enumeration value="Hannoversche Erdoelleitungs-Gmbh"/>
          <xsd:enumeration value="HANOI FUELS JOINT STOCK COMPANY"/>
          <xsd:enumeration value="Hans Graf Bauunternehmung GmbH &amp; Co.KG"/>
          <xsd:enumeration value="Hanseatische Bunker- und Handelsgesellschaft mbH"/>
          <xsd:enumeration value="Harbour City Property Investments Ltd"/>
          <xsd:enumeration value="Harliwich Investments Pty. Ltd."/>
          <xsd:enumeration value="Hasco &amp; Shell Marketing Y.S.C."/>
          <xsd:enumeration value="Hasco &amp; Shell Marketing Ysc"/>
          <xsd:enumeration value="Haugasveien Bilistsenter"/>
          <xsd:enumeration value="Haugenstua Bilistsenter"/>
          <xsd:enumeration value="Haukas Bensinstasjon"/>
          <xsd:enumeration value="HaVa Retail AS"/>
          <xsd:enumeration value="HAZIRA GAS PRIVATE LIMITED"/>
          <xsd:enumeration value="Hazira Lng Private Limited"/>
          <xsd:enumeration value="Hazira LNG Private Ltd"/>
          <xsd:enumeration value="Hazira Port Private Limited"/>
          <xsd:enumeration value="Heathrow Airport Fuel Company Limited"/>
          <xsd:enumeration value="Heathrow Hydrant Company Limited"/>
          <xsd:enumeration value="Heathrow Hydrant Operating Company Limited"/>
          <xsd:enumeration value="HECTAS Geb�udedienste Stiftung &amp; Co.KG Zweigniederlassung K�ln"/>
          <xsd:enumeration value="Hedde Bauunternehmen GmbH"/>
          <xsd:enumeration value="Heiane Bilistsenter"/>
          <xsd:enumeration value="Heimdal Bilistsenter"/>
          <xsd:enumeration value="Heinrich Scheven Anlagen- und Leitungsbau GmbH"/>
          <xsd:enumeration value="Heiwa Kisen K.K."/>
          <xsd:enumeration value="Hemsedal Bilistsenter"/>
          <xsd:enumeration value="Hera Hydrogen Storage Systems Inc."/>
          <xsd:enumeration value="Herentals Heating N.V."/>
          <xsd:enumeration value="Herkules Bilistsenter"/>
          <xsd:enumeration value="Hermes S.A"/>
          <xsd:enumeration value="HEXION SPECIALTY CHEMICALS B.V."/>
          <xsd:enumeration value="Hiap Seng Engineering Ltd"/>
          <xsd:enumeration value="Hikawa Sekiyu"/>
          <xsd:enumeration value="Hilling Servicesenter"/>
          <xsd:enumeration value="Hiperoleos Ii - Lubrificantes, Lda."/>
          <xsd:enumeration value="Hitachi Data Systems"/>
          <xsd:enumeration value="Hokkaido Joint Stockpiling Co., Ltd."/>
          <xsd:enumeration value="Hokusho Yugyo"/>
          <xsd:enumeration value="Holbrook Road Limited"/>
          <xsd:enumeration value="Hong Kong Response Limited"/>
          <xsd:enumeration value="Honolulu Terminal LLC"/>
          <xsd:enumeration value="Hotel Maatschappij De Wittenburg B.V."/>
          <xsd:enumeration value="Houches Holdings S.A."/>
          <xsd:enumeration value="Hovin Bilistsenter"/>
          <xsd:enumeration value="Hoydalsmo Servicesenter"/>
          <xsd:enumeration value="Hoyer"/>
          <xsd:enumeration value="Hoyer Group"/>
          <xsd:enumeration value="Hpdrs Und Spnv Deutschland Verwaltungsges. Mbh"/>
          <xsd:enumeration value="HP-MYS"/>
          <xsd:enumeration value="HPRDS UND SPNV DEUTSCHLAND OIL GMBH &amp; CO. KG"/>
          <xsd:enumeration value="HPRDS und SPNV Deutschland Verwaltungsges. mbH"/>
          <xsd:enumeration value="HS&amp;P Engineering Contractor GmbH"/>
          <xsd:enumeration value="HSG"/>
          <xsd:enumeration value="Hsg Technischer Service Gmbh"/>
          <xsd:enumeration value="HSOC Legacy"/>
          <xsd:enumeration value="Hubwoo.com SA"/>
          <xsd:enumeration value="Humppilan Huoltokeskus Oy"/>
          <xsd:enumeration value="Hungaro DigiTel"/>
          <xsd:enumeration value="Hydrant Refuelling System S.A."/>
          <xsd:enumeration value="Hydranten-Betriebs-Gesellschaft Flughafen Frankfurt/Main Gbr"/>
          <xsd:enumeration value="Hylla Bilistsenter"/>
          <xsd:enumeration value="Ibaragi L.P. Gas Co."/>
          <xsd:enumeration value="IBM Bangalore, India"/>
          <xsd:enumeration value="IBM India"/>
          <xsd:enumeration value="IBM Nederland BV"/>
          <xsd:enumeration value="IBM-BNG"/>
          <xsd:enumeration value="IBS"/>
          <xsd:enumeration value="ICOLUB - INDUSTRIA DE LUBRIFICANTES S.A."/>
          <xsd:enumeration value="Icolub - Industria E Comercio De Lubrificantes S.A."/>
          <xsd:enumeration value="IG BCE"/>
          <xsd:enumeration value="ihle AG"/>
          <xsd:enumeration value="I-many, Inc"/>
          <xsd:enumeration value="Imopetro - Importadora De Petroleos De Mocambique Ltda"/>
          <xsd:enumeration value="IMP Interactive Marketing Partner GmbH"/>
          <xsd:enumeration value="Imporgal Sas"/>
          <xsd:enumeration value="Imtech"/>
          <xsd:enumeration value="Inderoy Bilistsenter"/>
          <xsd:enumeration value="Indurest-Planungsgesellschaft flr"/>
          <xsd:enumeration value="Industrial Contract Designers (Asia Pacific) Pty Ltd"/>
          <xsd:enumeration value="Industrie Togolaise Des Plastiques (Itp)"/>
          <xsd:enumeration value="INFINEUM"/>
          <xsd:enumeration value="Infineum Holdings Bv"/>
          <xsd:enumeration value="Infineum International Limited"/>
          <xsd:enumeration value="Infineum Singapore Pte Ltd"/>
          <xsd:enumeration value="Infineum Uk Ltd"/>
          <xsd:enumeration value="Infineum Usa Inc"/>
          <xsd:enumeration value="INFINEUM USA INC."/>
          <xsd:enumeration value="Infineum Usa L.P."/>
          <xsd:enumeration value="Infineum USA LP"/>
          <xsd:enumeration value="Ingeniorsfirma G Karlbom AB"/>
          <xsd:enumeration value="Inland Corporation"/>
          <xsd:enumeration value="Inmobiliaria Choapa Ltda"/>
          <xsd:enumeration value="Innovative Carbon Technologies Pty Ltd"/>
          <xsd:enumeration value="INOCASA GmbH"/>
          <xsd:enumeration value="Integral Investments B.V."/>
          <xsd:enumeration value="Intergen (North America) Inc."/>
          <xsd:enumeration value="Intergen Ltd"/>
          <xsd:enumeration value="Intergen Nv"/>
          <xsd:enumeration value="International Energy Bank Ltd"/>
          <xsd:enumeration value="International Gas Transportation Company Ltd."/>
          <xsd:enumeration value="INTERNATIONAL INLAND WATERWAYS, LIMITED"/>
          <xsd:enumeration value="Interterra Parking S.A."/>
          <xsd:enumeration value="Inversiones Shell S.A."/>
          <xsd:enumeration value="Invest Region LLC"/>
          <xsd:enumeration value="Iogen Energy Corporation"/>
          <xsd:enumeration value="IONIO GAS S.R.L."/>
          <xsd:enumeration value="IOT  MANAGEMENT SDN. BHD."/>
          <xsd:enumeration value="Iraq Petroleum Company Limited"/>
          <xsd:enumeration value="Irish Shell Limited"/>
          <xsd:enumeration value="Irish Shell Ltd"/>
          <xsd:enumeration value="Irish Shell Trust Limited"/>
          <xsd:enumeration value="Ishavsporten Bilistsenter"/>
          <xsd:enumeration value="Islensk Nyorka Ehf (Icelandic New Energy Ltd)"/>
          <xsd:enumeration value="Ismailia Gaz"/>
          <xsd:enumeration value="Ispagnac Participacoes"/>
          <xsd:enumeration value="IT Equipment Sites in use by Shell"/>
          <xsd:enumeration value="Ivv - Industrie Versicherungs-Vermittlungs-Gmbh"/>
          <xsd:enumeration value="Iwata Sekiyu K.K."/>
          <xsd:enumeration value="J &amp; S Motors (Private) Ltd"/>
          <xsd:enumeration value="J.P. Industrie Sas"/>
          <xsd:enumeration value="J.V. Orio S.R.L."/>
          <xsd:enumeration value="JA of DK UGV and SEPU I BV"/>
          <xsd:enumeration value="Jack Morton"/>
          <xsd:enumeration value="JACKPINE MINE INC."/>
          <xsd:enumeration value="Jacobs Engineering"/>
          <xsd:enumeration value="Jacobs Project GMBH"/>
          <xsd:enumeration value="James Fisher Everard"/>
          <xsd:enumeration value="JANARI IMPORTADORA DE COMBUSTIVEIS LTDA"/>
          <xsd:enumeration value="Japan Chemtech Ltd"/>
          <xsd:enumeration value="Japan Inspection &amp; Engineering Service Co., Ltd."/>
          <xsd:enumeration value="Japan Malaysia Lng Co., Ltd."/>
          <xsd:enumeration value="JCI"/>
          <xsd:enumeration value="Jernbanegaten Biliservice AS"/>
          <xsd:enumeration value="Jernbanegaten Bilistsenter"/>
          <xsd:enumeration value="Jeti AS"/>
          <xsd:enumeration value="Jiffy Lube International Of Maryland, Inc"/>
          <xsd:enumeration value="Jiffy Lube International, Inc"/>
          <xsd:enumeration value="Jilin Shell Oil Shale Development Co. Ltd"/>
          <xsd:enumeration value="Johannsen, Freudenberg &amp; Partner"/>
          <xsd:enumeration value="John Brown Voest GmbH Niederlassung Wesseling"/>
          <xsd:enumeration value="John G. Rathborne Limited"/>
          <xsd:enumeration value="Johnson Controls Inc"/>
          <xsd:enumeration value="JOINT INSPECTION GROUP LIMITED"/>
          <xsd:enumeration value="JointVenture"/>
          <xsd:enumeration value="Jokisch"/>
          <xsd:enumeration value="Jokisch Gmbh Fabrik Fuer Schmier-Und Kuehlmittelspez."/>
          <xsd:enumeration value="Jolliet Pipe Line Company"/>
          <xsd:enumeration value="Jordan Oil Shale Company B.V."/>
          <xsd:enumeration value="Josloc"/>
          <xsd:enumeration value="JP-INDUSTRIE"/>
          <xsd:enumeration value="JPM Ingenieurtechnik GmbH"/>
          <xsd:enumeration value="JSC Caspian Pipeline Consortium - Kazakhstan"/>
          <xsd:enumeration value="JTL Trading AS"/>
          <xsd:enumeration value="JV Arman LLP"/>
          <xsd:enumeration value="JWT"/>
          <xsd:enumeration value="K. Balling-Engelsen A/S"/>
          <xsd:enumeration value="K.K. Actis"/>
          <xsd:enumeration value="K.K. Axam"/>
          <xsd:enumeration value="K.K. Creco"/>
          <xsd:enumeration value="K.K. Dia Shoseki"/>
          <xsd:enumeration value="K.K. Enax"/>
          <xsd:enumeration value="K.K. Hayawa"/>
          <xsd:enumeration value="K.K. Jiyugaoka Estate"/>
          <xsd:enumeration value="K.K. Kanahon"/>
          <xsd:enumeration value="K.K. Macs"/>
          <xsd:enumeration value="K.K. Marushin"/>
          <xsd:enumeration value="K.K. Nogawa Sekiyu"/>
          <xsd:enumeration value="K.K. Pla Dio Tokyo"/>
          <xsd:enumeration value="K.K. Rising Sun"/>
          <xsd:enumeration value="K.K. Ryokka"/>
          <xsd:enumeration value="K.K. S.V.C. Tokyo"/>
          <xsd:enumeration value="K.K. Shell Sekiyu Osaka Hatsubaisho"/>
          <xsd:enumeration value="K.K. Showa Shokai"/>
          <xsd:enumeration value="K.K. Shutern Katsushika"/>
          <xsd:enumeration value="K.K. Sun Road Planning"/>
          <xsd:enumeration value="K.K. Tohoku Tank Shokai"/>
          <xsd:enumeration value="K.K. Travel Tack"/>
          <xsd:enumeration value="K.K.K.G.S."/>
          <xsd:enumeration value="K.S.M. Koel- En Smeermiddelen B.V. / Shell Metalworking Benelux"/>
          <xsd:enumeration value="K/S Statfjord Transport A/S &amp; Co."/>
          <xsd:enumeration value="Kagylogyongye Kft"/>
          <xsd:enumeration value="Kalido Inc"/>
          <xsd:enumeration value="Kamayan Realty Corporation"/>
          <xsd:enumeration value="Kamei Shoten"/>
          <xsd:enumeration value="Kamfjord Bilistsenter"/>
          <xsd:enumeration value="Kanor Chemicals"/>
          <xsd:enumeration value="Kansai Hikawa Sekiyu"/>
          <xsd:enumeration value="Kansai Shoseki K.K."/>
          <xsd:enumeration value="Kanto L.P. Gas Co."/>
          <xsd:enumeration value="Kanto Shoseki Gas Service Co."/>
          <xsd:enumeration value="Kapuni Gas Contracts Limited"/>
          <xsd:enumeration value="Karmoy Bilistsenter"/>
          <xsd:enumeration value="Karmsundgata Bilistsenter"/>
          <xsd:enumeration value="Kaspar Poensgen St�dtereinigung GmbH"/>
          <xsd:enumeration value="Kastellet Bilistsenter"/>
          <xsd:enumeration value="Kataleuna Gmbh Catalysts"/>
          <xsd:enumeration value="Kauppinen Veijo Oy"/>
          <xsd:enumeration value="KAW Kiehl KG"/>
          <xsd:enumeration value="Kawaju Shoji K.K."/>
          <xsd:enumeration value="Kawamura Sekiyuten Ltd."/>
          <xsd:enumeration value="KEBABANGAN PETROLEUM OPERATING COMPANY SDN. BHD."/>
          <xsd:enumeration value="Keihin Kaiun"/>
          <xsd:enumeration value="Kenya Petroleum Refineries Limited"/>
          <xsd:enumeration value="Kenya Petroleum Refineries Ltd"/>
          <xsd:enumeration value="Kenya Shell Limited"/>
          <xsd:enumeration value="Kenya Shell Ltd"/>
          <xsd:enumeration value="Khmer Shell Limited"/>
          <xsd:enumeration value="Kichijiya Shell Sekiyu K.K."/>
          <xsd:enumeration value="Kiehl Group AG"/>
          <xsd:enumeration value="Kilen Bensin"/>
          <xsd:enumeration value="Kime Properties (Private) Limited"/>
          <xsd:enumeration value="Kimura Kabushiki Kaisha"/>
          <xsd:enumeration value="Kirkenes Bilistsenter"/>
          <xsd:enumeration value="Kirthar Pakistan B.V."/>
          <xsd:enumeration value="Kitasaka Sekiyu K.K."/>
          <xsd:enumeration value="Kjelleveien Bilistsenter"/>
          <xsd:enumeration value="Kjellstad Bilistsenter"/>
          <xsd:enumeration value="Kjelsas Bilistsenter"/>
          <xsd:enumeration value="Kloeckner Flue.Gas Alt Zachun Gmbh &amp; Co Kg"/>
          <xsd:enumeration value="Kloeckner. Fl. Gas. Alt. Zachun Verw. Gmbh"/>
          <xsd:enumeration value="Klofta Bilistsenter"/>
          <xsd:enumeration value="Kms Convenience Marts Llc"/>
          <xsd:enumeration value="Knarvik Bilistsenter"/>
          <xsd:enumeration value="KNIGHT FUELS LIMITED"/>
          <xsd:enumeration value="Knutepunktet"/>
          <xsd:enumeration value="Koch Trade Connection E. K."/>
          <xsd:enumeration value="Koernig-Weber Engineering GmbH &amp; Co.KG"/>
          <xsd:enumeration value="Kolbotn Bilistsenter"/>
          <xsd:enumeration value="Kongsberg Retail AS"/>
          <xsd:enumeration value="Konstruktionsservice Classen Friedel Classen"/>
          <xsd:enumeration value="Koskinen Kauko Ky"/>
          <xsd:enumeration value="Kotohira Sekiyu K.K."/>
          <xsd:enumeration value="KPRL"/>
          <xsd:enumeration value="Krakeroy Bilistsenter"/>
          <xsd:enumeration value="Kraton"/>
          <xsd:enumeration value="Kraton Polymers"/>
          <xsd:enumeration value="Kroon Oil B.V."/>
          <xsd:enumeration value="KSB SERVICE GMBH SCHWEDT"/>
          <xsd:enumeration value="Kukkola Convenience Marts Llc"/>
          <xsd:enumeration value="Kuwait Shell Limited"/>
          <xsd:enumeration value="Kvernevik Bilistsenter"/>
          <xsd:enumeration value="Kyoto Sky Parking K.K."/>
          <xsd:enumeration value="La Centrafricaine Des Petroles - Petroca"/>
          <xsd:enumeration value="Ladybug Pipeline Llc"/>
          <xsd:enumeration value="Laguneparken Bilistsenter"/>
          <xsd:enumeration value="Lambert En Dauw N.V."/>
          <xsd:enumeration value="Lambert Smith Hampton"/>
          <xsd:enumeration value="LBS"/>
          <xsd:enumeration value="Lensbury"/>
          <xsd:enumeration value="Lensbury Limited"/>
          <xsd:enumeration value="Lensbury Ltd"/>
          <xsd:enumeration value="Lepton Shipping Corporation"/>
          <xsd:enumeration value="Les Docks Des Petroles D'Ambes (S.A.)"/>
          <xsd:enumeration value="Les Huiles Norco (1989) Ltee / Norco Oils (1989) Ltd."/>
          <xsd:enumeration value="Leuendorff &amp; Co Mineraloelhandel Gmbh"/>
          <xsd:enumeration value="Levelseas Holdings Limited"/>
          <xsd:enumeration value="Lfs Langenhagen Fuelling Services Gbr"/>
          <xsd:enumeration value="Lillehammer Bilistsenter"/>
          <xsd:enumeration value="Lillestrom Bilistsenter"/>
          <xsd:enumeration value="Limited Liability Company &quot;Shell NefteGaz Development (I)&quot;"/>
          <xsd:enumeration value="Limited Liability Company &quot;Shell NefteGaz Development (II)&quot;"/>
          <xsd:enumeration value="Limited Liability Company &quot;Shell NefteGaz Development (III)&quot;"/>
          <xsd:enumeration value="Limited Liability Company &quot;Shell NefteGaz Development (IV)&quot;"/>
          <xsd:enumeration value="Limited Liability Company &quot;Shell NefteGaz Development (V)&quot;"/>
          <xsd:enumeration value="Limited Liability Company &quot;Shell NefteGaz Development (VI)&quot;"/>
          <xsd:enumeration value="Liquigas Limited"/>
          <xsd:enumeration value="LLANO ESTACADO WIND, LLC"/>
          <xsd:enumeration value="Llano Estacado Wind, Lp"/>
          <xsd:enumeration value="Locap Llc"/>
          <xsd:enumeration value="LOGAM B.V."/>
          <xsd:enumeration value="Logam Metalen B.V."/>
          <xsd:enumeration value="Logam Nederland B.V."/>
          <xsd:enumeration value="LogicaCMG"/>
          <xsd:enumeration value="LogicaCMG Nederland B.V."/>
          <xsd:enumeration value="LOGIGAZ-NORD SAS"/>
          <xsd:enumeration value="Logistique Petroliere"/>
          <xsd:enumeration value="Lokkeveien Bilistsenter"/>
          <xsd:enumeration value="Longum Bilistsenter"/>
          <xsd:enumeration value="Loop Llc"/>
          <xsd:enumeration value="Looten"/>
          <xsd:enumeration value="Loyalty Management Netherlands B.V."/>
          <xsd:enumeration value="Loyalty New Zealand Limited"/>
          <xsd:enumeration value="Loyalty Pacific (Hong Kong) Ltd"/>
          <xsd:enumeration value="Lube Mobile Pty Ltd"/>
          <xsd:enumeration value="LUBETECH SDN BHD"/>
          <xsd:enumeration value="Luboil - Distribuidor de lubrificantes, Lda"/>
          <xsd:enumeration value="Lubricantes Del Centro Ludelca, C.A."/>
          <xsd:enumeration value="Lubricantes Dominicanos,S.A."/>
          <xsd:enumeration value="Lura Bensin &amp; Service"/>
          <xsd:enumeration value="Lutong Refining Company Sendrian Berhad"/>
          <xsd:enumeration value="M&amp;H Associates"/>
          <xsd:enumeration value="Maasvlakte Olie Terminal C.V."/>
          <xsd:enumeration value="Maasvlakte Olie Terminal N.V."/>
          <xsd:enumeration value="MACTRA LTD"/>
          <xsd:enumeration value="Madlakrossen Bilistsenter"/>
          <xsd:enumeration value="Maghreb Gaz"/>
          <xsd:enumeration value="Mainline Pipelines Limited"/>
          <xsd:enumeration value="MairDumont"/>
          <xsd:enumeration value="Malaysia Lng Dua Sendirian Berhad"/>
          <xsd:enumeration value="Malaysia LNG Sdn Bhd"/>
          <xsd:enumeration value="Malaysia Lng Tiga Sendirian Berhad"/>
          <xsd:enumeration value="Malmoe Fuelling Services Ab"/>
          <xsd:enumeration value="Maloy Bilistsenter"/>
          <xsd:enumeration value="Management Strategien Hans"/>
          <xsd:enumeration value="Manager Ltd"/>
          <xsd:enumeration value="Manchester Airport Storage &amp; Hydrant Company Limited"/>
          <xsd:enumeration value="MANCHESTER AIRPORT STORAGE AND HYDRANT COMPANY LIMITED"/>
          <xsd:enumeration value="Manglerud Bilistsenter"/>
          <xsd:enumeration value="Manutencao Caboverdeana - Matec"/>
          <xsd:enumeration value="Manwa Kogyo"/>
          <xsd:enumeration value="Manx Petroleum"/>
          <xsd:enumeration value="Mapec Do Brasil Participacoes Ltda."/>
          <xsd:enumeration value="Maple Power Holdings"/>
          <xsd:enumeration value="MAPLE POWER HOLDINGS LLC"/>
          <xsd:enumeration value="Marc Schmitz GmbH Heizung Sanit�r Solartechnik"/>
          <xsd:enumeration value="Mariana Acquisition Corporation"/>
          <xsd:enumeration value="Marienlyst Bilistsenter"/>
          <xsd:enumeration value="Marienlyst Garasjer A/S"/>
          <xsd:enumeration value="MARIENLYST GARASJER AS"/>
          <xsd:enumeration value="Mariero Bilistsenter"/>
          <xsd:enumeration value="Marigest"/>
          <xsd:enumeration value="Mars Oil Pipeline Company"/>
          <xsd:enumeration value="Marsh Conseil"/>
          <xsd:enumeration value="Mastemyr Bilistsenter"/>
          <xsd:enumeration value="Masterange"/>
          <xsd:enumeration value="Maui Development Limited"/>
          <xsd:enumeration value="MBRAND"/>
          <xsd:enumeration value="MDC Technology LTD"/>
          <xsd:enumeration value="Mediacom"/>
          <xsd:enumeration value="Melsomvik Bilistsenter"/>
          <xsd:enumeration value="Melville Properties (Pty) Limited"/>
          <xsd:enumeration value="Menkeruds Motorsenter"/>
          <xsd:enumeration value="MERKUR"/>
          <xsd:enumeration value="Merkur Vaseline Gmbh &amp; Co. Kg"/>
          <xsd:enumeration value="Merkur Vaseline Verwaltungs Gmbh"/>
          <xsd:enumeration value="Mertvyi Kultuk Llc"/>
          <xsd:enumeration value="Metax Olie A/S"/>
          <xsd:enumeration value="Meteor Lead Limited"/>
          <xsd:enumeration value="Mfs Munich Fuelling Services Gbr"/>
          <xsd:enumeration value="Mhg Heger Gesellschaft M.B.H."/>
          <xsd:enumeration value="Mhg Hoeller Eisen Gesellschaft M.B.H."/>
          <xsd:enumeration value="Mhg Wildauer Mineraloelhandelsgessellschaft Mbh"/>
          <xsd:enumeration value="MHGHEGER"/>
          <xsd:enumeration value="Micnan Llc"/>
          <xsd:enumeration value="Middletons Lawyers"/>
          <xsd:enumeration value="Midstream Capital Corp"/>
          <xsd:enumeration value="Mieseki Shoji K.K."/>
          <xsd:enumeration value="Miler"/>
          <xsd:enumeration value="MilerGaz"/>
          <xsd:enumeration value="Min. Oelraff. Oberrh. Verw. Gmbh"/>
          <xsd:enumeration value="Minami Yugyo"/>
          <xsd:enumeration value="Mineraloelraffinerie Oberrhein Gmbh &amp; Co. Kg"/>
          <xsd:enumeration value="Mineraloelverbundleitung Gesellschaft Mit Beschraenkter Haftung Schwedt"/>
          <xsd:enumeration value="Mini Fuels &amp; Oils Limited"/>
          <xsd:enumeration value="Misurol S.A."/>
          <xsd:enumeration value="Mitsubishi"/>
          <xsd:enumeration value="Mitsubishi Chemical Corporation (Mcc)"/>
          <xsd:enumeration value="Mitsui"/>
          <xsd:enumeration value="Miyamoto Sekiyu Kabushiki Kaisha"/>
          <xsd:enumeration value="Mjondalen Bilistsenter"/>
          <xsd:enumeration value="Mjosretail AS"/>
          <xsd:enumeration value="Mk Exploration Corporation"/>
          <xsd:enumeration value="MK Exploration Corporation Limited"/>
          <xsd:enumeration value="Mk Mineralkontor Gmbh"/>
          <xsd:enumeration value="MOEVENPICK RASTSTAETTE GLARNERLAND AG"/>
          <xsd:enumeration value="Moevenpick Raststaette Heidiland Ag"/>
          <xsd:enumeration value="Moholt Bilistsenter"/>
          <xsd:enumeration value="Monash Energy"/>
          <xsd:enumeration value="MONASH ENERGY PTY LTD"/>
          <xsd:enumeration value="Mongstad Refining Da"/>
          <xsd:enumeration value="Montreal"/>
          <xsd:enumeration value="Montreal Pipe Line Limited"/>
          <xsd:enumeration value="Moplefan"/>
          <xsd:enumeration value="Morkved Bilistsenter"/>
          <xsd:enumeration value="Mortensrud Bilistsenter"/>
          <xsd:enumeration value="Motiva"/>
          <xsd:enumeration value="Motiva Company"/>
          <xsd:enumeration value="Motiva Enterprises Inc"/>
          <xsd:enumeration value="Motiva Enterprises LLC"/>
          <xsd:enumeration value="Mourik Services B.V."/>
          <xsd:enumeration value="Movenpick Raststatte Glarnerland Ag"/>
          <xsd:enumeration value="MUA Property Services Ltd"/>
          <xsd:enumeration value="Multi Tank Card B.V."/>
          <xsd:enumeration value="Multibrand S.A."/>
          <xsd:enumeration value="Multiservice"/>
          <xsd:enumeration value="Mun Siong Engineering Pte Ltd"/>
          <xsd:enumeration value="Myrene Bilistsenter"/>
          <xsd:enumeration value="Myrtea A.E."/>
          <xsd:enumeration value="Mytilus Insurance Company Limited"/>
          <xsd:enumeration value="Mytilus Insurance Company Ltd"/>
          <xsd:enumeration value="N.S.P. Olefins N.V."/>
          <xsd:enumeration value="N.V. Koninklijke Nederlandsche Petroleum Maatschappij"/>
          <xsd:enumeration value="N.V. Noordgas"/>
          <xsd:enumeration value="N.V. Rotterdam-Rijn Pijpleiding Maatschappij"/>
          <xsd:enumeration value="Nagano Sekiyu K.K."/>
          <xsd:enumeration value="Nakash Convenience Marts Llc"/>
          <xsd:enumeration value="NAM"/>
          <xsd:enumeration value="Nam Pipeline B.V."/>
          <xsd:enumeration value="Nanjing Shell Petroleum Company Limited"/>
          <xsd:enumeration value="Nanking Limited"/>
          <xsd:enumeration value="Nannestad Bilistsenter"/>
          <xsd:enumeration value="Narvik Bensin"/>
          <xsd:enumeration value="NATIONAL GAS COMPANY &quot;NATGAS&quot;, S.A.E."/>
          <xsd:enumeration value="National Gas Company Natgas, S.A.E."/>
          <xsd:enumeration value="Naturgass Vest As"/>
          <xsd:enumeration value="Nautilus Enterprises S.A."/>
          <xsd:enumeration value="Nautilus Leasing Limited"/>
          <xsd:enumeration value="Navigant"/>
          <xsd:enumeration value="NC Production Operations Company B.V."/>
          <xsd:enumeration value="Nebbenes Bilistsenter Ost"/>
          <xsd:enumeration value="Nebbenes Bilistsenter Vest"/>
          <xsd:enumeration value="Nederlandse Aardolie Maatschappij B.V"/>
          <xsd:enumeration value="Nederlandse Aardolie Maatschappij B.V."/>
          <xsd:enumeration value="Nederlandse Aardolie Maatschappij B.V. Joint Venture"/>
          <xsd:enumeration value="Nederlandse Financierings Maatschappij Voor Ontwikkelingslanden"/>
          <xsd:enumeration value="Nedern Property Investment Company (Pty) Ltd"/>
          <xsd:enumeration value="NedPower Mount Storm LLC"/>
          <xsd:enumeration value="Negoce du Petrole"/>
          <xsd:enumeration value="Negoce Du Petrole Sas"/>
          <xsd:enumeration value="Nemo Gathering Company, Llc"/>
          <xsd:enumeration value="Nesbru Bilistsenter"/>
          <xsd:enumeration value="Nesttun Bilistsenter"/>
          <xsd:enumeration value="Netma Uno S.R.L."/>
          <xsd:enumeration value="Netra Gmbh Norddeutsche Erdgas Transversale &amp; Co. Kg"/>
          <xsd:enumeration value="Netshift Software Ltd"/>
          <xsd:enumeration value="New Market Belgium"/>
          <xsd:enumeration value="New Zealand Oil Services Limited"/>
          <xsd:enumeration value="Newark Data Center"/>
          <xsd:enumeration value="N-Gas Ltd"/>
          <xsd:enumeration value="Nigeria LNG Limited"/>
          <xsd:enumeration value="Niigata Joint Oil Stockpiling Co., Ltd."/>
          <xsd:enumeration value="Niigata Nishiko Kyodo Bosai Co., Ltd."/>
          <xsd:enumeration value="Niigata Shoseki Gas Service Co."/>
          <xsd:enumeration value="Niigata Shoseki Sangyo"/>
          <xsd:enumeration value="Niigata Yoki Kensasho"/>
          <xsd:enumeration value="Nijio Co. Ltd"/>
          <xsd:enumeration value="Nippon Grease Co. Ltd."/>
          <xsd:enumeration value="Nishi Kobe Bosai Center"/>
          <xsd:enumeration value="Nishikawa Koyu K.K."/>
          <xsd:enumeration value="Nitto Sekiyu Hanbai K.K."/>
          <xsd:enumeration value="Noble Assurance Company"/>
          <xsd:enumeration value="NoEntity1"/>
          <xsd:enumeration value="NoEntity2"/>
          <xsd:enumeration value="Nogat B.V."/>
          <xsd:enumeration value="Noor Web S.A."/>
          <xsd:enumeration value="NOORDZEEWIND B.V"/>
          <xsd:enumeration value="NOORDZEEWIND CV"/>
          <xsd:enumeration value="Noordzeewind Investor I B.V"/>
          <xsd:enumeration value="Norbert Dentressangle"/>
          <xsd:enumeration value="Norddeutsche Erdgas-Aufbereitungs Gmbh"/>
          <xsd:enumeration value="Nordisk Energikontroll As"/>
          <xsd:enumeration value="Nordkapp Bilservice"/>
          <xsd:enumeration value="Nord-West Oelleitg Gmbh"/>
          <xsd:enumeration value="NORD-WEST OELLEITUNG GmbH"/>
          <xsd:enumeration value="Norman Properties (Private) Limited"/>
          <xsd:enumeration value="Norske Shell Pipelines A/S"/>
          <xsd:enumeration value="Norske Shell Raffinering As"/>
          <xsd:enumeration value="Norske Shell Shipping As"/>
          <xsd:enumeration value="North Caspian Operating Company B.V."/>
          <xsd:enumeration value="North East Gate, Llc"/>
          <xsd:enumeration value="North West Shelf Australia Lng Pty Ltd"/>
          <xsd:enumeration value="North West Shelf Gas Pty Ltd"/>
          <xsd:enumeration value="North West Shelf Liaison Company Pty Ltd"/>
          <xsd:enumeration value="NORTH WEST SHELF LNG PTY LTD"/>
          <xsd:enumeration value="North West Shelf Shipping Service Co. Pty. Ltd."/>
          <xsd:enumeration value="North West Shelf Shipping Service Company Pty Ltd"/>
          <xsd:enumeration value="NORTHERN IOWA WINDPOWER LLC"/>
          <xsd:enumeration value="Notteroy Bilistsenter"/>
          <xsd:enumeration value="NOVA LUBRICANTS (PRIVATE) LIMITED"/>
          <xsd:enumeration value="NS Stasjonsdrift AS"/>
          <xsd:enumeration value="NS SYSTEMS LIMITED"/>
          <xsd:enumeration value="NWSALNG"/>
          <xsd:enumeration value="NWSG"/>
          <xsd:enumeration value="NWSSSC"/>
          <xsd:enumeration value="Nye Fidjeland Eiendom"/>
          <xsd:enumeration value="Nygard Bilistsenter"/>
          <xsd:enumeration value="Nynas"/>
          <xsd:enumeration value="O &amp; G DEVELOPMENTS LTD S.A."/>
          <xsd:enumeration value="O.Lindeman Oy"/>
          <xsd:enumeration value="OA Marketing AS"/>
          <xsd:enumeration value="OAK POWER B.V."/>
          <xsd:enumeration value="Oak Power Services LLC"/>
          <xsd:enumeration value="Obaiyed Erdoelaufsuchungs- und Gewinnungsgesellschaft m. b.H"/>
          <xsd:enumeration value="Obaiyed Erdolaufsuchungs- Undgewinnungs- G.M.B.H."/>
          <xsd:enumeration value="Obaiyed Petroleum Company"/>
          <xsd:enumeration value="Oberrhein. Mineraloelwerke Gmbh"/>
          <xsd:enumeration value="Odda Bilistsenter"/>
          <xsd:enumeration value="Odyssey Pipeline L.L.C."/>
          <xsd:enumeration value="Ofotens Og Vesteraalens Dampskibsselskab A/S"/>
          <xsd:enumeration value="Ogishima Oil Terminal Co., Ltd."/>
          <xsd:enumeration value="Ogishima Power Company Ltd"/>
          <xsd:enumeration value="Oil &amp; Gas Developments Ltd"/>
          <xsd:enumeration value="Oil Casualty Insurance Ltd."/>
          <xsd:enumeration value="Oil Distribution Services"/>
          <xsd:enumeration value="Oita Kaijirushi"/>
          <xsd:enumeration value="Oita Lpg Joint Stockpiling Co., Ltd."/>
          <xsd:enumeration value="O'KANE OILS LIMITED"/>
          <xsd:enumeration value="Okken GmbH"/>
          <xsd:enumeration value="OKLNG Limited"/>
          <xsd:enumeration value="Oldenburgische Erdoelgesellschaft Mbh"/>
          <xsd:enumeration value="Oleoductos Canarios, S.A."/>
          <xsd:enumeration value="Oliecentrale Nederland (Holding) B.V. (Voorheen Sag-Holding B.V.)"/>
          <xsd:enumeration value="Oliecentrale Nederland B.V."/>
          <xsd:enumeration value="Olympic Pipe Line Company"/>
          <xsd:enumeration value="Oman Bitumen Company"/>
          <xsd:enumeration value="Oman Bitumen Company L.L.C."/>
          <xsd:enumeration value="Oman LNG LLC"/>
          <xsd:enumeration value="OMANTEL"/>
          <xsd:enumeration value="OMV"/>
          <xsd:enumeration value="ONEgas"/>
          <xsd:enumeration value="Ooms-Ittner-Hof GmbH"/>
          <xsd:enumeration value="OOO &quot;Gran-Mir&quot;"/>
          <xsd:enumeration value="OOO &quot;NefteAvtoGaz&quot;"/>
          <xsd:enumeration value="OOO &quot;Shell Neft&quot;"/>
          <xsd:enumeration value="OOO &quot;Transport.Ecologia.Stroitelstvo.Service&quot;"/>
          <xsd:enumeration value="OOO &quot;Tverdorservis&quot;"/>
          <xsd:enumeration value="Open Spirit Inc"/>
          <xsd:enumeration value="Operadora De Estaciones S.A."/>
          <xsd:enumeration value="Operadora De Terminales S.A."/>
          <xsd:enumeration value="Oppdal Bilistsenter"/>
          <xsd:enumeration value="Optibuy Inc."/>
          <xsd:enumeration value="OPUS Miscellaneous"/>
          <xsd:enumeration value="Ordina Infrastructure Solutions BV"/>
          <xsd:enumeration value="Ore Bilistsenter"/>
          <xsd:enumeration value="Orje Bilistsenter"/>
          <xsd:enumeration value="ORMEN LANGE EIENDOM DA"/>
          <xsd:enumeration value="Orsta Bilistsenter"/>
          <xsd:enumeration value="Oryx Caspian Pipeline Llc"/>
          <xsd:enumeration value="ORYX CASPIAN PIPELINE, LLC."/>
          <xsd:enumeration value="Osage Pipe Line Company"/>
          <xsd:enumeration value="Osaka Dia Shoseki K.K."/>
          <xsd:enumeration value="Osaka Shell Pack K.K."/>
          <xsd:enumeration value="Osborne Clarke Solicitors"/>
          <xsd:enumeration value="Oslo Lufthavn Tankanlegg A/S (Olt)"/>
          <xsd:enumeration value="OSLO LUFTHAVN TANKANLEGG AS"/>
          <xsd:enumeration value="Oslo Nord Retail AS"/>
          <xsd:enumeration value="Ostfold Veiservice AS"/>
          <xsd:enumeration value="Ostre Bilistsenter"/>
          <xsd:enumeration value="Ostrea Oil A.E"/>
          <xsd:enumeration value="Otem Nederland B.V. (Voorheen Cusol Holding)"/>
          <xsd:enumeration value="Otto (GmbH &amp; Co KG)"/>
          <xsd:enumeration value="Otto GmbH &amp; Co. KG"/>
          <xsd:enumeration value="Otto Versand GmbH"/>
          <xsd:enumeration value="OutpostUSA"/>
          <xsd:enumeration value="oy Shell ab"/>
          <xsd:enumeration value="Oy Shellgas Ab"/>
          <xsd:enumeration value="Oy Shelltrans Ab"/>
          <xsd:enumeration value="P S Pipeline Sdn Bhd"/>
          <xsd:enumeration value="P S Terminal Sdn Bhd"/>
          <xsd:enumeration value="P.D.C. FUELS LIMITED"/>
          <xsd:enumeration value="P/F Foroya Shell"/>
          <xsd:enumeration value="Pacsud (Sa)"/>
          <xsd:enumeration value="PacWest Energy, LLC."/>
          <xsd:enumeration value="Pak Arab Pipeline Company Limited"/>
          <xsd:enumeration value="Pakistan Refinery Limited"/>
          <xsd:enumeration value="Pakistan Refinery Ltd"/>
          <xsd:enumeration value="Palmer &amp; Harvey"/>
          <xsd:enumeration value="Palmer &amp; Harvey McLane Limited (P&amp;H)"/>
          <xsd:enumeration value="Paloak Limited"/>
          <xsd:enumeration value="Paloma Pipe Line Company"/>
          <xsd:enumeration value="Pamol Plantations Limited"/>
          <xsd:enumeration value="PANDACAN DEPOTS SERVICES, INC."/>
          <xsd:enumeration value="Paradigm"/>
          <xsd:enumeration value="Parardigm Management Ltd part of Riley Consulting"/>
          <xsd:enumeration value="Parque Eolico La Carracha, S.L."/>
          <xsd:enumeration value="Parque Eolico Plana De Jarreta, S.L."/>
          <xsd:enumeration value="Pars And Shell Private Joint Stock Company"/>
          <xsd:enumeration value="Pars Oil Company"/>
          <xsd:enumeration value="Pasco-Kaia"/>
          <xsd:enumeration value="Pasco-Medina"/>
          <xsd:enumeration value="Pattanadhorn Company Limited"/>
          <xsd:enumeration value="PATTANAKIJ CHEMICAL COMPANY LIMITED"/>
          <xsd:enumeration value="Pattanakij Chemical Company Limited (Pcc)"/>
          <xsd:enumeration value="Paulsson Geophysical Services Inc"/>
          <xsd:enumeration value="Pay Less Gas Co. (1993) Ltd"/>
          <xsd:enumeration value="PBS Softwareberatung"/>
          <xsd:enumeration value="Pck Raffinerie Gmbh"/>
          <xsd:enumeration value="Pecten Arabian Company"/>
          <xsd:enumeration value="Pecten Brazil Exploration Company"/>
          <xsd:enumeration value="Pecten Cameroon Company Llc"/>
          <xsd:enumeration value="Pecten Cameroun Company"/>
          <xsd:enumeration value="Pecten Chemicals Inc"/>
          <xsd:enumeration value="Pecten Chemicals Inc."/>
          <xsd:enumeration value="Pecten Congo Ltd"/>
          <xsd:enumeration value="PECTEN DO BRASIL SERVICOS DE PETROLEO LTDA"/>
          <xsd:enumeration value="Pecten Do Brasil Servicos De Petroleo Ltda."/>
          <xsd:enumeration value="Pecten Do Brasil Servicos e Representacoes Ltda"/>
          <xsd:enumeration value="Pecten Export Corporation, Ltd"/>
          <xsd:enumeration value="Pecten International Co"/>
          <xsd:enumeration value="Pecten Middle East Services Company Ltd"/>
          <xsd:enumeration value="Pecten Orient Company"/>
          <xsd:enumeration value="Pecten Orient Company Llc"/>
          <xsd:enumeration value="Pecten Overseas Holdings, Inc."/>
          <xsd:enumeration value="Pecten Overseas Services Company"/>
          <xsd:enumeration value="Pecten Producing Company"/>
          <xsd:enumeration value="Pecten Services Company"/>
          <xsd:enumeration value="Pecten Somalia Company"/>
          <xsd:enumeration value="Pecten Somalia Company Limited"/>
          <xsd:enumeration value="Pecten Trading Company"/>
          <xsd:enumeration value="Pecten Victoria Company"/>
          <xsd:enumeration value="Pecten Yemen Masila Company"/>
          <xsd:enumeration value="Pelican Transmission, Llc"/>
          <xsd:enumeration value="Penagree Limited"/>
          <xsd:enumeration value="Penagree No.2 Limited"/>
          <xsd:enumeration value="Peninsular Aviation Services Company Limited"/>
          <xsd:enumeration value="Peninsular Aviation Services Company Ltd (PASCO)"/>
          <xsd:enumeration value="Pennzoil - Quaker State Mexico Investments SRLCV"/>
          <xsd:enumeration value="PENNZOIL BOLIVIA S. A."/>
          <xsd:enumeration value="PENNZOIL PRODUCTS COMPANY DE MEXICO"/>
          <xsd:enumeration value="Pennzoil Products De Mexico Employee Leasing Company SRLCV"/>
          <xsd:enumeration value="Pennzoil Products International Company"/>
          <xsd:enumeration value="Pennzoil Quaker State Canada Inc."/>
          <xsd:enumeration value="Pennzoil Quaker State India Limited"/>
          <xsd:enumeration value="Pennzoil Quaker State India Ltd"/>
          <xsd:enumeration value="Pennzoil-Quaker State Automotive Products (Shanghai) Co., Ltd"/>
          <xsd:enumeration value="Pennzoil-Quaker State Canada Incorporated"/>
          <xsd:enumeration value="Pennzoil-Quaker State Canadian Holding Ltd."/>
          <xsd:enumeration value="Pennzoil-Quaker State Company"/>
          <xsd:enumeration value="Pennzoil-Quaker State Industries De Mexico, S.A. De C.V."/>
          <xsd:enumeration value="Pennzoil-Quaker State International Corporation"/>
          <xsd:enumeration value="Pennzoil-Quaker State Nominee Company"/>
          <xsd:enumeration value="Pernex B.V."/>
          <xsd:enumeration value="PERNIS REFINING COMPANY B.V."/>
          <xsd:enumeration value="Pertini Vista Sdn. Bhd"/>
          <xsd:enumeration value="Peter Hausmann &amp; Co. Bauunternehmung GmbH"/>
          <xsd:enumeration value="Petralgas Chemicals Nz Limited"/>
          <xsd:enumeration value="Petro Online AS"/>
          <xsd:enumeration value="Petrochemical Corporation Of Singapore (Private) Limited"/>
          <xsd:enumeration value="Petroleo Sabba S A"/>
          <xsd:enumeration value="Petroleo Sabba S.A."/>
          <xsd:enumeration value="Petroleum Corporation Of New Zealand Limited"/>
          <xsd:enumeration value="Petroleum Development Oman Limited Liability Company"/>
          <xsd:enumeration value="Petroleum Development Oman LLC"/>
          <xsd:enumeration value="Petroleum Industries Limited"/>
          <xsd:enumeration value="Petroleum Manufacturing Services Ltd"/>
          <xsd:enumeration value="Petroleum Road Transport Safety Ltd"/>
          <xsd:enumeration value="PETROLON EUROPE LIMITED"/>
          <xsd:enumeration value="PETROLON INTERNATIONAL LIMITED"/>
          <xsd:enumeration value="Petroregional del Lago, S.A."/>
          <xsd:enumeration value="Petrotrin"/>
          <xsd:enumeration value="Pflichtlagergesellschaft Fuer Mineraloele"/>
          <xsd:enumeration value="PHOENIX"/>
          <xsd:enumeration value="PhytoNova B.V. (Tissue Culture)"/>
          <xsd:enumeration value="Pico Limited"/>
          <xsd:enumeration value="Pilipinas Shell Petroleum Corp"/>
          <xsd:enumeration value="Pilipinas Shell Petroleum Corporation"/>
          <xsd:enumeration value="Pioneer Road Services Pty Ltd"/>
          <xsd:enumeration value="Pizo Shell"/>
          <xsd:enumeration value="Pizolub"/>
          <xsd:enumeration value="Plant Electrical Instrumentation Pte Ltd"/>
          <xsd:enumeration value="PLG PFLICHTLAGERGESELLSCHAFT FUER MINERALOELE"/>
          <xsd:enumeration value="Pol Transport Ab"/>
          <xsd:enumeration value="POLDERGEMEINSCHAFT HOHE SCHAAR"/>
          <xsd:enumeration value="Poldergemeinschaft Hohe Schaar Gbr"/>
          <xsd:enumeration value="POLDERGEMEINSCHAFT NEUHOF"/>
          <xsd:enumeration value="Poldergemeinschaft Neuhof Gbr"/>
          <xsd:enumeration value="POLYBIT D.O.O. ZA PROIZVODNJU BITUMENA"/>
          <xsd:enumeration value="Polypetroles &amp; Shell S.A."/>
          <xsd:enumeration value="Polypetroles et Shell SA"/>
          <xsd:enumeration value="Pors Bilistsenter"/>
          <xsd:enumeration value="Porto Petroli Di Genova S.P.A"/>
          <xsd:enumeration value="Poseidon Oil Pipeline Company, L.L.C."/>
          <xsd:enumeration value="Posto Iate Comercioe Servicos Ltd"/>
          <xsd:enumeration value="POWER LIMITED PARTNERSHIP"/>
          <xsd:enumeration value="Power Partnership Limited"/>
          <xsd:enumeration value="PPP"/>
          <xsd:enumeration value="Ppz - Productos Petroliferos, S.A."/>
          <xsd:enumeration value="Preduzece za uvoz-izvoz nafte i hemikalija doo, Beograd"/>
          <xsd:enumeration value="Prefiero, S.A."/>
          <xsd:enumeration value="PRESTOGAS LIMITED"/>
          <xsd:enumeration value="Prices Petroleum Company Ltd"/>
          <xsd:enumeration value="PriceWaterhouseCoopers"/>
          <xsd:enumeration value="Private Oil Holdings Oman (POHOL) Ltd"/>
          <xsd:enumeration value="Private Oil Holdings Oman Limited"/>
          <xsd:enumeration value="Probetume - Betumes Modificados E Emulsoes, S.A."/>
          <xsd:enumeration value="Propiedades Industriales Pisa"/>
          <xsd:enumeration value="Propiesa, S.A."/>
          <xsd:enumeration value="Provista Ventures Sdn Bhd"/>
          <xsd:enumeration value="Proxigaz"/>
          <xsd:enumeration value="Proximity"/>
          <xsd:enumeration value="Proximity Germany GmbH"/>
          <xsd:enumeration value="PSPC"/>
          <xsd:enumeration value="PT Krida PetraGraha"/>
          <xsd:enumeration value="Pt Kridapetra Graha"/>
          <xsd:enumeration value="PT Shell Indonesia"/>
          <xsd:enumeration value="PT SHELL INDONESIA (previously known as PT KRIDAPETRA GRAHA"/>
          <xsd:enumeration value="Pt Wismahuta Jaya"/>
          <xsd:enumeration value="PT. GRESIK DISTRIBUTION TERMINAL"/>
          <xsd:enumeration value="Pt. Shell Solar Indonesia"/>
          <xsd:enumeration value="PTT POLY CANADA, L.P."/>
          <xsd:enumeration value="Pukeko Holdings Limited"/>
          <xsd:enumeration value="Pulles-Ozn Bv"/>
          <xsd:enumeration value="Pyramid Motor Corporation (Pvt) Limited"/>
          <xsd:enumeration value="Pz Shareowner Services, Inc"/>
          <xsd:enumeration value="Q Lube, Inc."/>
          <xsd:enumeration value="Qalhat LNG S.A.O.C"/>
          <xsd:enumeration value="Qatar Liquefied Gas Company Limited (4)"/>
          <xsd:enumeration value="Qatar Petroleum (RLC)"/>
          <xsd:enumeration value="Qatar Shell GTL Limited"/>
          <xsd:enumeration value="Qatar Shell Research &amp; Technology Centre"/>
          <xsd:enumeration value="Qatar Shell Research &amp; Technology Centre QSTP-LLC"/>
          <xsd:enumeration value="Qatar Shell Service Company"/>
          <xsd:enumeration value="Qatar Shell Service Company W.L.L"/>
          <xsd:enumeration value="Qatar Shell Service Company W.L.L."/>
          <xsd:enumeration value="QATAR SHELL UPSTREAM INTERNATIONAL B.V."/>
          <xsd:enumeration value="QATARGAS"/>
          <xsd:enumeration value="Qatargas 3 &amp; 4 JADT"/>
          <xsd:enumeration value="Qatargas Operating Company Limited"/>
          <xsd:enumeration value="QPI And Shell Petrochemicals (Singapore) Pte Ltd"/>
          <xsd:enumeration value="QSB CORPORATION BVBA"/>
          <xsd:enumeration value="QSGTL"/>
          <xsd:enumeration value="Qshk Corporation"/>
          <xsd:enumeration value="Quaker State 1990-1 Drilling Fund, L.P."/>
          <xsd:enumeration value="Quaker State 1992-1 Drilling Fund, L.P."/>
          <xsd:enumeration value="Quaker State 1994-1 Drilling Fund, L.P."/>
          <xsd:enumeration value="Quaker State Investment Corporation"/>
          <xsd:enumeration value="QUANTUM OIL (PTY) LTD"/>
          <xsd:enumeration value="Questair Technologies Inc."/>
          <xsd:enumeration value="R.A.I. S.R.L."/>
          <xsd:enumeration value="R.B. Services Limited"/>
          <xsd:enumeration value="Ra Servicesenter"/>
          <xsd:enumeration value="Rabekken Bensinforum"/>
          <xsd:enumeration value="Raffinaderij Shell Mersin N.V."/>
          <xsd:enumeration value="Raffinaderij Shell Mersin NV"/>
          <xsd:enumeration value="Raffineria Di Roma S.P.A"/>
          <xsd:enumeration value="Raffinerie Du Midi (Sarl)"/>
          <xsd:enumeration value="Raffinerie Heide GmbH"/>
          <xsd:enumeration value="RAG TP"/>
          <xsd:enumeration value="Rainbow Pipeline Company Ltd"/>
          <xsd:enumeration value="RAIN-X EUROPE, NV"/>
          <xsd:enumeration value="RAM S.R.L"/>
          <xsd:enumeration value="Randaberg Bilistsenter"/>
          <xsd:enumeration value="Ras Al Khaimah Fuelling Service Company Limited Liability Company"/>
          <xsd:enumeration value="Rastello S.A."/>
          <xsd:enumeration value="Rastello Sas"/>
          <xsd:enumeration value="Rayong Refinery Company Limit"/>
          <xsd:enumeration value="RBA Handlare"/>
          <xsd:enumeration value="RBA Station"/>
          <xsd:enumeration value="RDK Ventures, LLC"/>
          <xsd:enumeration value="Recognition Express"/>
          <xsd:enumeration value="Refineria Dominicana De Petroleo S.A."/>
          <xsd:enumeration value="Refineria Dominicana de Petroleo SA"/>
          <xsd:enumeration value="Refineria Petrolera Acajutla S.A."/>
          <xsd:enumeration value="Reg Raffinerie-Energie Gesellschaft Ohg"/>
          <xsd:enumeration value="REG RAFFINERIE-ENERGIE GmbH &amp; Co. OHG"/>
          <xsd:enumeration value="Regal Murex, Inc."/>
          <xsd:enumeration value="Rekisei Kagaku K.K."/>
          <xsd:enumeration value="Relais Du St-Bernard Martigny Sa"/>
          <xsd:enumeration value="Repsol YPF"/>
          <xsd:enumeration value="RepsolYPF Shell Upstream Development Company"/>
          <xsd:enumeration value="RES Consulting GmbH"/>
          <xsd:enumeration value="Resco B.V."/>
          <xsd:enumeration value="Resina Chemie B.V."/>
          <xsd:enumeration value="Resolution Performance Products"/>
          <xsd:enumeration value="RESOURCE ENVIRONMENTAL LLC"/>
          <xsd:enumeration value="Restoroute De Bavois Sa"/>
          <xsd:enumeration value="Restoroute De La Gruyere S.A."/>
          <xsd:enumeration value="Retail Austria"/>
          <xsd:enumeration value="Retail Decisions"/>
          <xsd:enumeration value="Retail In-Vest-Fold AS"/>
          <xsd:enumeration value="Retail Karo AS"/>
          <xsd:enumeration value="RETAIL PROPERTIES LIMITED"/>
          <xsd:enumeration value="Retail Sor AS"/>
          <xsd:enumeration value="Revue Generale Des Routes Et Aerodomes"/>
          <xsd:enumeration value="REYNOLDS"/>
          <xsd:enumeration value="RHEINLAND KRAFTSTOFF GmbH"/>
          <xsd:enumeration value="Rheinland Kraftstoffgmbh"/>
          <xsd:enumeration value="Rhein-Main-Rohrleitungstransportgesellschaft Mbh"/>
          <xsd:enumeration value="Rhodes - Alexandrouplis Petroleum Installations A.E."/>
          <xsd:enumeration value="Riis Vekst Partners AS"/>
          <xsd:enumeration value="RISAVIKA GAS CENTRE DA"/>
          <xsd:enumeration value="RISAVIKA NYBYGG AS"/>
          <xsd:enumeration value="Risques Industriels Et Courtage D'Assurances (Snc)"/>
          <xsd:enumeration value="Rk Caspian Shipping Company Llc"/>
          <xsd:enumeration value="RMA"/>
          <xsd:enumeration value="Rmh Kiel Raiffeisen Minoelh. Gmbh"/>
          <xsd:enumeration value="Rmo Site Management Inc."/>
          <xsd:enumeration value="RMS"/>
          <xsd:enumeration value="RNC Engineering Pte Ltd"/>
          <xsd:enumeration value="Roa Bilistsenter"/>
          <xsd:enumeration value="ROAD SAFETY LIMITED"/>
          <xsd:enumeration value="Roanoke Valley, Llc"/>
          <xsd:enumeration value="Rock River I, Llc"/>
          <xsd:enumeration value="Rodogeste - Gestao De Postos Rodoviarios, Lda."/>
          <xsd:enumeration value="Rohoel-Aufsuchung AG"/>
          <xsd:enumeration value="Rohoel-Aufsuchungs Aktiengesellschaft"/>
          <xsd:enumeration value="Rohrwerk"/>
          <xsd:enumeration value="Romerike Stasjonsdrift AS"/>
          <xsd:enumeration value="Rommen Bilistsenter"/>
          <xsd:enumeration value="Romsdal Marketing AS"/>
          <xsd:enumeration value="Rona Bilistsenter"/>
          <xsd:enumeration value="Rorvik Bil &amp; Havneservice"/>
          <xsd:enumeration value="Rosneft-Shell Caspian Ventures Ltd"/>
          <xsd:enumeration value="Rotary IMC Pte Ltd"/>
          <xsd:enumeration value="Rotary Steerable Tools"/>
          <xsd:enumeration value="Rovik Bilistsenter"/>
          <xsd:enumeration value="Royal Dutch Shell"/>
          <xsd:enumeration value="Royal Dutch Shell Plc"/>
          <xsd:enumeration value="Royslimoen Bilistsenter"/>
          <xsd:enumeration value="R'S House"/>
          <xsd:enumeration value="Rub' Al-Khali Gas Development B.V."/>
          <xsd:enumeration value="Runes Bensin AS"/>
          <xsd:enumeration value="RV-7 Bilistsenter"/>
          <xsd:enumeration value="Rygge Bilistsenter"/>
          <xsd:enumeration value="S T Exchange Inc."/>
          <xsd:enumeration value="S T Exchange, Inc."/>
          <xsd:enumeration value="S&amp;H Afn. Company"/>
          <xsd:enumeration value="S&amp;S Marine Service Co. Ltd."/>
          <xsd:enumeration value="S.I. Mygiakis Sa"/>
          <xsd:enumeration value="Saaga - Sociedade Acoreana De Armazenagem De Gas, S.A."/>
          <xsd:enumeration value="Saba - Sociedade Abastecedora De Aeronaves, Lda"/>
          <xsd:enumeration value="Sabah Shell Petroleum Company Limited"/>
          <xsd:enumeration value="Sabah Shell Petroleum Company Ltd"/>
          <xsd:enumeration value="Sabina Petrochemicals Llc"/>
          <xsd:enumeration value="Sable Offshore Energy Inc."/>
          <xsd:enumeration value="SABO-armaturen service GmbH"/>
          <xsd:enumeration value="Safco Ae"/>
          <xsd:enumeration value="SAG Controlec"/>
          <xsd:enumeration value="SAG GmbH"/>
          <xsd:enumeration value="Sagess Sa Gestion De Stocks De Securite"/>
          <xsd:enumeration value="Sahapanichkijphun Co Ltd"/>
          <xsd:enumeration value="Sahapanichkijphun Company Limited"/>
          <xsd:enumeration value="Sak Chaisidhi Company Limited (Scl)"/>
          <xsd:enumeration value="Sakae Kigyo K.K."/>
          <xsd:enumeration value="Sakhalin Energy Investment Company Ltd"/>
          <xsd:enumeration value="Sakhalin Energy Investment Company Ltd."/>
          <xsd:enumeration value="Sakhalin LNG Services Company Ltd."/>
          <xsd:enumeration value="SAL"/>
          <xsd:enumeration value="Salmon Pipelines Limited"/>
          <xsd:enumeration value="Salmon Resources Limited"/>
          <xsd:enumeration value="Salym Petroleum Development N.V."/>
          <xsd:enumeration value="Salym Petroleum Services B.V."/>
          <xsd:enumeration value="Salzburg Fuelling GmbH"/>
          <xsd:enumeration value="SAMCO"/>
          <xsd:enumeration value="SAN PABLO BAY PIPELINE COMPANY LLC"/>
          <xsd:enumeration value="Sande Auto Senter"/>
          <xsd:enumeration value="Sandnessjoen Bilistsenter"/>
          <xsd:enumeration value="Sandvika Bilistsenter"/>
          <xsd:enumeration value="Sanmic"/>
          <xsd:enumeration value="SANMIC SARL"/>
          <xsd:enumeration value="Sannes AB"/>
          <xsd:enumeration value="Sanwa Sekiyu K.K."/>
          <xsd:enumeration value="SAP AG"/>
          <xsd:enumeration value="SAPEIC"/>
          <xsd:enumeration value="SAPPRO SA (soci"/>
          <xsd:enumeration value="Sappro Sa (Soci�t� Du Pipeline � Produits P�troliers Sur Territoire Genevois)"/>
          <xsd:enumeration value="Sara Sa De La Raffinerie Des Antilles"/>
          <xsd:enumeration value="Saraco Sa, Geneva"/>
          <xsd:enumeration value="SARAWAK"/>
          <xsd:enumeration value="Sarawak Shell Berhad"/>
          <xsd:enumeration value="Sarawak Shell Bhd"/>
          <xsd:enumeration value="SARL FABIEN"/>
          <xsd:enumeration value="Sascca S.A."/>
          <xsd:enumeration value="Sasf Pty Ltd"/>
          <xsd:enumeration value="SASREF"/>
          <xsd:enumeration value="Saudi Arabian Markets &amp; Shell Lubricants Co."/>
          <xsd:enumeration value="Saudi Arabian Markets And Shell Lubricants Company Ltd"/>
          <xsd:enumeration value="Saudi Aramco Shell Refinery Company"/>
          <xsd:enumeration value="Saudi Petrochemical Company"/>
          <xsd:enumeration value="Savannah Company Ltd"/>
          <xsd:enumeration value="Saxon Oil (Miller) Ltd"/>
          <xsd:enumeration value="SAXON OIL LIMITED"/>
          <xsd:enumeration value="Saxon Oil Ltd"/>
          <xsd:enumeration value="SAXON OIL MILLER LIMITED"/>
          <xsd:enumeration value="SBRASEP"/>
          <xsd:enumeration value="SBRASOP"/>
          <xsd:enumeration value="SC BRAENDSELSOLIE A/S"/>
          <xsd:enumeration value="SCAN"/>
          <xsd:enumeration value="Scanbilt"/>
          <xsd:enumeration value="SCAPSA"/>
          <xsd:enumeration value="SCC"/>
          <xsd:enumeration value="Sccp Land, Inc."/>
          <xsd:enumeration value="SCHINA"/>
          <xsd:enumeration value="Schlumberger"/>
          <xsd:enumeration value="Scl Pipeline Inc."/>
          <xsd:enumeration value="Scogi Louisiana Holdings Llc"/>
          <xsd:enumeration value="SCOGI, G.P."/>
          <xsd:enumeration value="Scogi, L.P."/>
          <xsd:enumeration value="Scotford Chemicals Inc."/>
          <xsd:enumeration value="Scotford Chemicals Limited"/>
          <xsd:enumeration value="Scotford Hmu Leasing Inc."/>
          <xsd:enumeration value="Sdh Beteiligungsges. Mbh"/>
          <xsd:enumeration value="Sdh Shell Deutschl.Holding"/>
          <xsd:enumeration value="SDIUS"/>
          <xsd:enumeration value="SDO"/>
          <xsd:enumeration value="SDO  (Shell)"/>
          <xsd:enumeration value="SDSI"/>
          <xsd:enumeration value="Seapos Ltda"/>
          <xsd:enumeration value="Secure Fuel Network, Llc"/>
          <xsd:enumeration value="SEE"/>
          <xsd:enumeration value="Seech Ag"/>
          <xsd:enumeration value="SEFCU"/>
          <xsd:enumeration value="Seibu Engineering Co.Ltd."/>
          <xsd:enumeration value="Seibu Kaiun K.K."/>
          <xsd:enumeration value="Seibu Oil Co., Ltd"/>
          <xsd:enumeration value="Seibu Oil Co.,Ltd"/>
          <xsd:enumeration value="SEIC"/>
          <xsd:enumeration value="Seijo Bussan"/>
          <xsd:enumeration value="Selap Limited"/>
          <xsd:enumeration value="Select S.R.L."/>
          <xsd:enumeration value="Semicrof Sem Centre Routier Du Freney"/>
          <xsd:enumeration value="Sensornet Limited"/>
          <xsd:enumeration value="Sentrum Auto"/>
          <xsd:enumeration value="SENV"/>
          <xsd:enumeration value="Sep Congo Sarl"/>
          <xsd:enumeration value="SEPCO"/>
          <xsd:enumeration value="SEPL"/>
          <xsd:enumeration value="Seram Spa"/>
          <xsd:enumeration value="Seraya Chemicals Singapore (Private) Ltd."/>
          <xsd:enumeration value="Seraya Chemicals Singapore (Pte) Ltd"/>
          <xsd:enumeration value="Service Area Investments (Pty) Ltd"/>
          <xsd:enumeration value="Service Aviation Paris (G.I.E.)"/>
          <xsd:enumeration value="Servicentro Automotriz Incorporated"/>
          <xsd:enumeration value="Services Integration Group"/>
          <xsd:enumeration value="SERVICIOS INTEGRALES, S.A."/>
          <xsd:enumeration value="SERVISAIR &amp; SHELL FUEL SERVICES LLC"/>
          <xsd:enumeration value="SESSA"/>
          <xsd:enumeration value="SevenBest AS"/>
          <xsd:enumeration value="SFJ Inc."/>
          <xsd:enumeration value="Sfs Stuttgart Fuelling Services Gbr"/>
          <xsd:enumeration value="SGAR"/>
          <xsd:enumeration value="SGB Cleton"/>
          <xsd:enumeration value="SGLPGUS"/>
          <xsd:enumeration value="SGPI"/>
          <xsd:enumeration value="Shanghai Pioneer Road Services Company Limited"/>
          <xsd:enumeration value="Shared Services Asia Bv"/>
          <xsd:enumeration value="Sharjah Fuelling Services Company Ltd."/>
          <xsd:enumeration value="Shearwater Project Engineering &amp; Fabrication"/>
          <xsd:enumeration value="SHELHK"/>
          <xsd:enumeration value="Shell - Distribution Et Raffinage (Sas)"/>
          <xsd:enumeration value="Shell - Statoil Refuelling (Billund) I/S"/>
          <xsd:enumeration value="Shell  Tianjin Petroleum Company Limited"/>
          <xsd:enumeration value="Shell &amp; Bp (Malindi) Kenya Ltd."/>
          <xsd:enumeration value="Shell &amp; DEA Oil GmbH"/>
          <xsd:enumeration value="SHELL &amp; MOH AVIATION FULES A.E."/>
          <xsd:enumeration value="SHELL &amp; TEPCO (PTY) LTD FORMERLY VECTO TRADE 285 (PTY) LTD"/>
          <xsd:enumeration value="Shell &amp; Turcas Petrol A.S."/>
          <xsd:enumeration value="Shell (China) Limited"/>
          <xsd:enumeration value="Shell (China) Ltd"/>
          <xsd:enumeration value="Shell (China) Ltd."/>
          <xsd:enumeration value="Shell (Malindi) Eritrea Company"/>
          <xsd:enumeration value="Shell (Petroleum Mining) Co. Ltd (NZ)"/>
          <xsd:enumeration value="Shell (Petroleum Mining) Company Limited"/>
          <xsd:enumeration value="Shell (Philippines) Holdings Llc"/>
          <xsd:enumeration value="SHELL (SUDAN) PETROLEUM DEVELOPMENT COMPANY LIMITED"/>
          <xsd:enumeration value="Shell (Switzerland)"/>
          <xsd:enumeration value="Shell (Switzerland)- Raffinerie de Cressier"/>
          <xsd:enumeration value="Shell (Tianjin) Oil And Petrochemical Company Limited"/>
          <xsd:enumeration value="Shell (Us) Gas &amp; Power Llc"/>
          <xsd:enumeration value="Shell (US) Gas &amp; Power M&amp;T Holdings, Inc."/>
          <xsd:enumeration value="Shell (Zhuhai) Lubricants Company Limited"/>
          <xsd:enumeration value="Shell Abastecimentos E Servicos A Aviacao, S.A."/>
          <xsd:enumeration value="Shell Abu Dhabi B.V."/>
          <xsd:enumeration value="Shell Abu Dhabi BV"/>
          <xsd:enumeration value="Shell Additives Holdings (I) Bv"/>
          <xsd:enumeration value="Shell Additives Holdings (Ii) Bv"/>
          <xsd:enumeration value="Shell Additives International Limited"/>
          <xsd:enumeration value="Shell Additives Uk Limited"/>
          <xsd:enumeration value="Shell Adria d.o.o."/>
          <xsd:enumeration value="Shell Adria Trgovsko Podjetje, D.O.O. Or Shell Adria, Trading Company Ltd"/>
          <xsd:enumeration value="Shell Africa Holdings Ltd."/>
          <xsd:enumeration value="SHELL AGRICULTURAL CHEMICAL COMPANY"/>
          <xsd:enumeration value="Shell Agriculture Chemical Company"/>
          <xsd:enumeration value="Shell Aircraft International"/>
          <xsd:enumeration value="Shell Aircraft Limited"/>
          <xsd:enumeration value="Shell Aircraft Ltd"/>
          <xsd:enumeration value="Shell Algeria Reggane GmbH"/>
          <xsd:enumeration value="Shell Algeria Zerafa Gmbh"/>
          <xsd:enumeration value="SHELL AMERICAS FUNDING (CANADA) LIMITED"/>
          <xsd:enumeration value="Shell Americas Funding (Canada) Ulc"/>
          <xsd:enumeration value="Shell Americas Funding Inc"/>
          <xsd:enumeration value="SHELL AND BP RED SEA TRADING LIMITED"/>
          <xsd:enumeration value="SHELL AND BP SCOTLAND LIMITED"/>
          <xsd:enumeration value="SHELL AND BP SERVICES LIMITED"/>
          <xsd:enumeration value="Shell And Bp South African Petroleum Refineries (Pty) Limited"/>
          <xsd:enumeration value="Shell and BP South African Petroleum Refineries (Pty) Ltd"/>
          <xsd:enumeration value="SHELL AND BP SOUTH AFRICAN REFINERIES (PTY) LIMITED"/>
          <xsd:enumeration value="Shell Angola Exploration BV"/>
          <xsd:enumeration value="Shell Antilles and Guianas Ltd"/>
          <xsd:enumeration value="Shell Arabia Car Service Limited"/>
          <xsd:enumeration value="Shell Aseol AG"/>
          <xsd:enumeration value="SHELL ASPHALT (SHANGHAI MINHANG) CO.  LTD."/>
          <xsd:enumeration value="Shell Asphalt (Shanghai) Co., Ltd."/>
          <xsd:enumeration value="Shell Asset Management Company B.V."/>
          <xsd:enumeration value="Shell Asset Management Company BV"/>
          <xsd:enumeration value="Shell Australia Limited"/>
          <xsd:enumeration value="Shell Australia Natural Gas Shipping Limited"/>
          <xsd:enumeration value="Shell Australia Natural Gas Shipping Ltd"/>
          <xsd:enumeration value="Shell Austria Gesellschaft m.b.H."/>
          <xsd:enumeration value="Shell Austria Gmbh"/>
          <xsd:enumeration value="Shell Austria Pensionskasse Aktiengesellschaft"/>
          <xsd:enumeration value="Shell Austria Tankstellen Gmbh"/>
          <xsd:enumeration value="Shell Autoserv (Thailand) Company Limted"/>
          <xsd:enumeration value="Shell Autoserv Central Pty Ltd"/>
          <xsd:enumeration value="Shell Autoserv Centros, S.A. De C.V."/>
          <xsd:enumeration value="Shell Autoserv Mexico, S.A. De C.V."/>
          <xsd:enumeration value="Shell Autoserv North Pty Ltd"/>
          <xsd:enumeration value="Shell Autoserv Services Pty Ltd"/>
          <xsd:enumeration value="Shell Autoserv Servicios, S.A. De C.V."/>
          <xsd:enumeration value="Shell Autoserv South Africa (Pty) Ltd"/>
          <xsd:enumeration value="Shell Autoserv South Pty Ltd"/>
          <xsd:enumeration value="Shell Autoserv Talleres, S.A. De C.V."/>
          <xsd:enumeration value="Shell Autoserv West Pty Ltd"/>
          <xsd:enumeration value="Shell Autoserve Polska Sp. Z O.O."/>
          <xsd:enumeration value="Shell Aviation"/>
          <xsd:enumeration value="SHELL AVIATION FINLAND OY"/>
          <xsd:enumeration value="SHELL AVIATION IRELAND LIMITED"/>
          <xsd:enumeration value="Shell Aviation Ireland Ltd"/>
          <xsd:enumeration value="Shell Aviation Limited"/>
          <xsd:enumeration value="Shell Aviation Ltd"/>
          <xsd:enumeration value="Shell Aviation Services Limited"/>
          <xsd:enumeration value="Shell Azerbaijan Exploration &amp; Production"/>
          <xsd:enumeration value="Shell Azerbaijan Exploration And Production B.V."/>
          <xsd:enumeration value="Shell Azs"/>
          <xsd:enumeration value="Shell AZS LLC"/>
          <xsd:enumeration value="Shell Bahamas Limited"/>
          <xsd:enumeration value="Shell Baja Holdings B.V."/>
          <xsd:enumeration value="Shell Bangladesh Exploration And Development B.V."/>
          <xsd:enumeration value="Shell Bangladesh Marketing Ltd"/>
          <xsd:enumeration value="Shell Bangladesh Marketing Ltd."/>
          <xsd:enumeration value="Shell Belize Limited"/>
          <xsd:enumeration value="Shell Belvedere Limited"/>
          <xsd:enumeration value="Shell Benin S.A."/>
          <xsd:enumeration value="Shell Bermuda (Overseas) Limited"/>
          <xsd:enumeration value="Shell Bermuda (Overseas) Ltd"/>
          <xsd:enumeration value="SHELL BIOCON LLC"/>
          <xsd:enumeration value="Shell Biomasse Energie Gmbh"/>
          <xsd:enumeration value="Shell Bissau Lda"/>
          <xsd:enumeration value="Shell Bitumen"/>
          <xsd:enumeration value="SHELL BITUMEN (FOSHAN) HOLDING LIMITED"/>
          <xsd:enumeration value="SHELL BITUMEN (LUZHOU) HOLDING LIMITED"/>
          <xsd:enumeration value="SHELL BITUMEN (TIANJIN) HOLDING LIMITED"/>
          <xsd:enumeration value="SHELL BITUMEN (XI'AN) HOLDING LIMITED"/>
          <xsd:enumeration value="SHELL BITUMEN CHINA HOLDINGS LIMITED"/>
          <xsd:enumeration value="SHELL BITUMEN EAST AFRICA LIMITED"/>
          <xsd:enumeration value="Shell Bitumen India Private Limited"/>
          <xsd:enumeration value="Shell Bitumen India Pvt Ltf"/>
          <xsd:enumeration value="Shell Bitumen India Pvt. Limited"/>
          <xsd:enumeration value="Shell Bitumen Ireland Limited"/>
          <xsd:enumeration value="SHELL BITUMEN(EZHOU) HOLDING LLC"/>
          <xsd:enumeration value="Shell Bitumes, S.A."/>
          <xsd:enumeration value="Shell Bitumi S.R.L."/>
          <xsd:enumeration value="Shell Bolivia S.A."/>
          <xsd:enumeration value="Shell Bolivia SA"/>
          <xsd:enumeration value="Shell Brands International Ag"/>
          <xsd:enumeration value="Shell Brasil Ep"/>
          <xsd:enumeration value="Shell Brasil Exploration and Production"/>
          <xsd:enumeration value="Shell Brasil Ltda"/>
          <xsd:enumeration value="Shell Brasil Petroleo Ltda"/>
          <xsd:enumeration value="Shell Brazil Fza-1 Exploreco B.V."/>
          <xsd:enumeration value="Shell Brazil Holding B.V."/>
          <xsd:enumeration value="SHELL BRAZIL HOLDING GMBH"/>
          <xsd:enumeration value="SHELL BROADWATER HOLDINGS LLC"/>
          <xsd:enumeration value="Shell Bulgaria Aktionerno Dru"/>
          <xsd:enumeration value="Shell Bulgaria EAD"/>
          <xsd:enumeration value="Shell Bulgaria Ednolichno Aktionerno Druzhestvo"/>
          <xsd:enumeration value="Shell Business Development Central Asia B.V."/>
          <xsd:enumeration value="SHELL BUSINESS DEVELOPMENT MIDDLE EAST LIMITED"/>
          <xsd:enumeration value="Shell Business Development Saudi Arabia B.V."/>
          <xsd:enumeration value="SHELL BUSINESS SERVICE CENTRE  SDN. BHD."/>
          <xsd:enumeration value="Shell Business Service Centre Krakow"/>
          <xsd:enumeration value="Shell Business Service Centre Sdn Bhd"/>
          <xsd:enumeration value="SHELL BUSINESS SERVICE CENTRE SDN. BHD."/>
          <xsd:enumeration value="Shell Cabo Verde S.A.R.L."/>
          <xsd:enumeration value="Shell Cabo Verde SARL"/>
          <xsd:enumeration value="Shell California Pipeline Company Llc"/>
          <xsd:enumeration value="Shell Cambodia"/>
          <xsd:enumeration value="Shell Canada Energy"/>
          <xsd:enumeration value="SHELL CANADA EXPLORATION"/>
          <xsd:enumeration value="Shell Canada Limited"/>
          <xsd:enumeration value="SHELL CANADA LIMITED/SHELL CANADA LIMITEE"/>
          <xsd:enumeration value="Shell Canada Ltd"/>
          <xsd:enumeration value="Shell Canada Ltd."/>
          <xsd:enumeration value="Shell Canada Op Inc."/>
          <xsd:enumeration value="Shell Canada Options Corporation"/>
          <xsd:enumeration value="SHELL CANADA PRODUCTS"/>
          <xsd:enumeration value="Shell Canada Products Limited"/>
          <xsd:enumeration value="SHELL CANADA RESOURCES"/>
          <xsd:enumeration value="Shell Canada Services Limited"/>
          <xsd:enumeration value="Shell Canada Upstream"/>
          <xsd:enumeration value="Shell Canadian Tankers Limited"/>
          <xsd:enumeration value="Shell Capital"/>
          <xsd:enumeration value="Shell Capital Cards Limited"/>
          <xsd:enumeration value="Shell Capital Inc."/>
          <xsd:enumeration value="Shell Capital Limited"/>
          <xsd:enumeration value="Shell Capital Services Ltd"/>
          <xsd:enumeration value="Shell Car Care International Limited"/>
          <xsd:enumeration value="Shell Cards Ukraine LLC"/>
          <xsd:enumeration value="Shell Caribbean &amp; Central America"/>
          <xsd:enumeration value="Shell Caribbean &amp; Central America Ltd"/>
          <xsd:enumeration value="SHELL CARIBBEAN &amp; CENTRAL AMERICA LTD - DOM REP BRANCH"/>
          <xsd:enumeration value="SHELL CARIBBEAN AND CENTRAL AMERICA LTD-GUATEMALA BRANCH"/>
          <xsd:enumeration value="Shell Caribbean Investments Limited"/>
          <xsd:enumeration value="Shell Caribbean Services Limited"/>
          <xsd:enumeration value="Shell Caspian B.V."/>
          <xsd:enumeration value="SHELL CASPIAN PIPELINE HOLDINGS B.V."/>
          <xsd:enumeration value="Shell Catalysts Ventures Inc."/>
          <xsd:enumeration value="Shell Central Europe Services Company Limited"/>
          <xsd:enumeration value="Shell Central Europe Services Company Ltd"/>
          <xsd:enumeration value="Shell Chemical Capital Company"/>
          <xsd:enumeration value="Shell Chemical Company"/>
          <xsd:enumeration value="SHELL CHEMICAL COMPANY OF EASTERN AFRICA LIMITED"/>
          <xsd:enumeration value="Shell Chemical Distributing Company Limited"/>
          <xsd:enumeration value="Shell Chemical Distributing Company Ltd"/>
          <xsd:enumeration value="Shell Chemical Lp"/>
          <xsd:enumeration value="Shell Chemical Philippines Incorporated"/>
          <xsd:enumeration value="Shell Chemical Risk Management"/>
          <xsd:enumeration value="Shell Chemical Yabucoa Inc."/>
          <xsd:enumeration value="Shell Chemicals"/>
          <xsd:enumeration value="SHELL CHEMICALS (HELLAS) LIMITED"/>
          <xsd:enumeration value="Shell Chemicals (Hellas), Limited"/>
          <xsd:enumeration value="Shell Chemicals Americas Inc"/>
          <xsd:enumeration value="Shell Chemicals Arabia Llc"/>
          <xsd:enumeration value="Shell Chemicals Belgium S.A."/>
          <xsd:enumeration value="Shell Chemicals Canada Ltd"/>
          <xsd:enumeration value="Shell Chemicals Canada Ltd."/>
          <xsd:enumeration value="Shell Chemicals Danmark A/S"/>
          <xsd:enumeration value="Shell Chemicals East Africa Limited"/>
          <xsd:enumeration value="Shell Chemicals Europe B.V."/>
          <xsd:enumeration value="Shell Chemicals Europe Limited"/>
          <xsd:enumeration value="Shell Chemicals Iberica S.A."/>
          <xsd:enumeration value="Shell Chemicals Ireland Limited"/>
          <xsd:enumeration value="Shell Chemicals Ireland Ltd"/>
          <xsd:enumeration value="Shell Chemicals Jamaica Limited"/>
          <xsd:enumeration value="Shell Chemicals Japan Ltd."/>
          <xsd:enumeration value="Shell Chemicals Limited"/>
          <xsd:enumeration value="Shell Chemicals Ltd"/>
          <xsd:enumeration value="SHELL CHEMICALS NORTH EAST EUROPE SP Z O.O."/>
          <xsd:enumeration value="Shell Chemicals North East Europe Sp zoo"/>
          <xsd:enumeration value="Shell Chemicals North East Europe Spz O.O."/>
          <xsd:enumeration value="Shell Chemicals Philippines, Inc."/>
          <xsd:enumeration value="SHELL CHEMICALS SERAYA PTE LTD"/>
          <xsd:enumeration value="SHELL CHEMICALS SERAYA PTE. LTD."/>
          <xsd:enumeration value="Shell Chemicals Services Asia B.V."/>
          <xsd:enumeration value="Shell Chemicals Support Services Asia Limited"/>
          <xsd:enumeration value="SHELL CHEMICALS U.K. LIMITED"/>
          <xsd:enumeration value="Shell Chemicals U.K.Limited"/>
          <xsd:enumeration value="SHELL CHEMICALS UGANDA LIMITED"/>
          <xsd:enumeration value="Shell Chemicals UK Ltd"/>
          <xsd:enumeration value="Shell Chemicals Ventures B.V."/>
          <xsd:enumeration value="Shell Chemicals Yabucoa Inc."/>
          <xsd:enumeration value="Shell Chemie Beteiligungsgesellschaft Mbh"/>
          <xsd:enumeration value="Shell Chile SA"/>
          <xsd:enumeration value="Shell Chile Sociedad Anonima Comercial E Industrial"/>
          <xsd:enumeration value="Shell China B.V."/>
          <xsd:enumeration value="Shell China Exploration and Production Co. Ltd."/>
          <xsd:enumeration value="Shell China Exploration And Production Company Limited"/>
          <xsd:enumeration value="SHELL CHINA HOLDING GMBH"/>
          <xsd:enumeration value="Shell China Holdings B.V."/>
          <xsd:enumeration value="SHELL CHINA HOLDINGS LIMITED"/>
          <xsd:enumeration value="Shell China Holdings Ltd"/>
          <xsd:enumeration value="SHELL CHINA JILIN ENERGY HOLDING COMPANY LTD"/>
          <xsd:enumeration value="SHELL CHINA LIMITED"/>
          <xsd:enumeration value="Shell China Ltd"/>
          <xsd:enumeration value="Shell China Ltd."/>
          <xsd:enumeration value="Shell China Petroleum Development B.V."/>
          <xsd:enumeration value="Shell Cia Argentina de Petroleo SA"/>
          <xsd:enumeration value="Shell Clair UK Limited"/>
          <xsd:enumeration value="Shell Club Corringham Limited"/>
          <xsd:enumeration value="Shell Co (Pacific Islands) Ltd"/>
          <xsd:enumeration value="Shell Co Pacific Islands Ltd"/>
          <xsd:enumeration value="Shell Co. of Gibraltar Limited"/>
          <xsd:enumeration value="Shell CO2 Company Ltd."/>
          <xsd:enumeration value="Shell CO2 Storage BV"/>
          <xsd:enumeration value="Shell Coal (South America) Ltd"/>
          <xsd:enumeration value="Shell Coal Marketing Limited"/>
          <xsd:enumeration value="Shell Coal Pty"/>
          <xsd:enumeration value="Shell Colombia S.A."/>
          <xsd:enumeration value="Shell Colombia SA"/>
          <xsd:enumeration value="Shell Communications Inc."/>
          <xsd:enumeration value="Shell Community Financing Company Of California"/>
          <xsd:enumeration value="Shell Compania Argentina De Petroleo S.A."/>
          <xsd:enumeration value="SHELL COMPANIA DE PETROLEO DEL ECUADOR S.A."/>
          <xsd:enumeration value="Shell Companies in Indonesia"/>
          <xsd:enumeration value="Shell Companies in Saudi Arabia"/>
          <xsd:enumeration value="Shell Company (Hellas), Limited"/>
          <xsd:enumeration value="Shell Company (Pacific Islands) Limited"/>
          <xsd:enumeration value="SHELL COMPANY DOMINICANA, S.A. (Named before PROPIESA, S.A.)"/>
          <xsd:enumeration value="Shell Company Of Cambodia Limited S.A."/>
          <xsd:enumeration value="Shell Company Of Gibraltar Limited"/>
          <xsd:enumeration value="Shell Company of Sri Lanka Ltd"/>
          <xsd:enumeration value="Shell Compressed Natural Gas Egypt S.A.E."/>
          <xsd:enumeration value="SHELL CONCORDIA LIMITED"/>
          <xsd:enumeration value="Shell Concordia Ltd"/>
          <xsd:enumeration value="Shell Congo B.V."/>
          <xsd:enumeration value="Shell Congo Mer Profonde BV"/>
          <xsd:enumeration value="Shell Consolidated Energy Resources, Inc."/>
          <xsd:enumeration value="Shell Consumer Deutschland Gmbh"/>
          <xsd:enumeration value="Shell Consumer Svs"/>
          <xsd:enumeration value="Shell Coordination Centre"/>
          <xsd:enumeration value="Shell Coordination Centre Sa"/>
          <xsd:enumeration value="Shell Coral Resources Company Llc"/>
          <xsd:enumeration value="Shell Coral Resources Holdings Inc"/>
          <xsd:enumeration value="Shell Coral Resources Holdings Inc."/>
          <xsd:enumeration value="SHELL CORPORATE DIRECTOR LIMITED"/>
          <xsd:enumeration value="SHELL CORPORATE SECRETARY LIMITED"/>
          <xsd:enumeration value="Shell Costa Rica S.A."/>
          <xsd:enumeration value="Shell Costa Rica SA"/>
          <xsd:enumeration value="Shell Cote d'Ivoire"/>
          <xsd:enumeration value="Shell Cuiaba Holdings Limited"/>
          <xsd:enumeration value="Shell Custodian Pty Ltd"/>
          <xsd:enumeration value="Shell Czech Republic a.s."/>
          <xsd:enumeration value="Shell Czech Republic Akciova Spolecnost"/>
          <xsd:enumeration value="Shell Czech Republic as"/>
          <xsd:enumeration value="Shell Deepwater Borneo"/>
          <xsd:enumeration value="Shell Deepwater Borneo Limited"/>
          <xsd:enumeration value="Shell Deepwater Development As"/>
          <xsd:enumeration value="Shell Deepwater Exploration Morocco Gmbh"/>
          <xsd:enumeration value="Shell Deepwater Royalties Inc."/>
          <xsd:enumeration value="Shell Deepwater Tanzania B.V."/>
          <xsd:enumeration value="SHELL DEER PARK REFINERY"/>
          <xsd:enumeration value="Shell Deer Park Refining"/>
          <xsd:enumeration value="Shell Deer Park Refining Company"/>
          <xsd:enumeration value="Shell Detaljist"/>
          <xsd:enumeration value="Shell Detaljist Ab"/>
          <xsd:enumeration value="Shell Deutschland Oil GmbH"/>
          <xsd:enumeration value="Shell Deutschland Schmierstoff GmbH"/>
          <xsd:enumeration value="Shell Development &amp; Offshore Pakistan B.V."/>
          <xsd:enumeration value="Shell Development (Australia) Proprietary Limited"/>
          <xsd:enumeration value="Shell Development (Australia) Pty Ltd"/>
          <xsd:enumeration value="Shell Development (Psc 7) Proprietary Ltd"/>
          <xsd:enumeration value="Shell Development (Psc19) Pty Ltd"/>
          <xsd:enumeration value="Shell Development (Psc20) Pty Ltd"/>
          <xsd:enumeration value="Shell Development (Psc3) Proprietary Limited"/>
          <xsd:enumeration value="Shell Development (Psc9) Pty Ltd"/>
          <xsd:enumeration value="Shell Development And Offshore Pakistan B.V."/>
          <xsd:enumeration value="Shell Development Angola B.V."/>
          <xsd:enumeration value="Shell Development Australia"/>
          <xsd:enumeration value="Shell Development Iran B.V."/>
          <xsd:enumeration value="SHELL DEVELOPMENT KASHAGAN B.V."/>
          <xsd:enumeration value="Shell Development Oman LLC"/>
          <xsd:enumeration value="Shell Development Sakhalin B.V."/>
          <xsd:enumeration value="Shell Development Venezuela Limited"/>
          <xsd:enumeration value="Shell Developments (China) Limited"/>
          <xsd:enumeration value="Shell Developments (Hk) Limited"/>
          <xsd:enumeration value="Shell Developments (HK) Ltd"/>
          <xsd:enumeration value="Shell Developments Zimbabwe (Pte) Ltd"/>
          <xsd:enumeration value="Shell Developments Zimbabwe (Pvt) Limited"/>
          <xsd:enumeration value="Shell Diagnostics Et Applications Sas"/>
          <xsd:enumeration value="SHELL DIRECT (NORTH WEST) LIMITED"/>
          <xsd:enumeration value="SHELL DIRECT (NORTHERN) LIMITED"/>
          <xsd:enumeration value="Shell Direct (Sas)"/>
          <xsd:enumeration value="SHELL DIRECT (U.K.) LIMITED"/>
          <xsd:enumeration value="Shell Direct (UK) Ltd"/>
          <xsd:enumeration value="Shell Direct Australia"/>
          <xsd:enumeration value="Shell Direct GmbH"/>
          <xsd:enumeration value="Shell Direct Gmbh Becker &amp; Harms Abeitlung Heizkostenabrechnung"/>
          <xsd:enumeration value="Shell Direct Services GmbH"/>
          <xsd:enumeration value="Shell Direct Sverige Ab"/>
          <xsd:enumeration value="Shell Distributor (Holdings) Limited"/>
          <xsd:enumeration value="Shell Diversifications Et Activites Petrole Sas"/>
          <xsd:enumeration value="Shell Djibouti"/>
          <xsd:enumeration value="Shell Djibouti Sa"/>
          <xsd:enumeration value="Shell Downstream Inc"/>
          <xsd:enumeration value="Shell Downstream Inc."/>
          <xsd:enumeration value="Shell Downstream Inc.(SDIUS)"/>
          <xsd:enumeration value="Shell Downstream Services International"/>
          <xsd:enumeration value="Shell Downstream Services International B.V."/>
          <xsd:enumeration value="Shell DownstreInc.(SDIUS)"/>
          <xsd:enumeration value="Shell Drive"/>
          <xsd:enumeration value="Shell Drive Deutschland Gmbh"/>
          <xsd:enumeration value="SHELL E &amp; P INTERNATIONAL VENTURES INC"/>
          <xsd:enumeration value="Shell E &amp; P Investment Holdings B.V"/>
          <xsd:enumeration value="Shell E &amp; P Ireland Offshore Inc"/>
          <xsd:enumeration value="Shell E And P Offshore Services B.V."/>
          <xsd:enumeration value="Shell E&amp;P Ireland Limited"/>
          <xsd:enumeration value="SHELL EAST AFRICA LIMITED"/>
          <xsd:enumeration value="Shell East Europe Company Limited"/>
          <xsd:enumeration value="Shell East Europe Company Ltd"/>
          <xsd:enumeration value="SHELL EASTERN AUSTRALIA PTY LTD"/>
          <xsd:enumeration value="Shell Eastern Petroleum (Pte) Limited"/>
          <xsd:enumeration value="SHELL EASTERN PETROLEUM (PTE) LTD"/>
          <xsd:enumeration value="Shell Eastern Petroleum (Pte) Ltd."/>
          <xsd:enumeration value="Shell Eastern Petroleum Pte Ltd"/>
          <xsd:enumeration value="Shell Eastern Petroleum Pte Ltd-CH"/>
          <xsd:enumeration value="Shell Eastern Trading (Private) Limited"/>
          <xsd:enumeration value="Shell Eastern Trading (Pte) Ltd"/>
          <xsd:enumeration value="Shell Ecuador S.A."/>
          <xsd:enumeration value="Shell Ecuador SA"/>
          <xsd:enumeration value="Shell Eesti Aktsiaselts"/>
          <xsd:enumeration value="Shell EESTI AS"/>
          <xsd:enumeration value="Shell Egypt Deepwater B.V."/>
          <xsd:enumeration value="Shell Egypt N.V."/>
          <xsd:enumeration value="SHELL EGYPT NILE DELTA B.V."/>
          <xsd:enumeration value="Shell Egypt NV"/>
          <xsd:enumeration value="SHELL EGYPT NW DEMIATTA GMBH"/>
          <xsd:enumeration value="SHELL EGYPT SHALLOW  WATER B.V."/>
          <xsd:enumeration value="Shell Egypt Trading"/>
          <xsd:enumeration value="SHELL EGYPT WEST MANZALA GMBH"/>
          <xsd:enumeration value="SHELL EGYPT WEST QANTARA GMBH"/>
          <xsd:enumeration value="Shell Elastomers Inc."/>
          <xsd:enumeration value="Shell Employee Benefits Trustee Limited"/>
          <xsd:enumeration value="Shell Energies Sas"/>
          <xsd:enumeration value="Shell Energy Asia Limited"/>
          <xsd:enumeration value="Shell Energy Company"/>
          <xsd:enumeration value="Shell Energy Deutschland GmbH"/>
          <xsd:enumeration value="Shell Energy Europe"/>
          <xsd:enumeration value="Shell Energy Europe B.V."/>
          <xsd:enumeration value="SHELL ENERGY EUROPE LIMITED"/>
          <xsd:enumeration value="Shell Energy Holding Gp Llc"/>
          <xsd:enumeration value="Shell Energy Holding Lp Llc"/>
          <xsd:enumeration value="Shell Energy Holdings Australia Limited"/>
          <xsd:enumeration value="SHELL ENERGY INVESTMENTS AUSTRALIA PTY L"/>
          <xsd:enumeration value="Shell Energy Investments Limited"/>
          <xsd:enumeration value="Shell Energy Italia S.R.L"/>
          <xsd:enumeration value="Shell Energy Ltd"/>
          <xsd:enumeration value="Shell Energy North America (Canada)"/>
          <xsd:enumeration value="SHELL ENERGY NORTH AMERICA (CANADA) INC."/>
          <xsd:enumeration value="Shell Energy North America (US)"/>
          <xsd:enumeration value="Shell Energy North America (US), L.P."/>
          <xsd:enumeration value="Shell Energy Resources Company"/>
          <xsd:enumeration value="Shell Energy Services"/>
          <xsd:enumeration value="Shell Energy Services Company Llc"/>
          <xsd:enumeration value="Shell Energy Services GmbH"/>
          <xsd:enumeration value="Shell Energy Trading Limited"/>
          <xsd:enumeration value="Shell Energy Ukraine LLC"/>
          <xsd:enumeration value="Shell Enerji A.S."/>
          <xsd:enumeration value="SHELL ENERJI ANONIM SIRKETI"/>
          <xsd:enumeration value="Shell Engineering Pty Ltd"/>
          <xsd:enumeration value="Shell Ep Africa B.V."/>
          <xsd:enumeration value="Shell Ep And Gas Business Development Turkey B.V."/>
          <xsd:enumeration value="Shell EP and Gas Business Development, Turkey"/>
          <xsd:enumeration value="SHELL EP HOLDINGS (EE&amp;ME) B.V."/>
          <xsd:enumeration value="Shell Ep Holdings Inc."/>
          <xsd:enumeration value="Shell Ep Holdingselskab Danmark Aps"/>
          <xsd:enumeration value="Shell Ep International B.V."/>
          <xsd:enumeration value="Shell Ep International Limited"/>
          <xsd:enumeration value="Shell EP International Limited (Singapore Branch)"/>
          <xsd:enumeration value="SHELL EP INTERNATIONAL VENTURES B.V."/>
          <xsd:enumeration value="Shell Ep Middle East Holdings B.V."/>
          <xsd:enumeration value="SHELL EP OFFSHORE VENTURES LIMITED"/>
          <xsd:enumeration value="SHELL EP RUSSIA HOLDINGS B.V."/>
          <xsd:enumeration value="SHELL EP RUSSIA INVESTMENTS (I) B.V."/>
          <xsd:enumeration value="SHELL EP RUSSIA INVESTMENTS (II) B.V."/>
          <xsd:enumeration value="SHELL EP RUSSIA INVESTMENTS (III) B.V."/>
          <xsd:enumeration value="SHELL EP RUSSIA INVESTMENTS (IV) B.V."/>
          <xsd:enumeration value="SHELL EP RUSSIA INVESTMENTS (V) B.V."/>
          <xsd:enumeration value="SHELL EP RUSSIA INVESTMENTS (VI) B.V."/>
          <xsd:enumeration value="SHELL EP SOMALIA B.V."/>
          <xsd:enumeration value="Shell EP Wells Equipment Services B.V"/>
          <xsd:enumeration value="Shell EP Wells Equipment Services B.V."/>
          <xsd:enumeration value="Shell Erdgas Beteiligungsgesellschaft mbH"/>
          <xsd:enumeration value="Shell Erdgas Marketing Gmbh &amp; Co. Kg"/>
          <xsd:enumeration value="Shell Erdoel Und Erdgas Exploration Gmbh"/>
          <xsd:enumeration value="Shell Eritrea Ltd."/>
          <xsd:enumeration value="Shell Erneuerbare Energien Gmbh"/>
          <xsd:enumeration value="Shell Espana S.A."/>
          <xsd:enumeration value="Shell Ethiopia Limited"/>
          <xsd:enumeration value="Shell Ethiopia Ltd"/>
          <xsd:enumeration value="Shell Europe Oil Products"/>
          <xsd:enumeration value="Shell Europe Oil Products Ltd"/>
          <xsd:enumeration value="Shell European Export Centre N.V."/>
          <xsd:enumeration value="Shell European Export Centre S.A"/>
          <xsd:enumeration value="Shell Everest, Inc."/>
          <xsd:enumeration value="Shell Expatriate Employment Us Inc."/>
          <xsd:enumeration value="Shell Exploradora y Prod De Bolivia BV"/>
          <xsd:enumeration value="Shell Exploration &amp; Production Co"/>
          <xsd:enumeration value="Shell Exploration &amp; Production Co."/>
          <xsd:enumeration value="Shell Exploration &amp; Production Company"/>
          <xsd:enumeration value="SHELL EXPLORATION AND DEVELOPMENT LIBYA GMBH I"/>
          <xsd:enumeration value="SHELL EXPLORATION AND PRODUCTION (LI) B.V."/>
          <xsd:enumeration value="SHELL EXPLORATION AND PRODUCTION (LII) B.V."/>
          <xsd:enumeration value="Shell Exploration And Production (Liii) B.V."/>
          <xsd:enumeration value="Shell Exploration And Production (Lv) B.V."/>
          <xsd:enumeration value="SHELL EXPLORATION AND PRODUCTION (XL) B.V."/>
          <xsd:enumeration value="Shell Exploration And Production Africa Limited"/>
          <xsd:enumeration value="Shell Exploration and Production Africa Ltd"/>
          <xsd:enumeration value="Shell Exploration and Production Colombia Ca"/>
          <xsd:enumeration value="SHELL EXPLORATION AND PRODUCTION COLOMBIA CANO SUR GMBH"/>
          <xsd:enumeration value="SHELL EXPLORATION AND PRODUCTION DEVELOPMENT COMPANY B.V."/>
          <xsd:enumeration value="SHELL EXPLORATION AND PRODUCTION FRANCE SAS"/>
          <xsd:enumeration value="Shell Exploration and Production Guyana Limited"/>
          <xsd:enumeration value="Shell Exploration And Production Holdings B.V."/>
          <xsd:enumeration value="Shell Exploration and Production International"/>
          <xsd:enumeration value="Shell Exploration And Production Investments B.V."/>
          <xsd:enumeration value="Shell Exploration and Production Libya GmbH"/>
          <xsd:enumeration value="Shell Exploration And Production Malaysia B.V."/>
          <xsd:enumeration value="Shell Exploration and Production Offshore Venture Ltd."/>
          <xsd:enumeration value="SHELL EXPLORATION AND PRODUCTION OMAN LIMITED"/>
          <xsd:enumeration value="Shell Exploration and Production PNG Ltd"/>
          <xsd:enumeration value="Shell Exploration And Production Services (Rf) B.V."/>
          <xsd:enumeration value="Shell Exploration and Production Services (RF) BV"/>
          <xsd:enumeration value="SHELL EXPLORATION AND PRODUCTION UKRAINE I B.V."/>
          <xsd:enumeration value="SHELL EXPLORATION AND PRODUCTION UKRAINE INVESTMENTS (I) B.V."/>
          <xsd:enumeration value="SHELL EXPLORATION AND PRODUCTION UKRAINE INVESTMENTS (II) B.V."/>
          <xsd:enumeration value="SHELL EXPLORATION AND PRODUCTION UKRAINE INVESTMENTS (IV) B.V."/>
          <xsd:enumeration value="Shell Exploration B.V."/>
          <xsd:enumeration value="Shell Exploration Company (Rf) B.V."/>
          <xsd:enumeration value="Shell Exploration Company (West) B.V."/>
          <xsd:enumeration value="Shell Exploration Company B.V."/>
          <xsd:enumeration value="Shell Exploration Company Inc"/>
          <xsd:enumeration value="SHELL EXPLORATION COMPANY INC."/>
          <xsd:enumeration value="Shell Exploration Et Production Du Maroc Gmbh"/>
          <xsd:enumeration value="Shell Exploration New Ventures One GmbH"/>
          <xsd:enumeration value="Shell Exploration New Ventures Two GmbH"/>
          <xsd:enumeration value="Shell Exploration Nz Limited"/>
          <xsd:enumeration value="Shell Exploration Orient B.V."/>
          <xsd:enumeration value="Shell Exploration Venture Services B.V."/>
          <xsd:enumeration value="Shell Express"/>
          <xsd:enumeration value="Shell Fiji"/>
          <xsd:enumeration value="Shell Fiji Limited"/>
          <xsd:enumeration value="Shell Fiji Ltd"/>
          <xsd:enumeration value="SHELL FINANCE (AUSTRALIA) PTY LTD"/>
          <xsd:enumeration value="Shell Finance (Netherlands) B.V."/>
          <xsd:enumeration value="Shell Finance (U.K) Plc"/>
          <xsd:enumeration value="SHELL FINANCE (U.K.) P.L.C."/>
          <xsd:enumeration value="Shell Finance (UK) PLC"/>
          <xsd:enumeration value="Shell Finance Belgium"/>
          <xsd:enumeration value="Shell Finance Luxembourg Sarl"/>
          <xsd:enumeration value="Shell Finance Services"/>
          <xsd:enumeration value="Shell Finance Switzerland Ag"/>
          <xsd:enumeration value="Shell Forestry Limited"/>
          <xsd:enumeration value="Shell Foundation"/>
          <xsd:enumeration value="Shell France Investissments Sas"/>
          <xsd:enumeration value="SHELL FREEPORT, INC."/>
          <xsd:enumeration value="Shell Frontier Oil &amp; Gas Inc."/>
          <xsd:enumeration value="Shell Gabon"/>
          <xsd:enumeration value="Shell Gabon Holdings Limited"/>
          <xsd:enumeration value="Shell Gas &amp; Power Developments B.V."/>
          <xsd:enumeration value="Shell Gas &amp; Power International B.V."/>
          <xsd:enumeration value="Shell Gas &amp; Power International BV"/>
          <xsd:enumeration value="Shell Gas &amp; Power International Inc."/>
          <xsd:enumeration value="Shell Gas &amp; Power Japan Ltd."/>
          <xsd:enumeration value="Shell Gas (Latin America) B.V."/>
          <xsd:enumeration value="Shell Gas (LPG)"/>
          <xsd:enumeration value="Shell Gas (Lpg) Australia Pty Ltd"/>
          <xsd:enumeration value="Shell Gas (LPG) Belgium"/>
          <xsd:enumeration value="SHELL GAS (LPG) BELGIUM NV"/>
          <xsd:enumeration value="Shell Gas (LPG) BeLux"/>
          <xsd:enumeration value="Shell Gas (Lpg) Bulk Llc"/>
          <xsd:enumeration value="Shell Gas (LPG) Danmark A/S"/>
          <xsd:enumeration value="Shell Gas (LPG) Deutschland GmbH"/>
          <xsd:enumeration value="Shell Gas (Lpg) Holdings B.V."/>
          <xsd:enumeration value="Shell Gas (LPG) Hong Kong Limited"/>
          <xsd:enumeration value="Shell Gas (LPG) India"/>
          <xsd:enumeration value="Shell Gas (Lpg) India Private Limited"/>
          <xsd:enumeration value="Shell Gas (LPG) Luxembourg"/>
          <xsd:enumeration value="Shell Gas (Lpg) Luxembourg S.A."/>
          <xsd:enumeration value="SHELL GAS (LPG) MACAU LIMITED"/>
          <xsd:enumeration value="SHELL GAS (LPG) MALAYSIA EAST SDN. BHD."/>
          <xsd:enumeration value="SHELL GAS (LPG) MALAYSIA WEST SDN. BHD."/>
          <xsd:enumeration value="Shell Gas (LPG) Norge AS"/>
          <xsd:enumeration value="SHELL GAS (LPG) PHILIPPINES, INC"/>
          <xsd:enumeration value="Shell Gas (LPG) Singapore Pte Limited"/>
          <xsd:enumeration value="Shell Gas (LPG) Turkey"/>
          <xsd:enumeration value="Shell Gas (Lpg) Us Llc"/>
          <xsd:enumeration value="Shell Gas (LPG) US LLC Delvrd Svcs"/>
          <xsd:enumeration value="Shell Gas (LPG) Vietnam Ltd"/>
          <xsd:enumeration value="Shell Gas (Lpg), S.A."/>
          <xsd:enumeration value="Shell Gas And Power Japan Ltd"/>
          <xsd:enumeration value="Shell Gas B.V."/>
          <xsd:enumeration value="Shell Gas Bulgaria A.D."/>
          <xsd:enumeration value="Shell Gas Bulgaria AD"/>
          <xsd:enumeration value="Shell Gas Commercial &amp; Industrial Societe Anonyme Of Gas"/>
          <xsd:enumeration value="Shell Gas CR s.r.o."/>
          <xsd:enumeration value="Shell Gas Cr, S.R.O."/>
          <xsd:enumeration value="Shell Gas Developments (Iii) B.V."/>
          <xsd:enumeration value="Shell Gas Developments (V) B.V."/>
          <xsd:enumeration value="Shell Gas Direct"/>
          <xsd:enumeration value="SHELL GAS DIRECT LIMITED"/>
          <xsd:enumeration value="Shell Gas Direct Ltd"/>
          <xsd:enumeration value="Shell Gas Eastern Inc."/>
          <xsd:enumeration value="Shell Gas Eastern, Inc."/>
          <xsd:enumeration value="Shell Gas Espana"/>
          <xsd:enumeration value="Shell Gas Espana S.A."/>
          <xsd:enumeration value="Shell Gas Espana, S.A."/>
          <xsd:enumeration value="Shell Gas Gathering Corp #2"/>
          <xsd:enumeration value="SHELL GAS GATHERING CORP. #2"/>
          <xsd:enumeration value="Shell Gas Hai Phong"/>
          <xsd:enumeration value="SHELL GAS HOLDING (ME) B.V."/>
          <xsd:enumeration value="Shell Gas Holdings (Malaysia) Limited"/>
          <xsd:enumeration value="Shell Gas Hungary Rt"/>
          <xsd:enumeration value="Shell Gas Hungary zRt"/>
          <xsd:enumeration value="SHELL GAS IRAQ B.V."/>
          <xsd:enumeration value="Shell Gas Italia Spa"/>
          <xsd:enumeration value="Shell Gas Lanka Ltd"/>
          <xsd:enumeration value="Shell Gas Lanka Ltd."/>
          <xsd:enumeration value="Shell Gas Limited"/>
          <xsd:enumeration value="Shell Gas LPG (Pakistan) Limited"/>
          <xsd:enumeration value="Shell Gas Nigeria B.V."/>
          <xsd:enumeration value="Shell Gas Pipeline Corp. #2"/>
          <xsd:enumeration value="Shell Gas Polska"/>
          <xsd:enumeration value="Shell Gas Polska Sp. Z O.O."/>
          <xsd:enumeration value="Shell Gas Romania S.A."/>
          <xsd:enumeration value="Shell Gas Romania Sa"/>
          <xsd:enumeration value="Shell Gas S.A"/>
          <xsd:enumeration value="Shell Gas S.A."/>
          <xsd:enumeration value="Shell Gas S.R.L."/>
          <xsd:enumeration value="Shell Gas Switzerland"/>
          <xsd:enumeration value="Shell Gas Trading (Asia Pacific)"/>
          <xsd:enumeration value="Shell Gas Trading (Asia Pacific), Inc."/>
          <xsd:enumeration value="Shell Gas Transmission"/>
          <xsd:enumeration value="Shell Gas Transportadora Do Brasil"/>
          <xsd:enumeration value="Shell Gas Venezuela B.V."/>
          <xsd:enumeration value="SHELL GAS VIETNAM LTD"/>
          <xsd:enumeration value="Shell Gas&amp;Power International"/>
          <xsd:enumeration value="Shell Gaz Ticaret Ve Sanayi A.S."/>
          <xsd:enumeration value="Shell Generating (Holding) B.V."/>
          <xsd:enumeration value="Shell Generating (International ) Bv"/>
          <xsd:enumeration value="Shell Generating Limited"/>
          <xsd:enumeration value="Shell Geostar Limited"/>
          <xsd:enumeration value="Shell Geothermal Europe Bv"/>
          <xsd:enumeration value="Shell Gewerbliche Schutzrechte Gmbh"/>
          <xsd:enumeration value="Shell Ghana Limited"/>
          <xsd:enumeration value="Shell Ghana Ltd"/>
          <xsd:enumeration value="SHELL GLOBAL CUSTOMER SERVICES CENTRE CA"/>
          <xsd:enumeration value="Shell Global Solutions"/>
          <xsd:enumeration value="Shell Global Solutions (Eastern Europe) B.V."/>
          <xsd:enumeration value="Shell Global Solutions (France) S.A."/>
          <xsd:enumeration value="Shell Global Solutions (Germany)"/>
          <xsd:enumeration value="SHELL GLOBAL SOLUTIONS (JAPAN) K.K."/>
          <xsd:enumeration value="Shell Global Solutions (Japan) Ltd."/>
          <xsd:enumeration value="Shell Global Solutions (Malaysia)"/>
          <xsd:enumeration value="Shell Global Solutions (Malaysia) Sdn Bhd"/>
          <xsd:enumeration value="Shell Global Solutions (Malaysia) Sdn Bhd."/>
          <xsd:enumeration value="Shell Global Solutions (Malaysia) Sdn.Bhd."/>
          <xsd:enumeration value="Shell Global Solutions (Singapore) (Pte) Ltd"/>
          <xsd:enumeration value="Shell Global Solutions (Thailand) Limited"/>
          <xsd:enumeration value="Shell Global Solutions (UK)"/>
          <xsd:enumeration value="Shell Global Solutions (Us) Inc"/>
          <xsd:enumeration value="Shell Global Solutions Deutschland Gmbh"/>
          <xsd:enumeration value="Shell Global Solutions Eastern Europe B.V."/>
          <xsd:enumeration value="Shell Global Solutions France Sas"/>
          <xsd:enumeration value="Shell Global Solutions Holdings (Thailand) Limited"/>
          <xsd:enumeration value="Shell Global Solutions International"/>
          <xsd:enumeration value="Shell Global Solutions International B.V."/>
          <xsd:enumeration value="SHELL GLOBAL SOLUTIONS SERVICES B.V."/>
          <xsd:enumeration value="Shell Global Solutions US Inc"/>
          <xsd:enumeration value="Shell Global Solutions US Inc."/>
          <xsd:enumeration value="Shell Gom Pipeline Company Llc"/>
          <xsd:enumeration value="SHELL GRUNDSTUCKSGESELLSCHAFT WESSELING GMBH &amp; CO KG"/>
          <xsd:enumeration value="Shell Grundstucksgesellschaft Wesseling Gmbh&amp; Cokg"/>
          <xsd:enumeration value="Shell Guam Inc"/>
          <xsd:enumeration value="Shell Guam Inc."/>
          <xsd:enumeration value="Shell Guangzhou Petroleum Company Ltd"/>
          <xsd:enumeration value="Shell Guatemala SA"/>
          <xsd:enumeration value="Shell Guatemala, S.A."/>
          <xsd:enumeration value="Shell Gulf Of Mexico Inc"/>
          <xsd:enumeration value="SHELL GULF OF MEXICO INC."/>
          <xsd:enumeration value="Shell Hazira Gas Private Limited"/>
          <xsd:enumeration value="Shell Hazira Gas Private Ltd"/>
          <xsd:enumeration value="Shell Heiz�elexpress G.M.B.H"/>
          <xsd:enumeration value="Shell Hellas A.E."/>
          <xsd:enumeration value="SHELL HELLAS MONOPROSOPI E.P.E."/>
          <xsd:enumeration value="Shell Holdings (Bermuda) Limited"/>
          <xsd:enumeration value="Shell Holdings (U.K.) Limited"/>
          <xsd:enumeration value="Shell Holdings Bermuda Ltd"/>
          <xsd:enumeration value="Shell Honduras SA"/>
          <xsd:enumeration value="Shell Honduras, S.A."/>
          <xsd:enumeration value="Shell Hong Kong Limited"/>
          <xsd:enumeration value="Shell Hong Kong Ltd"/>
          <xsd:enumeration value="Shell Hong Kong Ltd Tsing Yi Installation"/>
          <xsd:enumeration value="SHELL HUNGARY KERESKEDELMI cLtd."/>
          <xsd:enumeration value="Shell Hungary Kereskedelmi Rt."/>
          <xsd:enumeration value="Shell Hungary Rt"/>
          <xsd:enumeration value="Shell Hungary zRt"/>
          <xsd:enumeration value="Shell Hydrogen B.V."/>
          <xsd:enumeration value="Shell Hydrogen Investments Canada Inc"/>
          <xsd:enumeration value="Shell Hydrogen Japan"/>
          <xsd:enumeration value="Shell Hydrogen L.L.C."/>
          <xsd:enumeration value="Shell Hydrogen Llc"/>
          <xsd:enumeration value="Shell Hydrogen Projects B.V."/>
          <xsd:enumeration value="Shell India Marketing Private Limited"/>
          <xsd:enumeration value="Shell India Markets Private Limited"/>
          <xsd:enumeration value="Shell India Markets Pvt Ltd."/>
          <xsd:enumeration value="Shell India Private Limited"/>
          <xsd:enumeration value="Shell India Private Ltd"/>
          <xsd:enumeration value="Shell India Production Development B.V."/>
          <xsd:enumeration value="SHELL INDIA VENTURES PTE. LTD."/>
          <xsd:enumeration value="Shell Indian Ocean Holdings Ltd"/>
          <xsd:enumeration value="Shell Industrial Energy Management B.V."/>
          <xsd:enumeration value="Shell Industries Sas"/>
          <xsd:enumeration value="Shell Information Technology International"/>
          <xsd:enumeration value="Shell Information Technology International B.V."/>
          <xsd:enumeration value="Shell Information Technology International Holdings B.V."/>
          <xsd:enumeration value="Shell Information Technology International Inc."/>
          <xsd:enumeration value="Shell Information Technology International JP"/>
          <xsd:enumeration value="Shell Information Technology International Limited"/>
          <xsd:enumeration value="Shell Information Technology International Ltd"/>
          <xsd:enumeration value="Shell Information Technology International Pte Ltd"/>
          <xsd:enumeration value="Shell Information Technology International Pty Ltd"/>
          <xsd:enumeration value="Shell Information Technology International Snd Bhd"/>
          <xsd:enumeration value="Shell Information Technology International Wa Pty Ltd"/>
          <xsd:enumeration value="Shell Information Technology International, Inc."/>
          <xsd:enumeration value="Shell International"/>
          <xsd:enumeration value="Shell International B.V."/>
          <xsd:enumeration value="Shell International Chemicals"/>
          <xsd:enumeration value="Shell International Chemicals B.V."/>
          <xsd:enumeration value="Shell International Eastern Trading Co"/>
          <xsd:enumeration value="Shell International Exploration and Production"/>
          <xsd:enumeration value="Shell International Exploration And Production B.V."/>
          <xsd:enumeration value="Shell International Exploration And Production Inc"/>
          <xsd:enumeration value="Shell International Finance B.V."/>
          <xsd:enumeration value="Shell International Gas &amp; Power Ltd - Dubai Branch"/>
          <xsd:enumeration value="Shell International Gas And Power Limited"/>
          <xsd:enumeration value="Shell International Gas Limited"/>
          <xsd:enumeration value="Shell International Gas Ltd"/>
          <xsd:enumeration value="Shell International Holdings Limited"/>
          <xsd:enumeration value="Shell International Investments Limited"/>
          <xsd:enumeration value="Shell International Limited"/>
          <xsd:enumeration value="Shell International Ltd."/>
          <xsd:enumeration value="Shell International Petroleum Co Ltd"/>
          <xsd:enumeration value="Shell International Petroleum Company Limited"/>
          <xsd:enumeration value="Shell International Petroleum Company Ltd (BY)"/>
          <xsd:enumeration value="Shell International Pipelines Inc."/>
          <xsd:enumeration value="Shell International Renewables B.V"/>
          <xsd:enumeration value="Shell International Renewables B.V."/>
          <xsd:enumeration value="Shell International Renewables Ltd"/>
          <xsd:enumeration value="Shell International Research Maatschappij B.V."/>
          <xsd:enumeration value="Shell International Shipping Services (Pte) Ltd"/>
          <xsd:enumeration value="Shell International Technology International"/>
          <xsd:enumeration value="Shell International Trading And Shipping Company Limited"/>
          <xsd:enumeration value="Shell International Trading and Shipping Company Ltd"/>
          <xsd:enumeration value="Shell International Trading Middle East"/>
          <xsd:enumeration value="Shell International Trading Middle East Limited"/>
          <xsd:enumeration value="Shell Internationale Research Maatschappij B.V."/>
          <xsd:enumeration value="Shell Internet Services Limited"/>
          <xsd:enumeration value="Shell Internet Ventures B.V."/>
          <xsd:enumeration value="Shell Invest Ii As"/>
          <xsd:enumeration value="Shell Investment Holdings (China) Limited"/>
          <xsd:enumeration value="Shell Investments (1996) Ltd"/>
          <xsd:enumeration value="Shell Investments Limited"/>
          <xsd:enumeration value="Shell Investments Nz Limited"/>
          <xsd:enumeration value="Shell Iran Offshore Limited"/>
          <xsd:enumeration value="Shell Iraq Petroleum Development B.V."/>
          <xsd:enumeration value="Shell ISP"/>
          <xsd:enumeration value="Shell IT International"/>
          <xsd:enumeration value="Shell Italia Aviazione S.R.L"/>
          <xsd:enumeration value="Shell Italia Aviazione srl"/>
          <xsd:enumeration value="Shell Italia E&amp;P SpA"/>
          <xsd:enumeration value="Shell Italia Finanziaria S.P.A."/>
          <xsd:enumeration value="Shell Italia Marina S.R.L."/>
          <xsd:enumeration value="Shell Italia Marina Srl"/>
          <xsd:enumeration value="Shell Italia S.p.A."/>
          <xsd:enumeration value="Shell Japan Trading"/>
          <xsd:enumeration value="Shell Japan Trading Ltd."/>
          <xsd:enumeration value="SHELL JPT LIMITED"/>
          <xsd:enumeration value="Shell K2, Inc."/>
          <xsd:enumeration value="Shell Kanumas A/S"/>
          <xsd:enumeration value="Shell Kazakhstan Development B.V."/>
          <xsd:enumeration value="Shell Kazakhstan Ventures Llc"/>
          <xsd:enumeration value="Shell Kenya Provident Trust Limited"/>
          <xsd:enumeration value="Shell Kernenergie B.V."/>
          <xsd:enumeration value="Shell Kernenergie Mij. B.V."/>
          <xsd:enumeration value="SHELL KUWAIT EXPLORATION AND PRODUCTION B.V."/>
          <xsd:enumeration value="Shell Latvia Sabiedriba Ar Ie"/>
          <xsd:enumeration value="Shell Leasing Company"/>
          <xsd:enumeration value="Shell Libya Petroleum Development"/>
          <xsd:enumeration value="Shell Libya Petroleum Development B.V."/>
          <xsd:enumeration value="Shell Lietuva"/>
          <xsd:enumeration value="Shell Lietuva UAB"/>
          <xsd:enumeration value="Shell Logistics Australia"/>
          <xsd:enumeration value="Shell Lpg Europe (S.A.S.)"/>
          <xsd:enumeration value="Shell Lubricantes Del Peru S.A."/>
          <xsd:enumeration value="Shell Lubricants"/>
          <xsd:enumeration value="SHELL LUBRICANTS CARIBBEAN LIMITED"/>
          <xsd:enumeration value="Shell Lubricants Supply Company B.V"/>
          <xsd:enumeration value="Shell Lubricants Supply Company BV"/>
          <xsd:enumeration value="Shell Lubricants Switzerland AG"/>
          <xsd:enumeration value="Shell Lubrificantes S.L., S.A."/>
          <xsd:enumeration value="Shell Luxembourgeoise S.A."/>
          <xsd:enumeration value="Shell Luxembourgeoise Sarl"/>
          <xsd:enumeration value="Shell Macau Limited"/>
          <xsd:enumeration value="Shell Macron GmbH"/>
          <xsd:enumeration value="Shell Madeira Praia Formosa"/>
          <xsd:enumeration value="Shell Madeira Praia Formosa, S.A."/>
          <xsd:enumeration value="Shell Maintenance Automobile Sas"/>
          <xsd:enumeration value="Shell Malaysia"/>
          <xsd:enumeration value="Shell Malaysia Corporate Services"/>
          <xsd:enumeration value="Shell Malaysia Limited"/>
          <xsd:enumeration value="Shell Malaysia Trading Sdn Bhd"/>
          <xsd:enumeration value="Shell Malaysia Trading Sendirian Berhad"/>
          <xsd:enumeration value="Shell Mali"/>
          <xsd:enumeration value="SHELL MALINDI LIMITED."/>
          <xsd:enumeration value="Shell Malindi Uganda Limited"/>
          <xsd:enumeration value="Shell Manufacturing Services B.V."/>
          <xsd:enumeration value="Shell Maple Leaf Investments Ltd."/>
          <xsd:enumeration value="Shell Marine (U.K.) Limited"/>
          <xsd:enumeration value="Shell Marine Personnel (I.O.M.) Limited"/>
          <xsd:enumeration value="Shell Marine Products (Cyprus) Ltd"/>
          <xsd:enumeration value="Shell Marine Products (US) Company"/>
          <xsd:enumeration value="Shell Marine Products (Us) Company (Smpusc)"/>
          <xsd:enumeration value="Shell Marine Products As"/>
          <xsd:enumeration value="SHELL MARINE PRODUCTS HELLAS A.E"/>
          <xsd:enumeration value="Shell Marine Products Hellas A.E."/>
          <xsd:enumeration value="Shell Marine Products Limited"/>
          <xsd:enumeration value="Shell Marine Products Limited (London)"/>
          <xsd:enumeration value="Shell Marine Products US Company"/>
          <xsd:enumeration value="Shell Marketing A/S"/>
          <xsd:enumeration value="Shell Marketing Algeria"/>
          <xsd:enumeration value="Shell Marketing Algerie Spa"/>
          <xsd:enumeration value="Shell Marketing Egypt"/>
          <xsd:enumeration value="Shell Marketing Egypt (6Th October)"/>
          <xsd:enumeration value="Shell Marketing Egypt Ltd."/>
          <xsd:enumeration value="Shell Marketing Gambia Limited"/>
          <xsd:enumeration value="Shell Marketing Gambia Ltd"/>
          <xsd:enumeration value="Shell Markets (Middle East) Limited"/>
          <xsd:enumeration value="Shell Markets (Middle East) Ltd"/>
          <xsd:enumeration value="Shell Mauritius Limited"/>
          <xsd:enumeration value="Shell Mauritius Ltd"/>
          <xsd:enumeration value="Shell MDS (Malaysia) Sdn Bhd"/>
          <xsd:enumeration value="Shell Mds (Malaysia) Sdn. Bhd."/>
          <xsd:enumeration value="SHELL MDS (MALAYSIA) SENDIRIAN BERHAD"/>
          <xsd:enumeration value="Shell Mexico Exploration And Production Investment Inc."/>
          <xsd:enumeration value="Shell Mexico Exploration and Production Investment Limited"/>
          <xsd:enumeration value="Shell Mexico Gas Natural, S de RL de CV"/>
          <xsd:enumeration value="Shell Mexico SA de C V"/>
          <xsd:enumeration value="Shell Mexico,S.A. De C.V."/>
          <xsd:enumeration value="Shell Michigan Pipeline Company"/>
          <xsd:enumeration value="SHELL MIDDLE EAST HOLDING GMBH"/>
          <xsd:enumeration value="Shell Mocambique Lda."/>
          <xsd:enumeration value="Shell Mocambique Limitada"/>
          <xsd:enumeration value="Shell Montell Holding I B.V."/>
          <xsd:enumeration value="Shell Motorist Club, Inc."/>
          <xsd:enumeration value="Shell Mozambique Limitada"/>
          <xsd:enumeration value="Shell MRPL Aviation Fuels &amp; Services Private Limited"/>
          <xsd:enumeration value="Shell MRPL Aviation Fuels and Services Private Limited"/>
          <xsd:enumeration value="Shell Mspo 2 Holding B.V."/>
          <xsd:enumeration value="Shell NA Gas &amp; Power Holding Company"/>
          <xsd:enumeration value="SHELL NA LNG LLC"/>
          <xsd:enumeration value="Shell Na Lng, Llc"/>
          <xsd:enumeration value="Shell Namibia (Pty.) Ltd."/>
          <xsd:enumeration value="Shell Namibia Exploration B.V."/>
          <xsd:enumeration value="Shell Namibia Limited"/>
          <xsd:enumeration value="Shell Nanhai B.V."/>
          <xsd:enumeration value="Shell Nanhai Limited"/>
          <xsd:enumeration value="Shell Nederland B.V."/>
          <xsd:enumeration value="Shell Nederland Chemie B.V."/>
          <xsd:enumeration value="Shell Nederland LPG BV"/>
          <xsd:enumeration value="Shell Nederland Raffinaderij B.V."/>
          <xsd:enumeration value="Shell Nederland Verkoopmaatschappij B.V."/>
          <xsd:enumeration value="SHELL NEW VENTURES MALAYSIA SDN. BHD."/>
          <xsd:enumeration value="Shell New Zealand"/>
          <xsd:enumeration value="Shell New Zealand Exploration And Production Holding B.V."/>
          <xsd:enumeration value="Shell New Zealand Holding Company Limited"/>
          <xsd:enumeration value="Shell New Zealand Limited"/>
          <xsd:enumeration value="Shell New Zealand Ltd"/>
          <xsd:enumeration value="Shell New Zealand Pensions Limited"/>
          <xsd:enumeration value="Shell Nicaragua S.A."/>
          <xsd:enumeration value="Shell Nicaragua SA"/>
          <xsd:enumeration value="SHELL NIG. CLOSED PENSION FUND ADMINISTRATOR LTD"/>
          <xsd:enumeration value="Shell Nigeria Closed Pension Fund Administrator Limited"/>
          <xsd:enumeration value="Shell Nigeria E &amp; P Company Ltd"/>
          <xsd:enumeration value="Shell Nigeria Exploration and Production Company Ltd"/>
          <xsd:enumeration value="Shell Nigeria Exploration and Production Company Ltd."/>
          <xsd:enumeration value="SHELL NIGERIA EXPLORATION AND PRODUCTION DELTA LIMITED"/>
          <xsd:enumeration value="SHELL NIGERIA EXPLORATION AND PRODUCTION ECHO LIMITED"/>
          <xsd:enumeration value="Shell Nigeria Exploration Properties Alpha Limited"/>
          <xsd:enumeration value="SHELL NIGERIA EXPLORATION PROPERTIES BETA LIMITED"/>
          <xsd:enumeration value="SHELL NIGERIA EXPLORATION PROPERTIES CHARLIE LIMITED"/>
          <xsd:enumeration value="Shell Nigeria Gas Ltd"/>
          <xsd:enumeration value="Shell Nigeria Gas Ltd (Sng)"/>
          <xsd:enumeration value="SHELL NIGERIA INFRASTRUCTURE DEVELOPMENT LIMITED"/>
          <xsd:enumeration value="Shell Nigeria Offshore Prospecting Limited"/>
          <xsd:enumeration value="Shell Nigeria Oil Products"/>
          <xsd:enumeration value="Shell Nigeria Oil Products Limited"/>
          <xsd:enumeration value="SHELL NIGERIA OIL PRODUCTS LIMITED (SNOP)"/>
          <xsd:enumeration value="Shell Nigeria Ultra Deep Limited"/>
          <xsd:enumeration value="Shell Nigeria Upstream Ventures Limited"/>
          <xsd:enumeration value="Shell Norco Refining Company"/>
          <xsd:enumeration value="Shell North America Gas &amp; Power Services Company"/>
          <xsd:enumeration value="Shell North Sea Holdings"/>
          <xsd:enumeration value="Shell North West Pacific Ltd"/>
          <xsd:enumeration value="Shell Northern Ireland Limited"/>
          <xsd:enumeration value="Shell Nth America Gas &amp; Power"/>
          <xsd:enumeration value="Shell Nusantara Trading B.V."/>
          <xsd:enumeration value="SHELL OBAIYED LIMITED"/>
          <xsd:enumeration value="Shell Obaiyed Ltd"/>
          <xsd:enumeration value="Shell Offshore (Personnel) Services B.V."/>
          <xsd:enumeration value="Shell Offshore And Chemical Investments Inc."/>
          <xsd:enumeration value="Shell Offshore Central Gabon Limited Company"/>
          <xsd:enumeration value="Shell Offshore Central Gabon Ltd"/>
          <xsd:enumeration value="Shell Offshore Gas Pipelines Llc"/>
          <xsd:enumeration value="Shell Offshore Inc."/>
          <xsd:enumeration value="Shell Offshore North Gabon B.V."/>
          <xsd:enumeration value="Shell Offshore Properties And Capital Ii Incorporated"/>
          <xsd:enumeration value="Shell Offshore Response Company LLC"/>
          <xsd:enumeration value="Shell Offshore Services B.V."/>
          <xsd:enumeration value="Shell Offshoring"/>
          <xsd:enumeration value="Shell Oil &amp; Gas (Malaysia) Llc"/>
          <xsd:enumeration value="Shell Oil Botswana (Pty) Ltd"/>
          <xsd:enumeration value="Shell Oil Company"/>
          <xsd:enumeration value="Shell Oil Company (SHEMS)"/>
          <xsd:enumeration value="Shell Oil Company Foundation"/>
          <xsd:enumeration value="Shell Oil Lesotho (Pty) Limited"/>
          <xsd:enumeration value="Shell Oil Lesotho (Pty) Ltd"/>
          <xsd:enumeration value="Shell Oil Product for Latin America"/>
          <xsd:enumeration value="Shell Oil Products Africa"/>
          <xsd:enumeration value="Shell Oil Products Company LLC"/>
          <xsd:enumeration value="Shell Oil Products East"/>
          <xsd:enumeration value="Shell Oil Products LAN LLC"/>
          <xsd:enumeration value="Shell Oil Products US"/>
          <xsd:enumeration value="Shell Oil Swaziland (Pty) Limited"/>
          <xsd:enumeration value="Shell Oil Swaziland (Pty) Ltd"/>
          <xsd:enumeration value="Shell Oils"/>
          <xsd:enumeration value="Shell OKLNG Holdings B.V."/>
          <xsd:enumeration value="Shell Olie - Og Gasudvinding Danmark B.V."/>
          <xsd:enumeration value="Shell Olie Aps."/>
          <xsd:enumeration value="Shell Olie Og Gas Holding B.V."/>
          <xsd:enumeration value="Shell Olie-og Gasudvinding Danmark B.V. (Holland) Danish Branch"/>
          <xsd:enumeration value="SHELL OLIE-OG GASUDVINDING DANMARK PIPELINES ApS"/>
          <xsd:enumeration value="Shell Olie-Og Gasundvindning Danmark Pipelines Aps"/>
          <xsd:enumeration value="Shell Oman Marketing Company SAOG"/>
          <xsd:enumeration value="Shell OMAN Trading Co Ltd"/>
          <xsd:enumeration value="Shell Oman Trading Co Ltd (Bermuda)"/>
          <xsd:enumeration value="Shell Oman Trading Limited"/>
          <xsd:enumeration value="Shell Onroerend Goed Diensten B.V."/>
          <xsd:enumeration value="SHELL ONSHORE VENTURES INC."/>
          <xsd:enumeration value="Shell Onshore Ventures, Inc."/>
          <xsd:enumeration value="Shell Oost En Midden Nederland Bv"/>
          <xsd:enumeration value="Shell Opleidingen Wegverkeer B.V."/>
          <xsd:enumeration value="Shell Overseas Exploration and Production B.V."/>
          <xsd:enumeration value="Shell Overseas Holdings (Oman) Limited"/>
          <xsd:enumeration value="Shell Overseas Holdings Limited"/>
          <xsd:enumeration value="Shell Overseas Investments B.V."/>
          <xsd:enumeration value="Shell Overseas Service Bahrain"/>
          <xsd:enumeration value="Shell Overseas Services"/>
          <xsd:enumeration value="Shell Overseas Services Limited"/>
          <xsd:enumeration value="Shell Overseas Services Ltd"/>
          <xsd:enumeration value="Shell Overseas Trading Limited"/>
          <xsd:enumeration value="Shell Overseas Trading Ltd"/>
          <xsd:enumeration value="Shell Pacific Enterprises Limited"/>
          <xsd:enumeration value="Shell Pacific Enterprises Ltd"/>
          <xsd:enumeration value="Shell Pacific Enterprises Ltd (Korea Branch)"/>
          <xsd:enumeration value="Shell Pacifique"/>
          <xsd:enumeration value="Shell Pakistan Limited"/>
          <xsd:enumeration value="Shell Pakistan Limited."/>
          <xsd:enumeration value="Shell Pakistan Pensions Trust Limited"/>
          <xsd:enumeration value="Shell Pakistan Provident Trust Limited"/>
          <xsd:enumeration value="Shell Palau"/>
          <xsd:enumeration value="Shell Papua New Guinea Limited"/>
          <xsd:enumeration value="Shell Papua New Guinea Pty Ltd"/>
          <xsd:enumeration value="Shell Paraguay Limited"/>
          <xsd:enumeration value="Shell Park Kilkenny"/>
          <xsd:enumeration value="Shell Participatie Maatschappij Voor Kleine Ondernemingen B.V."/>
          <xsd:enumeration value="Shell Pensioenbureau Nederland B.V."/>
          <xsd:enumeration value="Shell Pensioenfonds Beheer B.V."/>
          <xsd:enumeration value="Shell Pensions Management Services Limited"/>
          <xsd:enumeration value="Shell Pensions Trust Limited"/>
          <xsd:enumeration value="Shell Pensions Trust Ltd"/>
          <xsd:enumeration value="Shell People Services Asia Sdn Bhd"/>
          <xsd:enumeration value="Shell Personnel Services B.V."/>
          <xsd:enumeration value="Shell Peru S.A."/>
          <xsd:enumeration value="Shell Petrochimie Mediterranee"/>
          <xsd:enumeration value="Shell Petrochimie Mediterranee Sas"/>
          <xsd:enumeration value="Shell Petrol A.S."/>
          <xsd:enumeration value="Shell Petrol AS"/>
          <xsd:enumeration value="Shell Petroleum (Malaysia) Ltd"/>
          <xsd:enumeration value="Shell Petroleum Development Company"/>
          <xsd:enumeration value="Shell Petroleum Inc."/>
          <xsd:enumeration value="Shell Petroleum N.V."/>
          <xsd:enumeration value="Shell Philippine Petroleum Co"/>
          <xsd:enumeration value="Shell Philippines Exploration B.V."/>
          <xsd:enumeration value="Shell Philippines Exploration BV"/>
          <xsd:enumeration value="Shell Philippines Llc"/>
          <xsd:enumeration value="Shell Pipe Line Corporation"/>
          <xsd:enumeration value="Shell Pipeline Company"/>
          <xsd:enumeration value="Shell Pipeline Company B.V."/>
          <xsd:enumeration value="Shell Pipeline Company LP"/>
          <xsd:enumeration value="Shell Pipeline Gp Llc"/>
          <xsd:enumeration value="Shell Pipline Company LP"/>
          <xsd:enumeration value="SHELL PLANAXIS LIMITED"/>
          <xsd:enumeration value="Shell Polska Sp zoo"/>
          <xsd:enumeration value="Shell Polska Sp. Z O.O."/>
          <xsd:enumeration value="SHELL POLSKA SP. ZO.O. ODDZIAL W ZABIERZOWIE"/>
          <xsd:enumeration value="Shell Polymeres Sas"/>
          <xsd:enumeration value="Shell Polymers Ventures Inc."/>
          <xsd:enumeration value="Shell Portugal B2B, S.A."/>
          <xsd:enumeration value="Shell Portuguesa, S.A."/>
          <xsd:enumeration value="Shell Pqs Canada Holding B.V."/>
          <xsd:enumeration value="Shell Produits Petroliers (S.A.S.)"/>
          <xsd:enumeration value="SHELL PROJECT DEVELOPMENT (VIII) B.V."/>
          <xsd:enumeration value="SHELL PROJECT DEVELOPMENT (X) B.V."/>
          <xsd:enumeration value="Shell Properties Hong Kong Limited"/>
          <xsd:enumeration value="Shell Property Asia Limited"/>
          <xsd:enumeration value="Shell Property Company Limited"/>
          <xsd:enumeration value="Shell Purpe Development B.V."/>
          <xsd:enumeration value="SHELL QUEBEC LIMITEE"/>
          <xsd:enumeration value="SHELL QUIMICA DE EL SALVADOR S.A."/>
          <xsd:enumeration value="Shell Raffinaderi A.B."/>
          <xsd:enumeration value="Shell Raffinaderi AB"/>
          <xsd:enumeration value="Shell Rds Holding B.V."/>
          <xsd:enumeration value="SHELL RED SEA LIMITED"/>
          <xsd:enumeration value="Shell Refining (Australia) Proprietary Limited"/>
          <xsd:enumeration value="Shell Refining (Australia) Pty Ltd"/>
          <xsd:enumeration value="Shell Refining Co. (Federation Of Malaya) Berhad"/>
          <xsd:enumeration value="SHELL REFINING COMPANY  (FEDERATION OF MALAYA) BERHAD"/>
          <xsd:enumeration value="Shell Refining Company (FOM) Bhd"/>
          <xsd:enumeration value="Shell renewables Philippines Corporation Ltd"/>
          <xsd:enumeration value="Shell Representative Office Oman"/>
          <xsd:enumeration value="Shell Republique Democratique de Congo"/>
          <xsd:enumeration value="SHELL RESEARCH B.V."/>
          <xsd:enumeration value="Shell Research Limited"/>
          <xsd:enumeration value="Shell Resources P.L.C."/>
          <xsd:enumeration value="Shell Response Limited"/>
          <xsd:enumeration value="Shell Retail Hungary (Hungaro Digitel Kft)"/>
          <xsd:enumeration value="SHELL RETRAITES SAS"/>
          <xsd:enumeration value="Shell Rhine Supply And Trading Services B.V."/>
          <xsd:enumeration value="Shell Road Solutions (Beijing) Co. Ltd."/>
          <xsd:enumeration value="Shell Road Solutions (Ezhou) Co Ltd"/>
          <xsd:enumeration value="Shell Road Solutions (Ezhou) Co. Ltd."/>
          <xsd:enumeration value="SHELL ROAD SOLUTIONS (INNER MONGOLIA) CO., LTD."/>
          <xsd:enumeration value="Shell Road Solutions (Luzhou) Co Ltd"/>
          <xsd:enumeration value="Shell Road Solutions (Luzhou) Co. Ltd."/>
          <xsd:enumeration value="Shell Road Solutions (Tianjin) Co. Ltd."/>
          <xsd:enumeration value="Shell Road Solutions (Xian) Co Ltd"/>
          <xsd:enumeration value="Shell Road Solutions (Xi'an) Co. Ltd."/>
          <xsd:enumeration value="Shell Road Solutions (Zhenjiang) Co Ltd"/>
          <xsd:enumeration value="Shell Road Solutions (Zhenjiang) Co. Ltd"/>
          <xsd:enumeration value="Shell Road Solutions Xinyue (Foshan) Co Ltd"/>
          <xsd:enumeration value="Shell Road Solutions Xinyue (Foshan) Co. Ltd."/>
          <xsd:enumeration value="Shell Rocky Mountain Production Llc"/>
          <xsd:enumeration value="Shell Romania Exploration BV"/>
          <xsd:enumeration value="Shell Royalties Investment Company"/>
          <xsd:enumeration value="Shell Rsc Company"/>
          <xsd:enumeration value="Shell Rwanda S.A.R.L."/>
          <xsd:enumeration value="SHELL SABAH  SELATAN SDN. BHD."/>
          <xsd:enumeration value="SHELL SABAH SELATAN SDN. BHD."/>
          <xsd:enumeration value="Shell Sabahselatan Sdn. Bhd."/>
          <xsd:enumeration value="Shell Sakhalin Holdings B.V."/>
          <xsd:enumeration value="Shell Sakhalin Services B.V."/>
          <xsd:enumeration value="Shell Salym Development B.V."/>
          <xsd:enumeration value="Shell Salym Development BV"/>
          <xsd:enumeration value="Shell Saudi Arabia (Refining) Limited"/>
          <xsd:enumeration value="Shell Saudi Arabia (Refining) Ltd"/>
          <xsd:enumeration value="SHELL SAUDI VENTURES LIMITED"/>
          <xsd:enumeration value="Shell Saudi Ventures Ltd"/>
          <xsd:enumeration value="Shell Scala Card As"/>
          <xsd:enumeration value="Shell Senegal"/>
          <xsd:enumeration value="Shell Seraya (Pte) Ltd"/>
          <xsd:enumeration value="Shell Seraya Pioneer (Pte) Ltd"/>
          <xsd:enumeration value="Shell Services"/>
          <xsd:enumeration value="Shell Services (Aust) Pty Ltd"/>
          <xsd:enumeration value="Shell Services Abu Dhabi B.V."/>
          <xsd:enumeration value="Shell Services Company"/>
          <xsd:enumeration value="Shell Services Deutschland Gmbh"/>
          <xsd:enumeration value="Shell Services International"/>
          <xsd:enumeration value="Shell Services International (Japan) Ltd"/>
          <xsd:enumeration value="Shell Services International Of Canada Inc."/>
          <xsd:enumeration value="Shell Services Italia S.R.L."/>
          <xsd:enumeration value="Shell Services Nederland B.V."/>
          <xsd:enumeration value="Shell Services NL"/>
          <xsd:enumeration value="SHELL SERVICES OMAN B.V."/>
          <xsd:enumeration value="Shell Services Pty Ltd"/>
          <xsd:enumeration value="Shell Servicios Leon, S.A. De C.V."/>
          <xsd:enumeration value="Shell Servicios Mexico, S.A. De C.V."/>
          <xsd:enumeration value="Shell Shared Service Center Chennai"/>
          <xsd:enumeration value="Shell Shared Service Center Guatemala"/>
          <xsd:enumeration value="Shell Shared Service Centre - Glasgow Limited"/>
          <xsd:enumeration value="Shell Shared Service Centre - Guatemala"/>
          <xsd:enumeration value="Shell Shared Service Centre - Kuala Lumpur Sdn. Bhd."/>
          <xsd:enumeration value="Shell Shared Service Centre Brazil"/>
          <xsd:enumeration value="Shell Shared Service Centre Hellas Limited"/>
          <xsd:enumeration value="Shell Shared Service Centre Krakow"/>
          <xsd:enumeration value="Shell Shared Service Centre-Kuala Lumpur Sdn Bhd"/>
          <xsd:enumeration value="Shell Shared Service Centre-Manila"/>
          <xsd:enumeration value="Shell Shared Service Centres"/>
          <xsd:enumeration value="Shell Shared Services (Asia) B.V."/>
          <xsd:enumeration value="Shell Shared Services Center-Manila"/>
          <xsd:enumeration value="Shell Shared Services Philippines"/>
          <xsd:enumeration value="Shell Ship Management Limited"/>
          <xsd:enumeration value="Shell Ship Management Ltd"/>
          <xsd:enumeration value="Shell SIA"/>
          <xsd:enumeration value="Shell Singapore Trustees (Pte) Ltd"/>
          <xsd:enumeration value="Shell Sinol Srl"/>
          <xsd:enumeration value="Shell Slovakia S.R.O."/>
          <xsd:enumeration value="Shell Slovakia SRO"/>
          <xsd:enumeration value="Shell Solar B.V."/>
          <xsd:enumeration value="Shell Solar BV"/>
          <xsd:enumeration value="Shell Solar Deutschland Gmbh"/>
          <xsd:enumeration value="Shell Solar Employment Services Inc."/>
          <xsd:enumeration value="Shell Solar Energy B.V."/>
          <xsd:enumeration value="Shell Solar Gmbh"/>
          <xsd:enumeration value="Shell Solar India Pvt Ltd"/>
          <xsd:enumeration value="Shell Solar Industries Lp"/>
          <xsd:enumeration value="Shell Solar Japan K.K"/>
          <xsd:enumeration value="Shell Solar Lanka Limited"/>
          <xsd:enumeration value="Shell Solar Lanka Ltd"/>
          <xsd:enumeration value="Shell Solar Philippines Corporation"/>
          <xsd:enumeration value="Shell Solar Pte Ltd"/>
          <xsd:enumeration value="Shell Solar Southern Africa (Pty) Ltd"/>
          <xsd:enumeration value="Shell Solar Verwaltungs-Gmbh"/>
          <xsd:enumeration value="Shell Solaranlagen Malgersdorf Gmbh &amp; Co. Kg"/>
          <xsd:enumeration value="Shell Solaranlagen Mittleres Ries Gmbh &amp; Co. Kg"/>
          <xsd:enumeration value="Shell Solaranlagen Sinzheim Gmbh &amp; Co. Kg"/>
          <xsd:enumeration value="Shell South Africa"/>
          <xsd:enumeration value="Shell South Africa (Pty) Ltd"/>
          <xsd:enumeration value="Shell South Africa (Pty) Ltd (Chemical Division)"/>
          <xsd:enumeration value="Shell South Africa Energy (Pty) Ltd"/>
          <xsd:enumeration value="Shell South Africa Energy Company"/>
          <xsd:enumeration value="Shell South Africa Holdings (Pty) Ltd"/>
          <xsd:enumeration value="Shell South Africa Marketing (Pty) Limited"/>
          <xsd:enumeration value="SHELL SOUTH AFRICA REFINING  (PTY) LTD"/>
          <xsd:enumeration value="SHELL SOUTH AFRICA UPSTREAM B.V."/>
          <xsd:enumeration value="SHELL SOUTH SYRIA EXPLORATION LIMITED"/>
          <xsd:enumeration value="Shell South Syria Exploration Limited Company"/>
          <xsd:enumeration value="Shell Southern Cone Gas&amp; Power (Brasil)"/>
          <xsd:enumeration value="SHELL SUBSIDIARY DISTRIBUTORS PENSION TRUSTEE LIMITED"/>
          <xsd:enumeration value="SHELL SUPPLEMENTARY PENSION PLAN TRUSTEES LIMITED"/>
          <xsd:enumeration value="Shell Suriname Verkoop Maatschappij NV"/>
          <xsd:enumeration value="Shell Suriname Verkoopmaatschappij N.V."/>
          <xsd:enumeration value="Shell Taiwan Limited"/>
          <xsd:enumeration value="Shell Taiwan Ltd"/>
          <xsd:enumeration value="Shell Tankers (Singapore) Private Limited"/>
          <xsd:enumeration value="Shell Tankers (U.K.) Limited"/>
          <xsd:enumeration value="SHELL TANKERS AUSTRALIA PTY LTD"/>
          <xsd:enumeration value="Shell Tankers B.V."/>
          <xsd:enumeration value="Shell Tankstellenbetriebsges.M.B.H"/>
          <xsd:enumeration value="Shell Tanzania Limited"/>
          <xsd:enumeration value="Shell Tanzania Ltd"/>
          <xsd:enumeration value="Shell Taranaki Exploration &amp; Production Company Limited"/>
          <xsd:enumeration value="Shell Technical Services B.V."/>
          <xsd:enumeration value="Shell Technical Services Iran B.V."/>
          <xsd:enumeration value="Shell Technologies India Private Limited"/>
          <xsd:enumeration value="Shell Technology Canada, Inc."/>
          <xsd:enumeration value="Shell Technology India Private Limited"/>
          <xsd:enumeration value="Shell Technology India Pvt Ltd (Global Solutions Division)"/>
          <xsd:enumeration value="Shell Technology Norway As"/>
          <xsd:enumeration value="Shell Technology Ventures B.V."/>
          <xsd:enumeration value="Shell Technology Ventures Fund 1 B.V."/>
          <xsd:enumeration value="Shell Technology Ventures Inc."/>
          <xsd:enumeration value="Shell Technology Ventures Ltd"/>
          <xsd:enumeration value="Shell Terminal Lanka (Pvt) Limited"/>
          <xsd:enumeration value="Shell Terminal Lanka Ltd"/>
          <xsd:enumeration value="Shell Test Method Standardisation &amp; Quality Centre"/>
          <xsd:enumeration value="Shell Texaco Alliance Companies"/>
          <xsd:enumeration value="Shell Thailand Manufacturing Limited"/>
          <xsd:enumeration value="Shell Thailand Manufacturing Ltd"/>
          <xsd:enumeration value="SHELL THRIFT &amp; LOAN FUND TRUSTEES NIG LTD"/>
          <xsd:enumeration value="Shell Thrift And Loan Fund Trustees Nigeria Limited"/>
          <xsd:enumeration value="Shell Tianjin Lubricants Co Ltd"/>
          <xsd:enumeration value="SHELL TIMUR SDN BHD"/>
          <xsd:enumeration value="Shell Timur Sendirian Berhad"/>
          <xsd:enumeration value="Shell Todd Oil Services Limited"/>
          <xsd:enumeration value="Shell Todd Oil Services Ltd"/>
          <xsd:enumeration value="Shell Tokuhatsu K.K."/>
          <xsd:enumeration value="Shell Tongyi (Beijing) Petroleum Chemical Co. Ltd."/>
          <xsd:enumeration value="Shell Tongyi (Xianyang) Petroleum Chemical Co. Ltd"/>
          <xsd:enumeration value="Shell Trade Developments (Shanghai) Limited"/>
          <xsd:enumeration value="Shell Trademark Management B.V."/>
          <xsd:enumeration value="Shell Trading &amp; Shipping"/>
          <xsd:enumeration value="Shell Trading (M.E.) Private Limited"/>
          <xsd:enumeration value="Shell Trading (Middle East) Ltd"/>
          <xsd:enumeration value="Shell Trading (Us) Company"/>
          <xsd:enumeration value="Shell Trading Canada"/>
          <xsd:enumeration value="Shell Trading Chile S.A."/>
          <xsd:enumeration value="Shell Trading Gas &amp; Power"/>
          <xsd:enumeration value="Shell Trading Gas And Power Company"/>
          <xsd:enumeration value="Shell Trading Gp Canada Company Ltd"/>
          <xsd:enumeration value="Shell Trading Gp Overseas Services Company"/>
          <xsd:enumeration value="SHELL TRADING INTERNATIONAL LIMITED"/>
          <xsd:enumeration value="Shell Trading International Ltd (Stil)"/>
          <xsd:enumeration value="SHELL TRADING LIMITED"/>
          <xsd:enumeration value="Shell Trading Mexico, S. de R.L. de C.V."/>
          <xsd:enumeration value="Shell Trading North America Company"/>
          <xsd:enumeration value="Shell Trading Rotterdam B.V."/>
          <xsd:enumeration value="Shell Trading Rotterdam BV"/>
          <xsd:enumeration value="Shell Trading Russia B.V."/>
          <xsd:enumeration value="Shell Trading Services Company"/>
          <xsd:enumeration value="Shell Trading Switzerland Ag"/>
          <xsd:enumeration value="Shell Trading US CO."/>
          <xsd:enumeration value="Shell Trading US Company"/>
          <xsd:enumeration value="Shell Tradinggp Canada Compa"/>
          <xsd:enumeration value="Shell Tradingrussia B.V."/>
          <xsd:enumeration value="Shell Transportation Holdings Llc"/>
          <xsd:enumeration value="Shell Treasury Center (West) Inc."/>
          <xsd:enumeration value="Shell Treasury Centre (Europe) Ltd"/>
          <xsd:enumeration value="Shell Treasury Centre East (Pte) Ltd"/>
          <xsd:enumeration value="Shell Treasury Centre East Pte LTD"/>
          <xsd:enumeration value="Shell Treasury Centre Limited"/>
          <xsd:enumeration value="Shell Treasury Centre Ltd"/>
          <xsd:enumeration value="SHELL TREASURY DOLLAR COMPANY LIMITED"/>
          <xsd:enumeration value="Shell Treasury Dollar Company Ltd"/>
          <xsd:enumeration value="SHELL TREASURY EURO COMPANY LIMITED"/>
          <xsd:enumeration value="Shell Treasury Euro Company Ltd"/>
          <xsd:enumeration value="Shell Treasury Hong Kong Limited"/>
          <xsd:enumeration value="Shell Treasury Luxembourg Sarl"/>
          <xsd:enumeration value="Shell Treasury Malaysia (L) Limited"/>
          <xsd:enumeration value="Shell Treasury Netherlands B.V."/>
          <xsd:enumeration value="SHELL TREASURY UK LIMITED"/>
          <xsd:enumeration value="Shell Trinidad Limited"/>
          <xsd:enumeration value="Shell Trinidad Ltd"/>
          <xsd:enumeration value="Shell Trust (Bermuda) Limited"/>
          <xsd:enumeration value="Shell Trust (Bermuda) Ltd"/>
          <xsd:enumeration value="Shell Trust (Sudan) Limited"/>
          <xsd:enumeration value="SHELL TRUST (U.K. PROPERTY) LIMITED"/>
          <xsd:enumeration value="SHELL TUNISIA METOUIA GMBH"/>
          <xsd:enumeration value="Shell Tunisia Offshore GmbH"/>
          <xsd:enumeration value="Shell U.K. Exploration and Production"/>
          <xsd:enumeration value="Shell U.K. Limited"/>
          <xsd:enumeration value="Shell U.K. Limited (Restricted Access)"/>
          <xsd:enumeration value="Shell U.K. North Atlantic Limited"/>
          <xsd:enumeration value="Shell U.K. Oil Products Limited"/>
          <xsd:enumeration value="Shell U.S. North Atlantic Limited"/>
          <xsd:enumeration value="Shell Uganda Limited"/>
          <xsd:enumeration value="Shell Uganda Ltd"/>
          <xsd:enumeration value="Shell Uganda Provident Trust Limited"/>
          <xsd:enumeration value="Shell UK Limited"/>
          <xsd:enumeration value="Shell UK Ltd"/>
          <xsd:enumeration value="Shell UK Oil Products"/>
          <xsd:enumeration value="Shell Ukraine Exploration and Production 1 LLC"/>
          <xsd:enumeration value="Shell Ukraine Exploration and Production 4 LLC"/>
          <xsd:enumeration value="SHELL UPSTREAM DEVELOPMENT B.V."/>
          <xsd:enumeration value="Shell Upstream Gabon"/>
          <xsd:enumeration value="Shell Upstream Gabon Cayman Holdings No. 1"/>
          <xsd:enumeration value="Shell Upstream Gabon Cayman Holdings No. 2"/>
          <xsd:enumeration value="Shell Upstream Gabon Cayman Holdings No. 3"/>
          <xsd:enumeration value="Shell Upstream Gas Holdings B.V."/>
          <xsd:enumeration value="SHELL UPSTREAM INDONESIA SERVICES B.V."/>
          <xsd:enumeration value="Shell Uruguay Limited"/>
          <xsd:enumeration value="Shell Uruguay S.A."/>
          <xsd:enumeration value="SHELL US CLEAN COAL ENERGY,  INC"/>
          <xsd:enumeration value="SHELL US E&amp;P INVESTMENTS LLC"/>
          <xsd:enumeration value="Shell Us E&amp;P Investments, Inc."/>
          <xsd:enumeration value="Shell US Gas &amp; Power"/>
          <xsd:enumeration value="SHELL US GAS &amp; POWER LLC"/>
          <xsd:enumeration value="Shell US Hosting Compamy"/>
          <xsd:enumeration value="Shell Uvoz-Izvoz Nafte I Hemikalija D.O.O, Beograd"/>
          <xsd:enumeration value="SHELL UVOZ-IZVOZ NAFTE I HEMIKALIJA DOO BEOGRAD"/>
          <xsd:enumeration value="Shell Uvoz-Izvoz Nafte I Kemikalija D.O.O. Zagreb"/>
          <xsd:enumeration value="Shell uvoz-izvoz nafte i kemikalija doo"/>
          <xsd:enumeration value="Shell Vanuatu Ltd."/>
          <xsd:enumeration value="Shell Venezuela"/>
          <xsd:enumeration value="Shell Venezuela Productos C.A"/>
          <xsd:enumeration value="SHELL VENEZUELA PRODUCTOS C.A."/>
          <xsd:enumeration value="Shell Venezuela Productos, CA"/>
          <xsd:enumeration value="Shell Venezuela S.A."/>
          <xsd:enumeration value="Shell Venezuela, S.A."/>
          <xsd:enumeration value="SHELL VENTURES NEW ZEALAND LIMITED"/>
          <xsd:enumeration value="Shell Ventures U.K. Limited"/>
          <xsd:enumeration value="Shell Vertriebsgesellschaft M.B.H"/>
          <xsd:enumeration value="Shell Verwaltungsgesellschaft Fur Erdgasbeteiligungen Mbh"/>
          <xsd:enumeration value="Shell Vietnam Ltd"/>
          <xsd:enumeration value="Shell Vietnam Ltd."/>
          <xsd:enumeration value="Shell Vietnam Services Singapore Pte Ltd"/>
          <xsd:enumeration value="Shell Vietnam SIPC Representative Branch Office"/>
          <xsd:enumeration value="Shell Vietnam SIPC Representative Main Office"/>
          <xsd:enumeration value="SHELL WEST QURNA B.V."/>
          <xsd:enumeration value="Shell Western Lng B.V."/>
          <xsd:enumeration value="Shell Western Lng Ltd"/>
          <xsd:enumeration value="Shell Western Supply &amp; Trading Ltd"/>
          <xsd:enumeration value="Shell Western Supply and Trading Ltd"/>
          <xsd:enumeration value="Shell Wind Energie Gmbh"/>
          <xsd:enumeration value="Shell Windenergy B.V."/>
          <xsd:enumeration value="Shell WindEnergy BV"/>
          <xsd:enumeration value="Shell WindEnergy Inc"/>
          <xsd:enumeration value="Shell WindEnergy Inc."/>
          <xsd:enumeration value="Shell WindEnergy Limited"/>
          <xsd:enumeration value="Shell Windenergy Netherlands B.V."/>
          <xsd:enumeration value="Shell Windenergy Nzw I B.V."/>
          <xsd:enumeration value="Shell Windenergy Services Inc."/>
          <xsd:enumeration value="SHELL ZAMBIA LIMITED"/>
          <xsd:enumeration value="Shell ZhanJiang Best Lubricant Blending Ltd."/>
          <xsd:enumeration value="Shell Zhuhai Lubricants Co Ltd"/>
          <xsd:enumeration value="Shell Zhuhai Lubricants Company Limited"/>
          <xsd:enumeration value="Shell Zimbabwe (Private) Limited"/>
          <xsd:enumeration value="Shell Zimbabwe (Pte) Ltd"/>
          <xsd:enumeration value="Shell/Statoil Total I/S"/>
          <xsd:enumeration value="Shell-Direct"/>
          <xsd:enumeration value="Shellgas Anonym Commercial and Industrial Gas Company SA"/>
          <xsd:enumeration value="Shelll PG India"/>
          <xsd:enumeration value="SHELL-MEX (DUBLIN) LIMITED"/>
          <xsd:enumeration value="SHELL-MEX AND B.P.LIMITED"/>
          <xsd:enumeration value="shellsudan"/>
          <xsd:enumeration value="Shinkyo Kigyo K.K."/>
          <xsd:enumeration value="Ship Shoal Pipeline Company"/>
          <xsd:enumeration value="Shirai Sekiyu K.K."/>
          <xsd:enumeration value="Shizuoka Shoseki K.K."/>
          <xsd:enumeration value="SHLCODI"/>
          <xsd:enumeration value="SHLGB"/>
          <xsd:enumeration value="SHLOFF"/>
          <xsd:enumeration value="SHLOIL"/>
          <xsd:enumeration value="Shobu Sangyo"/>
          <xsd:enumeration value="Shop Service Center B.V."/>
          <xsd:enumeration value="Shoseki (Europe) B.V."/>
          <xsd:enumeration value="Shoseki Engineering And Construction Co., Ltd."/>
          <xsd:enumeration value="Shoseki Gas Co., Ltd."/>
          <xsd:enumeration value="Shoseki Gas Service Nishi Tokyo"/>
          <xsd:enumeration value="Shoseki Home Gas K.K."/>
          <xsd:enumeration value="Shoseki International Corp"/>
          <xsd:enumeration value="Shoseki Kako K.K."/>
          <xsd:enumeration value="Shoseki Kosan Co., Ltd."/>
          <xsd:enumeration value="Shoseki Nepal Sekiyu Kaihatsu K.K. (Snodek)"/>
          <xsd:enumeration value="Shoseki Oil Development Co. Of New Zealand"/>
          <xsd:enumeration value="Shoseki Oil Development Company Of Mekong Ltd"/>
          <xsd:enumeration value="Shoseki Oil Development Company Of Vietnam Ltd"/>
          <xsd:enumeration value="Shoseki Overseas Oil Development Co. Ltd. (Sodec)"/>
          <xsd:enumeration value="Shoseki Shoji K.K."/>
          <xsd:enumeration value="Shoseki Tomen K.K."/>
          <xsd:enumeration value="Shoseki U.K. Limited"/>
          <xsd:enumeration value="Showa Oil (H.K.) Co., Ltd."/>
          <xsd:enumeration value="Showa Oil Co"/>
          <xsd:enumeration value="Showa Oil Co., Ltd."/>
          <xsd:enumeration value="Showa Shell Business &amp; IT Solutions Ltd."/>
          <xsd:enumeration value="Showa Shell Sekiyu K.K."/>
          <xsd:enumeration value="Showa Shell Sekiyu KK"/>
          <xsd:enumeration value="Showa Shell Sempaku K.K."/>
          <xsd:enumeration value="Showa Shell Sempaku KK"/>
          <xsd:enumeration value="Showa Tesuko K.K."/>
          <xsd:enumeration value="Showa Yokkaichi Sekiyu Co Ltd"/>
          <xsd:enumeration value="Showa Yokkaichi Sekiyu Co. , Ltd."/>
          <xsd:enumeration value="SHUNGA"/>
          <xsd:enumeration value="SI"/>
          <xsd:enumeration value="Sia Shell"/>
          <xsd:enumeration value="SIBA Bewachungsdienst Werkschutz GmbH"/>
          <xsd:enumeration value="Sichuan Shell Oil Company Limited"/>
          <xsd:enumeration value="Siemens Nederland N.V."/>
          <xsd:enumeration value="SIEP"/>
          <xsd:enumeration value="Siep Overseas Services Inc"/>
          <xsd:enumeration value="Sif Two S.R.L"/>
          <xsd:enumeration value="Sigemi S.R.L"/>
          <xsd:enumeration value="SIGMA-3"/>
          <xsd:enumeration value="Sigma-III"/>
          <xsd:enumeration value="SILONE S.r.l."/>
          <xsd:enumeration value="Silver Fern Shipping Limited"/>
          <xsd:enumeration value="Singapore Catalyst Technology Centre Pte Ltd"/>
          <xsd:enumeration value="Sinol S.R.L."/>
          <xsd:enumeration value="Sinopec And Shell (Jiangsu) Petroleum Marketing Company Limited"/>
          <xsd:enumeration value="Sinsen Bilistsenter"/>
          <xsd:enumeration value="SIPC"/>
          <xsd:enumeration value="Sistema Integrato Genova/Milano"/>
          <xsd:enumeration value="Sistema Logistico Nord Est S.R.L."/>
          <xsd:enumeration value="Sistemi Logistici Nord/Est"/>
          <xsd:enumeration value="SITEP"/>
          <xsd:enumeration value="SITI"/>
          <xsd:enumeration value="SITI C4C Service internal testing"/>
          <xsd:enumeration value="SITI Payroll"/>
          <xsd:enumeration value="SITIC4CSERVICE"/>
          <xsd:enumeration value="Sitra Petroleum Company"/>
          <xsd:enumeration value="Sjogaten Bilistsenter"/>
          <xsd:enumeration value="Sjoormen Bilistsenter"/>
          <xsd:enumeration value="Sjs Sun Jet Services Gbr"/>
          <xsd:enumeration value="Skedsmovollen Bilistsenter Ost"/>
          <xsd:enumeration value="Skedsmovollen Bilistsenter Vest"/>
          <xsd:enumeration value="Skei Trafikksenter"/>
          <xsd:enumeration value="Skeljungur H.F."/>
          <xsd:enumeration value="Ski Bilistsenter"/>
          <xsd:enumeration value="Skollenborg Bilistsenter"/>
          <xsd:enumeration value="Sky Fuel Aviation Limited"/>
          <xsd:enumeration value="SLB"/>
          <xsd:enumeration value="Sletta Bilistsenter"/>
          <xsd:enumeration value="Slettebakken Bilistsenter"/>
          <xsd:enumeration value="SLUBE Contacts"/>
          <xsd:enumeration value="Smart Club Do Brasil Ltda"/>
          <xsd:enumeration value="Smart Polska Sp. Z O.O."/>
          <xsd:enumeration value="Smart Pont Kereskedelmi Kft"/>
          <xsd:enumeration value="Smeermiddelenindustrie De Oliebron B.V."/>
          <xsd:enumeration value="SMP PANAMA S.A."/>
          <xsd:enumeration value="SMPS"/>
          <xsd:enumeration value="SNC"/>
          <xsd:enumeration value="SNEPCO"/>
          <xsd:enumeration value="Snijders Olie Bv"/>
          <xsd:enumeration value="SNLPG"/>
          <xsd:enumeration value="SNR"/>
          <xsd:enumeration value="SNV"/>
          <xsd:enumeration value="Soc Reunionnaise de Produits Petroliers"/>
          <xsd:enumeration value="Soc Shell Congo Kinshasa de Recherches et d'Exploitation"/>
          <xsd:enumeration value="Soc Shell Ivoirienne de Recherches et d'Exploitation"/>
          <xsd:enumeration value="Soc Shell Pour Dev Petrolier Du Littoral Congolais"/>
          <xsd:enumeration value="Soc. De Manutention De Carburants Aviation De Tahiti S.A.R.L."/>
          <xsd:enumeration value="SOC. DE. PART. DANS &quot;SPITP&quot; SARL"/>
          <xsd:enumeration value="Soc. De. Part. Dans Spitp Sarl"/>
          <xsd:enumeration value="Soc. Des Gaz D'Oceanie"/>
          <xsd:enumeration value="Soc. du Pipeline Sud-Europeen"/>
          <xsd:enumeration value="Soc. du Pipeline Sud-Europeen (Direction technique)"/>
          <xsd:enumeration value="Soc.De Distribution Du Gaz, Societe Anonyme (Mij. Voor Gasvoorziening N.V.)"/>
          <xsd:enumeration value="Socaz B.V."/>
          <xsd:enumeration value="Socaz Holding B.V."/>
          <xsd:enumeration value="Sociedad De Inversiones De Aviacion Ltda"/>
          <xsd:enumeration value="Sociedad Nacional De Oleoductos S.A."/>
          <xsd:enumeration value="SOCIEDAD NACIONAL MARTIMA"/>
          <xsd:enumeration value="Sociedade Comercial De Navegacao Concha Verde - Conchave, Sarl"/>
          <xsd:enumeration value="Societa Italiana Per L'Oleodotto Transalpino S.P.A."/>
          <xsd:enumeration value="SOCIETA' OLEODOTTI MERIDIONALI SPA"/>
          <xsd:enumeration value="Societe Africaine De Raffinage"/>
          <xsd:enumeration value="Societe Africaine Shell Chimie"/>
          <xsd:enumeration value="Societe Bearnaise Des Gaz Liquefies"/>
          <xsd:enumeration value="Societe Bitumes Tunis S.A."/>
          <xsd:enumeration value="Societe Butagaz Tunisie SARL"/>
          <xsd:enumeration value="Societe Butagaz-Tunisie S.A."/>
          <xsd:enumeration value="Societe Camerounaise Des Depots Petroliers"/>
          <xsd:enumeration value="Societe Camerounaise Equatoriale De Fabrication De Lubrifiants"/>
          <xsd:enumeration value="Societe Civile Immobiliere Mica (Sci)"/>
          <xsd:enumeration value="Societe Civile Immobiliere Portes De Fer (Sci)"/>
          <xsd:enumeration value="Societe Civile Immobiliere Victoire Gallieni (Sci)"/>
          <xsd:enumeration value="Societe Commune De Logistique"/>
          <xsd:enumeration value="Societe Congolaise Des Petroles Shell"/>
          <xsd:enumeration value="Societe Couronnaise de Raffinage"/>
          <xsd:enumeration value="Societe Dakaroise D'Entreposage"/>
          <xsd:enumeration value="SOCIETE DAKHLA DES HYDROCARBURES"/>
          <xsd:enumeration value="Societe De Cabotage Petrolier"/>
          <xsd:enumeration value="Societe De Financement Et De Participation"/>
          <xsd:enumeration value="Societe De Gestion Des Stocks Petroliers De Cote D'Ivoire ( Gestoci )"/>
          <xsd:enumeration value="Societe de Gestion Mobiliere et Immobiliere SA"/>
          <xsd:enumeration value="Societe De Manutention De Carburants Aviation (S.A.)"/>
          <xsd:enumeration value="Societe De Manutention De Carburants Aviation Dakar"/>
          <xsd:enumeration value="Societe D'Entreposage Burkinabe D'Hydrocarbure"/>
          <xsd:enumeration value="Societe D'Entreposage De Bobodioulasso"/>
          <xsd:enumeration value="SOCIETE D'ENTREPOSAGE DE SAN PEDRO"/>
          <xsd:enumeration value="SOCIETE D'ENTREPOTS PETROLIERS DE TUNISIE"/>
          <xsd:enumeration value="Societe Des Bitumes Et Cut-Backs Du Cameroun"/>
          <xsd:enumeration value="Societe des Lubrifiants de Nanterre"/>
          <xsd:enumeration value="Societe des Petroles et Combustibles Liquides"/>
          <xsd:enumeration value="Societe des Petroles Shell"/>
          <xsd:enumeration value="SOCIETE D'EXPLOITATION ET DE GESTION DES POINTS DE VENTES"/>
          <xsd:enumeration value="Societe du Craqueur de l'Aubette SAS"/>
          <xsd:enumeration value="Societe Du Noir D'Acetylene De L'Aubette (S.N.C.)"/>
          <xsd:enumeration value="Societe Gabonaise De Raffinage"/>
          <xsd:enumeration value="Societe Gabonaise D'Entreposage De Produits Petroliers"/>
          <xsd:enumeration value="Societe Genevoise Des Petroles"/>
          <xsd:enumeration value="Societe Guineenne De Lubrifiants Et D'Emballage"/>
          <xsd:enumeration value="Societe Guineenne Des Petroles"/>
          <xsd:enumeration value="Societe Havraise De Manutention De Produits Petroliers Sas"/>
          <xsd:enumeration value="Societe Immobiliere No.2"/>
          <xsd:enumeration value="Societe Ivoirienne D'Avitaillements Portuaires"/>
          <xsd:enumeration value="Societe Ivoirienne De Fabrication De Lubrifiants"/>
          <xsd:enumeration value="Societe Ivoirienne De Raffinage"/>
          <xsd:enumeration value="Societe Ivoirienne De Soufflage D'Emballage Plastique"/>
          <xsd:enumeration value="Societe Malgache De Petroles Shell"/>
          <xsd:enumeration value="Societe Malgache des Petroles Shell"/>
          <xsd:enumeration value="SOCIETE MAROCAINE DE STOCKAGE"/>
          <xsd:enumeration value="Societe Meuniere Et Avicole Du Gabon"/>
          <xsd:enumeration value="Societe Multinationale De Bitume"/>
          <xsd:enumeration value="Societe Provencale Des Bitumes (S.A.S.)"/>
          <xsd:enumeration value="Societe Reunionnaise De Produits Petroliers"/>
          <xsd:enumeration value="Societe Reunionnaise D'Entreposage"/>
          <xsd:enumeration value="Societe Shell de Tunisie"/>
          <xsd:enumeration value="Societe Shell Des Antilles Et De La Guyane Francaises Sas"/>
          <xsd:enumeration value="Societe Shell Du Cameroun"/>
          <xsd:enumeration value="Societe Shell du Laos"/>
          <xsd:enumeration value="Societe Shell du Maroc"/>
          <xsd:enumeration value="Societe Shell France Holding (S.A.S.)"/>
          <xsd:enumeration value="Societe Shell Pacifique"/>
          <xsd:enumeration value="Societe Shell Pacifique SA"/>
          <xsd:enumeration value="Soci�t� Shell Pacifique SA"/>
          <xsd:enumeration value="Societe Shell Pacifique SARL"/>
          <xsd:enumeration value="Societe Shell Tchad"/>
          <xsd:enumeration value="Societe Shell Tchadienne de Recherche et d'Exploitation"/>
          <xsd:enumeration value="SOCIETE SIGESS SARL"/>
          <xsd:enumeration value="Societe Sucriere De La Comoe"/>
          <xsd:enumeration value="Societe Sucriere Du Cameroun"/>
          <xsd:enumeration value="Societe Tchadienne D'Entreposage De Produits Petroliers - Stepp"/>
          <xsd:enumeration value="Societe Togolaise de Stockage de Lome"/>
          <xsd:enumeration value="Societe Togolaise De Stockage De Lome S.A."/>
          <xsd:enumeration value="Societe Togolaise D'Entreposage"/>
          <xsd:enumeration value="Societe Total Tahitienne D'Entreposage (Stte) S.A."/>
          <xsd:enumeration value="Societe Tunisienne Des Lubrifiants De Rades"/>
          <xsd:enumeration value="Socopsa Ste De Commerc.Prod.Serv.Aut."/>
          <xsd:enumeration value="Sodexho"/>
          <xsd:enumeration value="Sofrenor"/>
          <xsd:enumeration value="Sogecar Centre S.A."/>
          <xsd:enumeration value="SOGEP SOCIETE GENEVOISE DES PETROLES"/>
          <xsd:enumeration value="Soi Finance Inc."/>
          <xsd:enumeration value="Solakrossen Bilistsenter"/>
          <xsd:enumeration value="Solar Turbines Europe S.A."/>
          <xsd:enumeration value="Solen Insurance Limited"/>
          <xsd:enumeration value="Solen Insurance Ltd"/>
          <xsd:enumeration value="Solen Versicherungen Ag"/>
          <xsd:enumeration value="Sollibrua Bilistsenter"/>
          <xsd:enumeration value="Solutions Innovations Company"/>
          <xsd:enumeration value="Solygaz"/>
          <xsd:enumeration value="Somas"/>
          <xsd:enumeration value="Sonarep Swaziland (Pty) Ltd"/>
          <xsd:enumeration value="Sopc Holdings East Llc"/>
          <xsd:enumeration value="Sopc Holdings West Llc"/>
          <xsd:enumeration value="Sopeco Sas"/>
          <xsd:enumeration value="SOPUS"/>
          <xsd:enumeration value="SOPUS CSC"/>
          <xsd:enumeration value="SOPUS E-Page"/>
          <xsd:enumeration value="SOPUS MSO"/>
          <xsd:enumeration value="SOPUS Tech"/>
          <xsd:enumeration value="Sopworth Lead Limited"/>
          <xsd:enumeration value="South Rub Al-Khali Company Limited"/>
          <xsd:enumeration value="South Rub Al-Khali Company Ltd"/>
          <xsd:enumeration value="Southcap Pipe Line Company"/>
          <xsd:enumeration value="Southern Petroleum (Services) Limited"/>
          <xsd:enumeration value="Southern Petroleum No Liability"/>
          <xsd:enumeration value="Spanish Intoplane Services, S.L."/>
          <xsd:enumeration value="Sparrows Offshore Services Limited"/>
          <xsd:enumeration value="Sparrows Offshore Services Ltd"/>
          <xsd:enumeration value="SPC-Saudi Polyolefins Company"/>
          <xsd:enumeration value="SPD"/>
          <xsd:enumeration value="SPDC"/>
          <xsd:enumeration value="SPDC - BTIP team Ulsan Korea"/>
          <xsd:enumeration value="Speedco Inc"/>
          <xsd:enumeration value="Spelta Produtos Petroliferos, Lda"/>
          <xsd:enumeration value="SPEX"/>
          <xsd:enumeration value="SPIRAL SOFTWARE HOLDINGS LIMITED"/>
          <xsd:enumeration value="Spirit Energy, Llc"/>
          <xsd:enumeration value="Spnv Deutschland Beteiligungsges. Mbh"/>
          <xsd:enumeration value="SPOLSKA"/>
          <xsd:enumeration value="SPPP"/>
          <xsd:enumeration value="Sprecher &amp; Schuh"/>
          <xsd:enumeration value="SPSFIL"/>
          <xsd:enumeration value="SPSHELL"/>
          <xsd:enumeration value="SREFAUS"/>
          <xsd:enumeration value="SSA"/>
          <xsd:enumeration value="SSB"/>
          <xsd:enumeration value="Stadtmobil Sachsen Gmbh"/>
          <xsd:enumeration value="STANSTED FUELLING COMPANY LIMITED"/>
          <xsd:enumeration value="Stansted Fuelling Company Ltd"/>
          <xsd:enumeration value="StarStaff"/>
          <xsd:enumeration value="Starstaff, Inc."/>
          <xsd:enumeration value="STASCO"/>
          <xsd:enumeration value="Statfjord Transport A/S"/>
          <xsd:enumeration value="STATION MANAGERS OF PUERTO RICO, INC."/>
          <xsd:enumeration value="Stav Bilistsenter Nord"/>
          <xsd:enumeration value="Stav Bilistsenter Syd"/>
          <xsd:enumeration value="Stavenes Bensin"/>
          <xsd:enumeration value="Ste De Gestion Mobiliere Et Immobiliere (S.A.)"/>
          <xsd:enumeration value="Ste Des Petroles Shell Sas"/>
          <xsd:enumeration value="Ste Du Craqueur De L'Aubette Snc"/>
          <xsd:enumeration value="Ste Du Parking De La Promen. Paillon Sa"/>
          <xsd:enumeration value="Ste Du Pipe Line Mediterranee-Rhone (S.A.)"/>
          <xsd:enumeration value="Ste Du Pipeline Sud Europeen Sa"/>
          <xsd:enumeration value="Steinar Leirvik AS"/>
          <xsd:enumeration value="Steinkjer Bensinstasjon"/>
          <xsd:enumeration value="STICHTING PERNIS REFINING COMPANY ADMINISTRATIEKANTOOR"/>
          <xsd:enumeration value="Stichting Shell Pensioenfonds"/>
          <xsd:enumeration value="Stiller"/>
          <xsd:enumeration value="Stiller Group"/>
          <xsd:enumeration value="Stjordal Bilistsenter"/>
          <xsd:enumeration value="Stockages Petroliers Du Rhone Sa"/>
          <xsd:enumeration value="Stockholm Fuelling Services Ab"/>
          <xsd:enumeration value="STOGAZ"/>
          <xsd:enumeration value="Stokkebakken Bilistsenter"/>
          <xsd:enumeration value="Stopp 69 Bilistsenter"/>
          <xsd:enumeration value="Storetveit Bilistsenter"/>
          <xsd:enumeration value="Storgaten Bilistsenter"/>
          <xsd:enumeration value="Stork GLT"/>
          <xsd:enumeration value="StorkGLT VOF"/>
          <xsd:enumeration value="Stormyra Bilistsenter"/>
          <xsd:enumeration value="Strand Bilistsenter"/>
          <xsd:enumeration value="Strand Insurance Company Ltd"/>
          <xsd:enumeration value="Stratos"/>
          <xsd:enumeration value="Straume Bensin Autosenter"/>
          <xsd:enumeration value="Strommen Bilistsenter"/>
          <xsd:enumeration value="Stromso Bilistsenter"/>
          <xsd:enumeration value="STROOMER PR Concept GmbH"/>
          <xsd:enumeration value="Sts Stuttgard Tank Services Gbr"/>
          <xsd:enumeration value="STT (DAS BENEFICIARY) LIMITED"/>
          <xsd:enumeration value="Styrene Monomer Propylene"/>
          <xsd:enumeration value="suard-bellemon"/>
          <xsd:enumeration value="Suckling"/>
          <xsd:enumeration value="Suckling Group"/>
          <xsd:enumeration value="Sucre Gas S.A"/>
          <xsd:enumeration value="Sudgaz S.A."/>
          <xsd:enumeration value="SUKEP"/>
          <xsd:enumeration value="SUKOP"/>
          <xsd:enumeration value="Sultran Limited"/>
          <xsd:enumeration value="SUN CANADIAN PIPE LINE COMPANY LIMITED"/>
          <xsd:enumeration value="Sunallomer Ltd"/>
          <xsd:enumeration value="Sun-Canadian Pipe Line Company Limited"/>
          <xsd:enumeration value="Suncast Ltd"/>
          <xsd:enumeration value="Sungold Petroleum Pty Ltd"/>
          <xsd:enumeration value="Sunguard"/>
          <xsd:enumeration value="Sunndalsora Bilistsenter"/>
          <xsd:enumeration value="Superkad Services Sdn Bhd"/>
          <xsd:enumeration value="SuperKad Services Sdn. Bhd"/>
          <xsd:enumeration value="SuperKad Services Sdn. Bhd."/>
          <xsd:enumeration value="SURE Northern Energy Ltd"/>
          <xsd:enumeration value="Svelvik Bilistsenter"/>
          <xsd:enumeration value="SVEN"/>
          <xsd:enumeration value="Svinesund Bilistsenter"/>
          <xsd:enumeration value="Svingen Bilistsenter"/>
          <xsd:enumeration value="Svolvar Bilistsenter"/>
          <xsd:enumeration value="Swea Energi AB"/>
          <xsd:enumeration value="Swepi Lp"/>
          <xsd:enumeration value="SYNTHETIC CHEMICALS (NORTHERN) LIMITED"/>
          <xsd:enumeration value="Syria Shell Petroleum Dev BV"/>
          <xsd:enumeration value="Syria Shell Petroleum Development B.V."/>
          <xsd:enumeration value="Tab Tankstellen-Betriebsgesellschaft Mbh"/>
          <xsd:enumeration value="Tabangao Realty, Inc."/>
          <xsd:enumeration value="Tacoma Company Limited"/>
          <xsd:enumeration value="Tacoma Company Ltd"/>
          <xsd:enumeration value="Tadla Gaz"/>
          <xsd:enumeration value="Tai Meng Electric Pte Ltd"/>
          <xsd:enumeration value="Takaoka L.P. Gas Co."/>
          <xsd:enumeration value="Tamba B.V."/>
          <xsd:enumeration value="Tank Reinsurance SA"/>
          <xsd:enumeration value="Tank und Rast"/>
          <xsd:enumeration value="TANKSTATION EXPLOITATIE MAATSCHAPPIJ HOLDING B.V."/>
          <xsd:enumeration value="Tankstation Exploitatie Maatschappij Nederland B.V."/>
          <xsd:enumeration value="Taranaki Offshore Petroleum Company Of New Zealand Limited"/>
          <xsd:enumeration value="Taranaki Offshore Petroleum Company ofNZ"/>
          <xsd:enumeration value="TAR-TANKANLAGE RUEMLANG AG"/>
          <xsd:enumeration value="Tar-Tankanlage Rumlang Ag"/>
          <xsd:enumeration value="TASCO EUROPE LP"/>
          <xsd:enumeration value="Tate Consumables"/>
          <xsd:enumeration value="Tbf Tanklagerbertriebsfuhrungs G.M.B.H."/>
          <xsd:enumeration value="Tbg Tanklager Betriebsges Mbh"/>
          <xsd:enumeration value="TBG TANKLAGER BETRIEBSGESELLSCHAFT MBH"/>
          <xsd:enumeration value="Tchibo Service Cafe GmbH"/>
          <xsd:enumeration value="Tc'S Fresh Snax Inc."/>
          <xsd:enumeration value="Tebodin"/>
          <xsd:enumeration value="Technique Auto Controle Sas"/>
          <xsd:enumeration value="Technology Ventures Holding Inc."/>
          <xsd:enumeration value="TEHA-MSR GmbH"/>
          <xsd:enumeration value="Teiehoyden Bilistsenter"/>
          <xsd:enumeration value="Tejas Coral Gp Llc"/>
          <xsd:enumeration value="Tejas Coral GP, LLC"/>
          <xsd:enumeration value="Tejas Coral Holding Llc"/>
          <xsd:enumeration value="Tejas Coral Holding, LLC"/>
          <xsd:enumeration value="Tejas Power Generation, Llc"/>
          <xsd:enumeration value="TELEGRAPH SERVICE STATIONS LIMITED"/>
          <xsd:enumeration value="Telemetry Investments Holding (Canada) Inc"/>
          <xsd:enumeration value="Telia"/>
          <xsd:enumeration value="TEMA GmbH"/>
          <xsd:enumeration value="Tema Lube Oil Company"/>
          <xsd:enumeration value="Tepco Petroleum (Pty) Ltd"/>
          <xsd:enumeration value="Terminal de LNG de Altamira S de RL d CV"/>
          <xsd:enumeration value="Terminal de LNG de Altamira S. de R.L. de C.V."/>
          <xsd:enumeration value="Terminal De Lng De Altamira, S. De R.L. De C.V."/>
          <xsd:enumeration value="Terminal Lng De Baja California, S. De R.L. De C.V."/>
          <xsd:enumeration value="Terminales Del Atlantico, S.A."/>
          <xsd:enumeration value="Terminales Maritimas Patag"/>
          <xsd:enumeration value="Terminales Paraguayas Srl"/>
          <xsd:enumeration value="Terra Mare Corporation"/>
          <xsd:enumeration value="Terrenos Mundiales, S.A De C.V"/>
          <xsd:enumeration value="TEXACO"/>
          <xsd:enumeration value="Texaco Denmark Inc."/>
          <xsd:enumeration value="Texas Petroleum Group LLC"/>
          <xsd:enumeration value="Texas-New Mexico Pipe Line Company"/>
          <xsd:enumeration value="TFE"/>
          <xsd:enumeration value="TFSB TURBO FUEL SERVICES BERLIN GBR"/>
          <xsd:enumeration value="TFSS TURBO FUEL SERVICES SACHSEN GBR"/>
          <xsd:enumeration value="TGFH TANKDIENST-GESELLSCHAFT  FRANKFURT-HAHN GBR"/>
          <xsd:enumeration value="TGH TANKDIENST-GESELLSCHAFT HAMBURG  GBR"/>
          <xsd:enumeration value="Tgh Tankdienst-Gesellschaft Hamburggbr"/>
          <xsd:enumeration value="Tghl Tanklager-Gesellschaft Hannover-Langenhagen Gbr"/>
          <xsd:enumeration value="Tgk Tanklager Gesellschaft Koeln-Bonn Gbr"/>
          <xsd:enumeration value="Tgn Tankdienst-Gesellschaft Nuernberg Gbr"/>
          <xsd:enumeration value="Tgs Tankdienst-Gesellschaft Stuttgart Gbr"/>
          <xsd:enumeration value="Tgt Tanklager-Gesellschaft Tegel Gbr"/>
          <xsd:enumeration value="Thai Oil Company Ltd"/>
          <xsd:enumeration value="Thai Oil Public Company Ltd"/>
          <xsd:enumeration value="Thai Petroleum Pipeline Co. Ltd"/>
          <xsd:enumeration value="THAI SHELL COMPANY LIMITED"/>
          <xsd:enumeration value="Thalos GbR"/>
          <xsd:enumeration value="THE ANGLO-SAXON PETROLEUM COMPANY LIMITED"/>
          <xsd:enumeration value="The Anglo-Saxon Petroleum Company,Limited"/>
          <xsd:enumeration value="The Asiatic Petroleum Company (Dublin) Limited"/>
          <xsd:enumeration value="THE ASIATIC PETROLEUM COMPANY LIMITED"/>
          <xsd:enumeration value="The Bangestan Development Company B.V."/>
          <xsd:enumeration value="The Consolidated Petroleum Company Limited"/>
          <xsd:enumeration value="The Consolidated Petroleum Supply Co Ltd"/>
          <xsd:enumeration value="THE CONSOLIDATED PETROLEUM SUPPLY COMPANY LIMITED"/>
          <xsd:enumeration value="The Dutch School Aberdeen Limited"/>
          <xsd:enumeration value="The Fifth Business Ltd"/>
          <xsd:enumeration value="The Gas Company Limited"/>
          <xsd:enumeration value="The Mexican Eagle Oil Company Limited"/>
          <xsd:enumeration value="The New Zealand Refining Company Limited"/>
          <xsd:enumeration value="The New Zealand Refining Company Ltd"/>
          <xsd:enumeration value="The Pipelines Of P R Incorporated"/>
          <xsd:enumeration value="The Polyolefin Company (Singapore) Pte. Ltd."/>
          <xsd:enumeration value="The Shell Centenary Scholarship Fund"/>
          <xsd:enumeration value="The Shell Co. of Cambodia Ltd S.A."/>
          <xsd:enumeration value="The Shell Comp of Thailand Ltd"/>
          <xsd:enumeration value="THE SHELL COMPANY (NASSAU) LIMITED"/>
          <xsd:enumeration value="The Shell Company (Puerto Rico) Limited"/>
          <xsd:enumeration value="The Shell Company (W.I.) Limited"/>
          <xsd:enumeration value="THE SHELL COMPANY (WI) LIMITED"/>
          <xsd:enumeration value="THE SHELL COMPANY (WI) LIMITED - DOM REP BRANCH"/>
          <xsd:enumeration value="The Shell Company (WI) Ltd"/>
          <xsd:enumeration value="The Shell Company Of Australia Limited"/>
          <xsd:enumeration value="The Shell Company Of Bermuda Limited"/>
          <xsd:enumeration value="The Shell Company of Bermuda Ltd"/>
          <xsd:enumeration value="The Shell Company Of Hong Kong Limited"/>
          <xsd:enumeration value="THE SHELL COMPANY OF INDIA LIMITED"/>
          <xsd:enumeration value="The Shell Company Of Nigeria Limited"/>
          <xsd:enumeration value="The Shell Company Of Sri Lanka Limited"/>
          <xsd:enumeration value="The Shell Company Of Thailand Limited"/>
          <xsd:enumeration value="The Shell Company Of The Islands Limited"/>
          <xsd:enumeration value="The Shell Company Of The Philippines Limited"/>
          <xsd:enumeration value="The Shell Company Of The Sudan Limited"/>
          <xsd:enumeration value="The Shell Company of The Sudan Ltd"/>
          <xsd:enumeration value="The Shell Company Of Turkey Limited"/>
          <xsd:enumeration value="The Shell Company of Turkey Ltd"/>
          <xsd:enumeration value="The Shell Company Of West Africa Limited"/>
          <xsd:enumeration value="The Shell Company WI Ltd"/>
          <xsd:enumeration value="THE SHELL MARKETING COMPANY OF BORNEO LIMITED"/>
          <xsd:enumeration value="The Shell Pet Dev Co Of Nigeria Ltd"/>
          <xsd:enumeration value="The Shell Petroleum Company Limited"/>
          <xsd:enumeration value="The Shell Petroleum Company Ltd"/>
          <xsd:enumeration value="The Shell Petroleum Development Company Of Nigeria Limited"/>
          <xsd:enumeration value="The Shell Representative"/>
          <xsd:enumeration value="The Shell Transport and Trading Co PLC"/>
          <xsd:enumeration value="The Shell Transport And Trading Company Limited"/>
          <xsd:enumeration value="THE VALLEY CAMP COAL COMPANY"/>
          <xsd:enumeration value="Thermocomfort Limited"/>
          <xsd:enumeration value="Thermocomfort Ltd."/>
          <xsd:enumeration value="Thermoshell Inc."/>
          <xsd:enumeration value="THERMOTEX GES. F. FERNWAERME mbH"/>
          <xsd:enumeration value="Thermotex Ges.F.Fernwaerme Gmbh"/>
          <xsd:enumeration value="THREE WIND HOLDINGS LLC"/>
          <xsd:enumeration value="Thrubit Llc"/>
          <xsd:enumeration value="Thune Autoservice"/>
          <xsd:enumeration value="Thyssenkrupp Xervon GmbH, Niederlassung K�ln-Merkenich"/>
          <xsd:enumeration value="Tian San Shipping Pte Ltd"/>
          <xsd:enumeration value="Tianjin International Petroleum Storage &amp; Transportation Company Ltd"/>
          <xsd:enumeration value="Tianjin Shell Automobile Ser Co Ltd"/>
          <xsd:enumeration value="Tianjin Shell Automobile Services Company Ltd"/>
          <xsd:enumeration value="Tiba Petroleum Company"/>
          <xsd:enumeration value="Tiller Bilistsenter"/>
          <xsd:enumeration value="Tim Hancock Associates"/>
          <xsd:enumeration value="Tiram Kimia Sdn Bhd"/>
          <xsd:enumeration value="TLA Servicios S. de R. L. de C. V."/>
          <xsd:enumeration value="Tmr Company"/>
          <xsd:enumeration value="Toa Oil Co Ltd"/>
          <xsd:enumeration value="Toa Oil Company, Limited"/>
          <xsd:enumeration value="Toa Service Co."/>
          <xsd:enumeration value="Tochigi Shoseki Gas Service"/>
          <xsd:enumeration value="Togo et Shell"/>
          <xsd:enumeration value="Togo Et Shell S.A."/>
          <xsd:enumeration value="Tokai Shoseki Gas Service Co."/>
          <xsd:enumeration value="Tokyo Shell Pack K.K."/>
          <xsd:enumeration value="Tokyo Shoei Kabushiki Kaisha"/>
          <xsd:enumeration value="Tolvsrod Bilistsenter"/>
          <xsd:enumeration value="Tomm Tank AS"/>
          <xsd:enumeration value="T-Online"/>
          <xsd:enumeration value="Tonttilan Nosto ja Kuljetus Oy"/>
          <xsd:enumeration value="TOP Business AG"/>
          <xsd:enumeration value="TOP DEER WIND VENTURES LLC"/>
          <xsd:enumeration value="TOPAZ"/>
          <xsd:enumeration value="Topaz Energy"/>
          <xsd:enumeration value="Topaz Energy Ltd"/>
          <xsd:enumeration value="Torkel Schive AS"/>
          <xsd:enumeration value="Torshov Bilistsenter"/>
          <xsd:enumeration value="TOTAL"/>
          <xsd:enumeration value="Total (Fiji) Limited"/>
          <xsd:enumeration value="TOTAL GAS"/>
          <xsd:enumeration value="TotalFinaElf"/>
          <xsd:enumeration value="Towers Perrin"/>
          <xsd:enumeration value="Townson Bros. (Fuel Services) Ltd."/>
          <xsd:enumeration value="Townson Thornber Limited"/>
          <xsd:enumeration value="Toyama Shoseki Gas Service K.K."/>
          <xsd:enumeration value="Toyama Shoseki Sangyo"/>
          <xsd:enumeration value="Tr Holdings Ltda"/>
          <xsd:enumeration value="Trade Ranger"/>
          <xsd:enumeration value="Trade-Ranger Inc."/>
          <xsd:enumeration value="Trans Gas Services Srl"/>
          <xsd:enumeration value="Transalpine Oelleitung In Osterreich Gesellschaft M.B.H."/>
          <xsd:enumeration value="Transborder Gas Services Ltd (Cayman)"/>
          <xsd:enumeration value="Transcom"/>
          <xsd:enumeration value="Trans-Northern Pipelines Inc."/>
          <xsd:enumeration value="Transportadora Maritima De Combustibles S.A."/>
          <xsd:enumeration value="Transredes Transporte De Hidrocarburos S.A."/>
          <xsd:enumeration value="Trapil Ste Des Transports Par Pipel S.A."/>
          <xsd:enumeration value="Trebury Property Management Company Limited"/>
          <xsd:enumeration value="Tri Star Energy, Llc"/>
          <xsd:enumeration value="Tricolia - Consultoria E Servicos Industriais, Lda"/>
          <xsd:enumeration value="TRIDENT LNG SHIPPING SERVICES PTY LTD"/>
          <xsd:enumeration value="Trident Shipping Services Pty Ltd"/>
          <xsd:enumeration value="Trifoleum Proprietary Limited"/>
          <xsd:enumeration value="Trinidad Shell Exploration and Production B.V."/>
          <xsd:enumeration value="Trinity Industries, Inc"/>
          <xsd:enumeration value="Triton Diagnostics Inc"/>
          <xsd:enumeration value="Triton Leasing, Inc."/>
          <xsd:enumeration value="Triton Shipping Limited"/>
          <xsd:enumeration value="Tromso Bilistsenter"/>
          <xsd:enumeration value="Trond Svarstad"/>
          <xsd:enumeration value="TROPIGAS INTERNATIONAL CORP."/>
          <xsd:enumeration value="Truck Lube Usa, Llc"/>
          <xsd:enumeration value="True North Energy Llc"/>
          <xsd:enumeration value="Trumf As"/>
          <xsd:enumeration value="Trumf Finans Da"/>
          <xsd:enumeration value="Trv Thermische Rueckstandsverwertungs Verwaltungs-Gmbh"/>
          <xsd:enumeration value="Trv Thermische Rueckstandsverwertungs-Gmbh &amp; Co. Kg"/>
          <xsd:enumeration value="Turbo Explorations Inc."/>
          <xsd:enumeration value="Turbo Fuel Services Berlin Gbr"/>
          <xsd:enumeration value="Turbo Fuel Services Sachsen Gbr"/>
          <xsd:enumeration value="Turner Morum"/>
          <xsd:enumeration value="Tuskerdirect Limited"/>
          <xsd:enumeration value="Tveiten Bilistsenter"/>
          <xsd:enumeration value="Tvs - Distribuidor De Lubrificantes, Lda"/>
          <xsd:enumeration value="Twister B.V."/>
          <xsd:enumeration value="Twister TP BV"/>
          <xsd:enumeration value="Ubag Unterflurbetankungsanlage Flughafen, Zurich"/>
          <xsd:enumeration value="Ullern Bilistsenter"/>
          <xsd:enumeration value="Ulleval Bilistsenter"/>
          <xsd:enumeration value="Ulsteinvik Bilistsenter"/>
          <xsd:enumeration value="Ultra-Centrifuge Nederland N.V."/>
          <xsd:enumeration value="UMW PENNZOIL DISTRIBUTORS SDN BHD"/>
          <xsd:enumeration value="Unico Chemical Manufacturing Zimbabwe (Private) Limited"/>
          <xsd:enumeration value="Unico Manufacturing Co (P.E.) Proprietary Ltd"/>
          <xsd:enumeration value="Unico Manufacturing Co. Ltd"/>
          <xsd:enumeration value="Unil Belgium N.V."/>
          <xsd:enumeration value="Unil Opal Atlantique Sas"/>
          <xsd:enumeration value="Unil Opal France Nord Sas"/>
          <xsd:enumeration value="Unipart"/>
          <xsd:enumeration value="Unitas Company Limited"/>
          <xsd:enumeration value="United Kingdom Oil Pipelines Limited"/>
          <xsd:enumeration value="Uniti Kraftstoff Gmbh"/>
          <xsd:enumeration value="Ursa Oil Pipeline Company Llc"/>
          <xsd:enumeration value="Usaha Rawang Sdn Bhd"/>
          <xsd:enumeration value="Uwe Lange Training &amp; Consulting"/>
          <xsd:enumeration value="Vale Bilistsenter"/>
          <xsd:enumeration value="Valley Pines Associates"/>
          <xsd:enumeration value="Valois Copacking - LEM services"/>
          <xsd:enumeration value="Van Alphen"/>
          <xsd:enumeration value="Van Hessen BV"/>
          <xsd:enumeration value="VAPS"/>
          <xsd:enumeration value="Varden Bilistsenter"/>
          <xsd:enumeration value="Vardenest Bilistsenter"/>
          <xsd:enumeration value="Vas-Zala Kft"/>
          <xsd:enumeration value="Vea Bensin og Kiosk"/>
          <xsd:enumeration value="VEETECH OIL (PROPRIETARY) LIMITED"/>
          <xsd:enumeration value="Vegsund Bilistsenter"/>
          <xsd:enumeration value="Venezia Jet Servizi S.R.L."/>
          <xsd:enumeration value="VENEZUELAN EAGLE OIL COMPANY LIMITED"/>
          <xsd:enumeration value="Ventex Llc"/>
          <xsd:enumeration value="Verifone"/>
          <xsd:enumeration value="Vestnes Bilistsenter"/>
          <xsd:enumeration value="Vestprosess Da"/>
          <xsd:enumeration value="Vettre Bilistsenter"/>
          <xsd:enumeration value="Vinderen Bilistsenter"/>
          <xsd:enumeration value="Vinger Bilistsenter"/>
          <xsd:enumeration value="Virent Energy Systems LLC"/>
          <xsd:enumeration value="Viscount Alarms"/>
          <xsd:enumeration value="Visser's Installatie"/>
          <xsd:enumeration value="Visual Software International (VSI)"/>
          <xsd:enumeration value="Vitfos Service I/S"/>
          <xsd:enumeration value="Vmonitor Inc."/>
          <xsd:enumeration value="Voith Industrial Services INDUMONT GmbH &amp; Co.KG"/>
          <xsd:enumeration value="Volda Bilistsenter"/>
          <xsd:enumeration value="Volos Petroleum Installation - Kinonia Dikeou"/>
          <xsd:enumeration value="VOPAK"/>
          <xsd:enumeration value="VOPAK Port Botany"/>
          <xsd:enumeration value="VPL Verbundpartner Leasing GmbH"/>
          <xsd:enumeration value="VR-Leasing AG"/>
          <xsd:enumeration value="VSMRELOC"/>
          <xsd:enumeration value="W.A.G. Pipeline Proprietary Limited"/>
          <xsd:enumeration value="Waalbrug Exploitatie Maatschappij B.V."/>
          <xsd:enumeration value="Walhalla Bilistsenter"/>
          <xsd:enumeration value="WALTER ALEXANDER INDUSTRIES LIMITED"/>
          <xsd:enumeration value="Walton-Gatwick Pipeline Company Limited"/>
          <xsd:enumeration value="Ward Lester"/>
          <xsd:enumeration value="WashTec UK"/>
          <xsd:enumeration value="Wasserbesch. Verb. Wesselg - Hersl"/>
          <xsd:enumeration value="WASSERBESCH. VERB. WESSELING - HERSEL"/>
          <xsd:enumeration value="Wassermax"/>
          <xsd:enumeration value="Wayne"/>
          <xsd:enumeration value="Wds Ventures, Llc"/>
          <xsd:enumeration value="Weijers Rijnmond Investment B.V."/>
          <xsd:enumeration value="Weijers Rijnmond Zuidelike Randweg B.V."/>
          <xsd:enumeration value="Weishen Industrial Services"/>
          <xsd:enumeration value="Welldynamics International Ltd"/>
          <xsd:enumeration value="Welldynamics Norge As"/>
          <xsd:enumeration value="Welldynamics, B.V."/>
          <xsd:enumeration value="WES-BURGERSTRAATSENTRUM (PTY) LTD"/>
          <xsd:enumeration value="West African Gas Pipeline Company Limited"/>
          <xsd:enumeration value="West African Gas Pipeline Company Ltd"/>
          <xsd:enumeration value="WEST AUSTRALIAN NATURAL GAS PTY. LTD."/>
          <xsd:enumeration value="West London Pipeline And Storage Limited"/>
          <xsd:enumeration value="West Shore Pipe Line Company"/>
          <xsd:enumeration value="West Sitra Petroleum Company"/>
          <xsd:enumeration value="Westdeutsche Erdoelleitungs-Gmbh"/>
          <xsd:enumeration value="Western Canada Marine Responce Corporation"/>
          <xsd:enumeration value="WESTERN CANADA MARINE RESPONSE CORPORATION"/>
          <xsd:enumeration value="Westf. Flue. Gas. Wanzleben Gmbh &amp; Co Kg"/>
          <xsd:enumeration value="Westfalen F. Gas. Wanzleben Ver Mbh"/>
          <xsd:enumeration value="Whitewater Hill Wind Partners, Llc"/>
          <xsd:enumeration value="Windenergy Gp Llc"/>
          <xsd:enumeration value="Windenergy Lp Llc"/>
          <xsd:enumeration value="Wing Wah Industries Services Pte Ltd"/>
          <xsd:enumeration value="WIPRO"/>
          <xsd:enumeration value="Wipro Technologies"/>
          <xsd:enumeration value="Wiri Oil Services Limited"/>
          <xsd:enumeration value="Wisdom International BV."/>
          <xsd:enumeration value="Wissemagroup"/>
          <xsd:enumeration value="Wlb-Vlamings B.V."/>
          <xsd:enumeration value="Wolter &amp; Dros"/>
          <xsd:enumeration value="Wolverine Pipe Line Company"/>
          <xsd:enumeration value="Woodside Energy Ltd."/>
          <xsd:enumeration value="Woodside Energy Ltd. (Joint Venture)"/>
          <xsd:enumeration value="Woodside Petroleum Ltd"/>
          <xsd:enumeration value="Wrede &amp; Niedecken GmbH Niederlassung Wesseling"/>
          <xsd:enumeration value="Wuhan Sunshine Oil Company Ltd"/>
          <xsd:enumeration value="Wwellco Pipeline Llc"/>
          <xsd:enumeration value="X' Energy"/>
          <xsd:enumeration value="X' Rent-A-Car K.K."/>
          <xsd:enumeration value="Xact Downhole Telemetry Inc"/>
          <xsd:enumeration value="Xiang Jia International Investment Holdings Limited"/>
          <xsd:enumeration value="YACHT CLUB INTERNATIONAL"/>
          <xsd:enumeration value="Yanchang and Shell (Sichuan) Petroleum Company Limited"/>
          <xsd:enumeration value="Yanchang and Shell Petroleum Company Limited"/>
          <xsd:enumeration value="Yemen Lubricants Manufacturing Ltd"/>
          <xsd:enumeration value="Young International Holding B.V."/>
          <xsd:enumeration value="Ytre Enebakk Bilistsenter"/>
          <xsd:enumeration value="Yue Gang LNG Shipping Co. Limited"/>
          <xsd:enumeration value="Yue Peng LNG Shipping Co. Limited"/>
          <xsd:enumeration value="Yueyang Sinopec And Shell Coal Gasification Company Limted"/>
          <xsd:enumeration value="Z Services Nederland B.V."/>
          <xsd:enumeration value="Zama Sho-Un"/>
          <xsd:enumeration value="Zao Shell And Aerofuels"/>
          <xsd:enumeration value="Zao Shell Neft"/>
          <xsd:enumeration value="Zdo/Onn B.V."/>
          <xsd:enumeration value="Zeller &amp; Cie S.A.R.L."/>
          <xsd:enumeration value="Zeolyst International"/>
          <xsd:enumeration value="Zerssen Mineraloelhandel Gmbh"/>
          <xsd:enumeration value="Zervos Bau &amp; Dienstleistungen f�r die Industrie AG"/>
          <xsd:enumeration value="Zhanjiang Best Lubricant Blending Ltd"/>
          <xsd:enumeration value="Zhejiang Shell Bitumen Company Limited"/>
          <xsd:enumeration value="Zhejiang Shell Oil &amp; Petrochemical Company Limited"/>
          <xsd:enumeration value="Zhongshan Glory Petroleum Company Ltd"/>
          <xsd:enumeration value="Zip Airport Services Pty Ltd"/>
          <xsd:enumeration value="zzzGLOBE is NOT an official BCD company"/>
          <xsd:enumeration value="zzzSHELL is NOT an official BCD compan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5"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Declared</Shell_x0020_SharePoint_x0020_SAEF_x0020_RecordStatus>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0|Company Communications to Employees [UP__SFP_00]|03H0J</Shell_x0020_SharePoint_x0020_SAEF_x0020_FilePlanRecordTyp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Final</TermName>
          <TermId xmlns="http://schemas.microsoft.com/office/infopath/2007/PartnerControls">4ab27e0b-f232-4e2f-b033-17b51f68e2a5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True</Shell_x0020_SharePoint_x0020_SAEF_x0020_IsRecord>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Unrestricted</TermName>
          <TermId xmlns="http://schemas.microsoft.com/office/infopath/2007/PartnerControls">a6bcf75a-a979-458c-83c1-40defbdcf8ae</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Iwuamadi, Johnson C SPDC-ITV/URO</Shell_x0020_SharePoint_x0020_SAEF_x0020_Declarer>
    <Shell_x0020_SharePoint_x0020_SAEF_x0020_AssetIdentifier xmlns="http://schemas.microsoft.com/sharepoint/v3" xsi:nil="true"/>
    <_dlc_ExpireDateSaved xmlns="http://schemas.microsoft.com/sharepoint/v3" xsi:nil="true"/>
    <_dlc_ExpireDate xmlns="http://schemas.microsoft.com/sharepoint/v3">2106-07-11T23:00:00+00:00</_dlc_ExpireDate>
    <IconOverlay xmlns="http://schemas.microsoft.com/sharepoint/v4">|pptx|Shell.SharePoint.SAEF/DAR/overlayicon_declared.gif</IconOverlay>
    <TaxCatchAll xmlns="0fff2d1d-aa42-4cf6-b0d3-9d5f3f8867b2">
      <Value>16</Value>
      <Value>15</Value>
      <Value>14</Value>
      <Value>10</Value>
      <Value>9</Value>
      <Value>7</Value>
      <Value>6</Value>
      <Value>5</Value>
      <Value>4</Value>
      <Value>3</Value>
      <Value>2</Value>
      <Value>1</Value>
    </TaxCatchAll>
    <_dlc_DocId xmlns="0fff2d1d-aa42-4cf6-b0d3-9d5f3f8867b2">AFFAA0795-1244883674-18</_dlc_DocId>
    <_dlc_DocIdUrl xmlns="0fff2d1d-aa42-4cf6-b0d3-9d5f3f8867b2">
      <Url>https://nga001-sp.shell.com/sites/AFFAA0795/_layouts/15/DocIdRedir.aspx?ID=AFFAA0795-1244883674-18</Url>
      <Description>AFFAA0795-1244883674-18</Description>
    </_dlc_DocIdUrl>
    <Folder_x0020_STRUCTURE xmlns="7ba6ef57-3365-4c38-86b5-9cfde1bdc6fe" xsi:nil="true"/>
    <Origin xmlns="7ba6ef57-3365-4c38-86b5-9cfde1bdc6fe" xsi:nil="true"/>
    <Work_x0020_Group_x0020_Name xmlns="7ba6ef57-3365-4c38-86b5-9cfde1bdc6fe" xsi:nil="true"/>
    <KeepFileLocal xmlns="7ba6ef57-3365-4c38-86b5-9cfde1bdc6fe">false</KeepFileLocal>
    <Work_x0020_Group xmlns="7ba6ef57-3365-4c38-86b5-9cfde1bdc6fe" xsi:nil="true"/>
    <LivelinkID xmlns="7ba6ef57-3365-4c38-86b5-9cfde1bdc6fe" xsi:nil="true"/>
    <Export_x0020_Control xmlns="7ba6ef57-3365-4c38-86b5-9cfde1bdc6fe" xsi:nil="true"/>
    <Livelink_x0020_Instance_x0020_Column xmlns="7ba6ef57-3365-4c38-86b5-9cfde1bdc6fe" xsi:nil="true"/>
    <Legal_x0020_Entity xmlns="7ba6ef57-3365-4c38-86b5-9cfde1bdc6fe" xsi:nil="true"/>
    <Country xmlns="7ba6ef57-3365-4c38-86b5-9cfde1bdc6fe" xsi:nil="true"/>
  </documentManagement>
</p:properties>
</file>

<file path=customXml/item5.xml><?xml version="1.0" encoding="utf-8"?>
<?mso-contentType ?>
<p:Policy xmlns:p="office.server.policy" id="" local="true">
  <p:Name>Shell Document Base</p:Name>
  <p:Description/>
  <p:Statement/>
  <p:PolicyItems/>
</p:Policy>
</file>

<file path=customXml/item6.xml><?xml version="1.0" encoding="utf-8"?>
<?mso-contentType ?>
<PolicyDirtyBag xmlns="microsoft.office.server.policy.changes">
  <Microsoft.Office.RecordsManagement.PolicyFeatures.Expiration op="Change"/>
</PolicyDirtyBag>
</file>

<file path=customXml/itemProps1.xml><?xml version="1.0" encoding="utf-8"?>
<ds:datastoreItem xmlns:ds="http://schemas.openxmlformats.org/officeDocument/2006/customXml" ds:itemID="{1249B021-B85C-4C4F-94C2-004A6B6279CC}">
  <ds:schemaRefs>
    <ds:schemaRef ds:uri="http://schemas.microsoft.com/sharepoint/v3/contenttype/forms"/>
  </ds:schemaRefs>
</ds:datastoreItem>
</file>

<file path=customXml/itemProps2.xml><?xml version="1.0" encoding="utf-8"?>
<ds:datastoreItem xmlns:ds="http://schemas.openxmlformats.org/officeDocument/2006/customXml" ds:itemID="{14F48421-CAFF-402C-B16A-EE27F5D7D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fff2d1d-aa42-4cf6-b0d3-9d5f3f8867b2"/>
    <ds:schemaRef ds:uri="7ba6ef57-3365-4c38-86b5-9cfde1bdc6f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C94D6E-3B3F-4089-ADFA-B84FADAAE500}">
  <ds:schemaRefs>
    <ds:schemaRef ds:uri="http://schemas.microsoft.com/sharepoint/events"/>
  </ds:schemaRefs>
</ds:datastoreItem>
</file>

<file path=customXml/itemProps4.xml><?xml version="1.0" encoding="utf-8"?>
<ds:datastoreItem xmlns:ds="http://schemas.openxmlformats.org/officeDocument/2006/customXml" ds:itemID="{29C20719-5756-4DD0-8201-6985304D252C}">
  <ds:schemaRefs>
    <ds:schemaRef ds:uri="http://www.w3.org/XML/1998/namespace"/>
    <ds:schemaRef ds:uri="http://purl.org/dc/terms/"/>
    <ds:schemaRef ds:uri="http://purl.org/dc/dcmitype/"/>
    <ds:schemaRef ds:uri="7ba6ef57-3365-4c38-86b5-9cfde1bdc6fe"/>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schemas.microsoft.com/office/2006/documentManagement/types"/>
    <ds:schemaRef ds:uri="http://schemas.microsoft.com/sharepoint/v4"/>
    <ds:schemaRef ds:uri="0fff2d1d-aa42-4cf6-b0d3-9d5f3f8867b2"/>
    <ds:schemaRef ds:uri="http://schemas.microsoft.com/sharepoint/v3"/>
  </ds:schemaRefs>
</ds:datastoreItem>
</file>

<file path=customXml/itemProps5.xml><?xml version="1.0" encoding="utf-8"?>
<ds:datastoreItem xmlns:ds="http://schemas.openxmlformats.org/officeDocument/2006/customXml" ds:itemID="{DC53BF12-A11B-47C4-9396-99F51902F546}">
  <ds:schemaRefs>
    <ds:schemaRef ds:uri="office.server.policy"/>
  </ds:schemaRefs>
</ds:datastoreItem>
</file>

<file path=customXml/itemProps6.xml><?xml version="1.0" encoding="utf-8"?>
<ds:datastoreItem xmlns:ds="http://schemas.openxmlformats.org/officeDocument/2006/customXml" ds:itemID="{43E43CA9-258C-473C-87D8-3CCA75619C24}">
  <ds:schemaRefs>
    <ds:schemaRef ds:uri="microsoft.office.server.policy.changes"/>
  </ds:schemaRefs>
</ds:datastoreItem>
</file>

<file path=docProps/app.xml><?xml version="1.0" encoding="utf-8"?>
<Properties xmlns="http://schemas.openxmlformats.org/officeDocument/2006/extended-properties" xmlns:vt="http://schemas.openxmlformats.org/officeDocument/2006/docPropsVTypes">
  <Template>2016 Standard template</Template>
  <TotalTime>3182</TotalTime>
  <Words>377</Words>
  <Application>Microsoft Office PowerPoint</Application>
  <PresentationFormat>On-screen Show (4:3)</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Futura Medium</vt:lpstr>
      <vt:lpstr>Futura Bold</vt:lpstr>
      <vt:lpstr>Wingdings</vt:lpstr>
      <vt:lpstr>Times New Roman</vt:lpstr>
      <vt:lpstr>2016 Standard template</vt:lpstr>
      <vt:lpstr>OVERHAUL OF GBARAN UBIE AGC1 AND 2 COMPRESSORS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Bola.Essien-Nelson</dc:creator>
  <cp:lastModifiedBy>Odunze, Kenechukwu A SPDC-UIO/G/PMA</cp:lastModifiedBy>
  <cp:revision>257</cp:revision>
  <cp:lastPrinted>2017-03-10T13:26:44Z</cp:lastPrinted>
  <dcterms:created xsi:type="dcterms:W3CDTF">2016-07-01T16:13:28Z</dcterms:created>
  <dcterms:modified xsi:type="dcterms:W3CDTF">2017-05-10T04:39:18Z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0x0101006F0A470EEB1140E7AA14F4CE8A50B54C0001CB1477F4DD432AA86DD56CC3887AF4000BE392B43903F54E903955B8B27ED9AD</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95a421f4-2844-4f50-82ef-4b17c95176ba</vt:lpwstr>
  </property>
  <property fmtid="{D5CDD505-2E9C-101B-9397-08002B2CF9AE}" pid="8" name="Shell SharePoint SAEF SecurityClassification">
    <vt:lpwstr>14;#Unrestricted|a6bcf75a-a979-458c-83c1-40defbdcf8ae</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15;#Final|4ab27e0b-f232-4e2f-b033-17b51f68e2a5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