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"/>
  </p:notesMasterIdLst>
  <p:handoutMasterIdLst>
    <p:handoutMasterId r:id="rId4"/>
  </p:handoutMasterIdLst>
  <p:sldIdLst>
    <p:sldId id="360" r:id="rId2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 autoAdjust="0"/>
    <p:restoredTop sz="98690" autoAdjust="0"/>
  </p:normalViewPr>
  <p:slideViewPr>
    <p:cSldViewPr>
      <p:cViewPr>
        <p:scale>
          <a:sx n="83" d="100"/>
          <a:sy n="83" d="100"/>
        </p:scale>
        <p:origin x="99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Futura Medium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00" y="0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6ED01BA-8EAD-4F9C-BD9B-934634DADE57}" type="datetimeFigureOut">
              <a:rPr lang="en-US">
                <a:latin typeface="Futura Medium"/>
              </a:rPr>
              <a:pPr>
                <a:defRPr/>
              </a:pPr>
              <a:t>5/29/2018</a:t>
            </a:fld>
            <a:endParaRPr lang="en-US" dirty="0">
              <a:latin typeface="Futura Medium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223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Futura Medium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00" y="9430223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4B30863-D9E3-4073-8FEA-1C476B406887}" type="slidenum">
              <a:rPr lang="en-US">
                <a:latin typeface="Futura Medium"/>
              </a:rPr>
              <a:pPr>
                <a:defRPr/>
              </a:pPr>
              <a:t>‹#›</a:t>
            </a:fld>
            <a:endParaRPr lang="en-US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2336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Futura Medium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900" y="0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82376F-CD49-4C61-A33E-70D9312BBF40}" type="datetimeFigureOut">
              <a:rPr lang="en-US">
                <a:latin typeface="Futura Medium"/>
              </a:rPr>
              <a:pPr>
                <a:defRPr/>
              </a:pPr>
              <a:t>5/29/2018</a:t>
            </a:fld>
            <a:endParaRPr lang="en-US" dirty="0">
              <a:latin typeface="Futura Medium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pPr lvl="0"/>
            <a:endParaRPr lang="en-US" noProof="0" dirty="0">
              <a:latin typeface="Futura Medium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577" tIns="45789" rIns="91577" bIns="457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223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Futura Medium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900" y="9430223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7AA786B-36FC-43A8-8B3E-72647D64BA13}" type="slidenum">
              <a:rPr lang="en-US">
                <a:latin typeface="Futura Medium"/>
              </a:rPr>
              <a:pPr>
                <a:defRPr/>
              </a:pPr>
              <a:t>‹#›</a:t>
            </a:fld>
            <a:endParaRPr lang="en-US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40676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65F741-8CF6-4D40-A3B5-59A4FB4385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>
                  <a:latin typeface="Futura Medium"/>
                </a:rPr>
                <a:t> 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latin typeface="Futura Medium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latin typeface="Futura Medium"/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  <a:endParaRPr lang="en-GB" dirty="0"/>
          </a:p>
        </p:txBody>
      </p:sp>
      <p:sp>
        <p:nvSpPr>
          <p:cNvPr id="24" name="Text Box 11" descr="Text Box 11"/>
          <p:cNvSpPr txBox="1">
            <a:spLocks noChangeArrowheads="1"/>
          </p:cNvSpPr>
          <p:nvPr/>
        </p:nvSpPr>
        <p:spPr bwMode="auto">
          <a:xfrm>
            <a:off x="468000" y="6553200"/>
            <a:ext cx="2520000" cy="2352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 Nigeria</a:t>
            </a:r>
            <a:r>
              <a:rPr lang="en-GB" sz="800" baseline="0" dirty="0">
                <a:solidFill>
                  <a:schemeClr val="tx1"/>
                </a:solidFill>
                <a:latin typeface="+mn-lt"/>
                <a:cs typeface="Arial" pitchFamily="34" charset="0"/>
              </a:rPr>
              <a:t> Ltd.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01127" y="66305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15327" y="66294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Month 2010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534000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  </a:t>
            </a:r>
          </a:p>
        </p:txBody>
      </p:sp>
    </p:spTree>
  </p:cSld>
  <p:clrMapOvr>
    <a:masterClrMapping/>
  </p:clrMapOvr>
  <p:transition/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Month 2010</a:t>
            </a: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Month 2010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latin typeface="Futura Medium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latin typeface="Futura Medium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latin typeface="Futura Medium"/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Q &amp; A</a:t>
            </a:r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Month 2010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Month 2010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698959"/>
            <a:ext cx="2520000" cy="159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 Nigeria Ltd.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3842" y="66305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0" y="66294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Month 2010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Month 2010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Month 2010</a:t>
            </a:r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Month 2010</a:t>
            </a:r>
            <a:endParaRPr lang="en-GB" dirty="0"/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 dirty="0">
                <a:latin typeface="Futura Medium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 dirty="0">
                <a:latin typeface="Futura Medium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noProof="0" dirty="0">
                <a:latin typeface="Futura Medium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2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Month 2010</a:t>
            </a:r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Xx</a:t>
            </a:r>
          </a:p>
          <a:p>
            <a:pPr lvl="5"/>
            <a:r>
              <a:rPr lang="en-GB" dirty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152400" y="1049337"/>
            <a:ext cx="4495800" cy="10080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988" lvl="1" defTabSz="1090613">
              <a:spcBef>
                <a:spcPts val="300"/>
              </a:spcBef>
              <a:buFont typeface="Wingdings" pitchFamily="2" charset="2"/>
              <a:buNone/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lang="en-US" sz="1000" b="1" dirty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Business Unit: </a:t>
            </a:r>
            <a:r>
              <a:rPr lang="en-US" sz="1000" dirty="0">
                <a:latin typeface="Arial" pitchFamily="34" charset="0"/>
                <a:ea typeface="Tahoma" pitchFamily="34" charset="0"/>
                <a:cs typeface="Arial" pitchFamily="34" charset="0"/>
              </a:rPr>
              <a:t>Production </a:t>
            </a:r>
          </a:p>
          <a:p>
            <a:pPr marL="26988" lvl="1" defTabSz="1090613">
              <a:spcBef>
                <a:spcPts val="300"/>
              </a:spcBef>
              <a:buFont typeface="Wingdings" pitchFamily="2" charset="2"/>
              <a:buNone/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lang="en-US" sz="1000" b="1" dirty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Project Sponsor: </a:t>
            </a:r>
            <a:r>
              <a:rPr lang="en-US" sz="1000" dirty="0">
                <a:latin typeface="Arial" pitchFamily="34" charset="0"/>
                <a:ea typeface="Tahoma" pitchFamily="34" charset="0"/>
                <a:cs typeface="Arial" pitchFamily="34" charset="0"/>
              </a:rPr>
              <a:t>Ireti Omotoso</a:t>
            </a:r>
          </a:p>
          <a:p>
            <a:pPr marL="26988" lvl="1" defTabSz="1090613">
              <a:spcBef>
                <a:spcPts val="300"/>
              </a:spcBef>
              <a:buFont typeface="Wingdings" pitchFamily="2" charset="2"/>
              <a:buNone/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lang="en-US" sz="1000" b="1" dirty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Champion: </a:t>
            </a:r>
            <a:r>
              <a:rPr lang="en-US" sz="1000" dirty="0"/>
              <a:t>Chris Nnogo</a:t>
            </a:r>
          </a:p>
          <a:p>
            <a:pPr marL="26988" lvl="1" defTabSz="1090613">
              <a:spcBef>
                <a:spcPts val="300"/>
              </a:spcBef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lang="en-US" sz="1000" b="1" dirty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Project Manager: </a:t>
            </a:r>
            <a:r>
              <a:rPr lang="en-US" sz="1000" dirty="0"/>
              <a:t>Victor Nketah</a:t>
            </a:r>
          </a:p>
          <a:p>
            <a:pPr marL="26988" lvl="1" defTabSz="1090613">
              <a:spcBef>
                <a:spcPts val="300"/>
              </a:spcBef>
              <a:buFont typeface="Wingdings" pitchFamily="2" charset="2"/>
              <a:buNone/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lang="en-US" sz="1000" b="1" dirty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Facilitator/Coach: </a:t>
            </a:r>
            <a:endParaRPr lang="en-US" sz="10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" y="830263"/>
            <a:ext cx="4495800" cy="23653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PROJECT OWNERSHIP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4557" y="3949700"/>
            <a:ext cx="4495800" cy="113411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rgbClr val="595959"/>
                </a:solidFill>
              </a:rPr>
              <a:t>Increase production and minimize GHG emission by restoring Soku AG3 compressor back into production </a:t>
            </a:r>
          </a:p>
          <a:p>
            <a:pPr>
              <a:defRPr/>
            </a:pPr>
            <a:br>
              <a:rPr lang="en-US" sz="1000" dirty="0"/>
            </a:br>
            <a:endParaRPr lang="en-US" altLang="zh-CN" sz="9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3712115"/>
            <a:ext cx="4495800" cy="2159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OPPORTUNITY STATEMENT</a:t>
            </a:r>
          </a:p>
        </p:txBody>
      </p:sp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4800599" y="3962399"/>
            <a:ext cx="3948113" cy="15462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GB" sz="1000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800600" y="3771802"/>
            <a:ext cx="3948113" cy="2159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b="1">
                <a:solidFill>
                  <a:schemeClr val="bg1"/>
                </a:solidFill>
                <a:latin typeface="Arial" charset="0"/>
              </a:rPr>
              <a:t>SCOPE</a:t>
            </a:r>
          </a:p>
        </p:txBody>
      </p:sp>
      <p:sp>
        <p:nvSpPr>
          <p:cNvPr id="17416" name="Rectangle 28"/>
          <p:cNvSpPr>
            <a:spLocks noChangeArrowheads="1"/>
          </p:cNvSpPr>
          <p:nvPr/>
        </p:nvSpPr>
        <p:spPr bwMode="auto">
          <a:xfrm>
            <a:off x="8083550" y="6621463"/>
            <a:ext cx="72866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sz="800"/>
          </a:p>
        </p:txBody>
      </p:sp>
      <p:sp>
        <p:nvSpPr>
          <p:cNvPr id="17417" name="Rectangle 29"/>
          <p:cNvSpPr>
            <a:spLocks noChangeArrowheads="1"/>
          </p:cNvSpPr>
          <p:nvPr/>
        </p:nvSpPr>
        <p:spPr bwMode="auto">
          <a:xfrm>
            <a:off x="6865938" y="6621463"/>
            <a:ext cx="1217612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sz="800"/>
          </a:p>
        </p:txBody>
      </p:sp>
      <p:sp>
        <p:nvSpPr>
          <p:cNvPr id="17418" name="Rectangle 43"/>
          <p:cNvSpPr>
            <a:spLocks noChangeArrowheads="1"/>
          </p:cNvSpPr>
          <p:nvPr/>
        </p:nvSpPr>
        <p:spPr bwMode="auto">
          <a:xfrm>
            <a:off x="8242300" y="5989638"/>
            <a:ext cx="571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17419" name="Rectangle 47"/>
          <p:cNvSpPr>
            <a:spLocks noChangeArrowheads="1"/>
          </p:cNvSpPr>
          <p:nvPr/>
        </p:nvSpPr>
        <p:spPr bwMode="auto">
          <a:xfrm>
            <a:off x="4760913" y="5989638"/>
            <a:ext cx="12128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sz="1200" b="1"/>
          </a:p>
        </p:txBody>
      </p:sp>
      <p:sp>
        <p:nvSpPr>
          <p:cNvPr id="17420" name="Rectangle 48"/>
          <p:cNvSpPr>
            <a:spLocks noChangeArrowheads="1"/>
          </p:cNvSpPr>
          <p:nvPr/>
        </p:nvSpPr>
        <p:spPr bwMode="auto">
          <a:xfrm>
            <a:off x="8242300" y="1849438"/>
            <a:ext cx="571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86" name="Rectangle 89"/>
          <p:cNvSpPr>
            <a:spLocks noChangeArrowheads="1"/>
          </p:cNvSpPr>
          <p:nvPr/>
        </p:nvSpPr>
        <p:spPr bwMode="auto">
          <a:xfrm>
            <a:off x="143414" y="2230438"/>
            <a:ext cx="4495800" cy="146049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latin typeface="+mn-lt"/>
              </a:rPr>
              <a:t>    </a:t>
            </a:r>
            <a:endParaRPr lang="en-GB" sz="1000" dirty="0">
              <a:latin typeface="+mn-lt"/>
            </a:endParaRPr>
          </a:p>
          <a:p>
            <a:pPr>
              <a:defRPr/>
            </a:pPr>
            <a:endParaRPr lang="en-GB" sz="1000" dirty="0">
              <a:latin typeface="+mn-lt"/>
            </a:endParaRPr>
          </a:p>
        </p:txBody>
      </p:sp>
      <p:sp>
        <p:nvSpPr>
          <p:cNvPr id="87" name="Rectangle 90"/>
          <p:cNvSpPr>
            <a:spLocks noChangeArrowheads="1"/>
          </p:cNvSpPr>
          <p:nvPr/>
        </p:nvSpPr>
        <p:spPr bwMode="auto">
          <a:xfrm>
            <a:off x="152400" y="2070100"/>
            <a:ext cx="4495800" cy="2159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BUSINESS </a:t>
            </a:r>
            <a:r>
              <a:rPr lang="en-US" sz="1000" b="1" dirty="0">
                <a:solidFill>
                  <a:schemeClr val="bg1"/>
                </a:solidFill>
              </a:rPr>
              <a:t>CASE</a:t>
            </a:r>
            <a:endParaRPr lang="en-US" sz="1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2324101" y="1066800"/>
            <a:ext cx="2368549" cy="939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/>
          <a:lstStyle/>
          <a:p>
            <a:pPr marL="27432" lvl="1" defTabSz="1090613">
              <a:spcBef>
                <a:spcPts val="300"/>
              </a:spcBef>
              <a:buFont typeface="Wingdings" pitchFamily="2" charset="2"/>
              <a:buNone/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lang="en-US" sz="7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Team Members:</a:t>
            </a:r>
          </a:p>
          <a:p>
            <a:pPr marL="27432" lvl="1" defTabSz="1090613">
              <a:spcBef>
                <a:spcPts val="0"/>
              </a:spcBef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lang="en-US" sz="900" dirty="0">
                <a:latin typeface="Arial" pitchFamily="34" charset="0"/>
                <a:ea typeface="Tahoma" pitchFamily="34" charset="0"/>
                <a:cs typeface="Arial" pitchFamily="34" charset="0"/>
              </a:rPr>
              <a:t>Onephrojire Ojiyovwi,</a:t>
            </a:r>
          </a:p>
          <a:p>
            <a:pPr marL="27432" lvl="1" defTabSz="1090613">
              <a:spcBef>
                <a:spcPts val="0"/>
              </a:spcBef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lang="en-US" sz="900" dirty="0">
                <a:latin typeface="Arial" pitchFamily="34" charset="0"/>
                <a:ea typeface="Tahoma" pitchFamily="34" charset="0"/>
                <a:cs typeface="Arial" pitchFamily="34" charset="0"/>
              </a:rPr>
              <a:t>Okoro Bernard</a:t>
            </a:r>
          </a:p>
          <a:p>
            <a:pPr marL="27432" lvl="1" defTabSz="1090613">
              <a:spcBef>
                <a:spcPts val="0"/>
              </a:spcBef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lang="en-US" sz="900" dirty="0">
                <a:latin typeface="Arial" pitchFamily="34" charset="0"/>
                <a:ea typeface="Tahoma" pitchFamily="34" charset="0"/>
                <a:cs typeface="Arial" pitchFamily="34" charset="0"/>
              </a:rPr>
              <a:t>Adesina Lukmon</a:t>
            </a:r>
          </a:p>
          <a:p>
            <a:pPr marL="27432" lvl="1" defTabSz="1090613">
              <a:spcBef>
                <a:spcPts val="0"/>
              </a:spcBef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lang="en-US" sz="900" dirty="0">
                <a:latin typeface="Arial" pitchFamily="34" charset="0"/>
                <a:ea typeface="Tahoma" pitchFamily="34" charset="0"/>
                <a:cs typeface="Arial" pitchFamily="34" charset="0"/>
              </a:rPr>
              <a:t>Nwosu Peterclaver, </a:t>
            </a:r>
          </a:p>
          <a:p>
            <a:pPr marL="27432" lvl="1" defTabSz="1090613">
              <a:spcBef>
                <a:spcPts val="0"/>
              </a:spcBef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lang="en-US" sz="900" dirty="0">
                <a:latin typeface="Arial" pitchFamily="34" charset="0"/>
                <a:ea typeface="Tahoma" pitchFamily="34" charset="0"/>
                <a:cs typeface="Arial" pitchFamily="34" charset="0"/>
              </a:rPr>
              <a:t>Njoku Hyginus</a:t>
            </a:r>
          </a:p>
          <a:p>
            <a:pPr marL="27432" lvl="1" defTabSz="1090613">
              <a:spcBef>
                <a:spcPts val="0"/>
              </a:spcBef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lang="en-US" sz="900" dirty="0">
                <a:latin typeface="Arial" pitchFamily="34" charset="0"/>
                <a:ea typeface="Tahoma" pitchFamily="34" charset="0"/>
                <a:cs typeface="Arial" pitchFamily="34" charset="0"/>
              </a:rPr>
              <a:t>Festus Azibator</a:t>
            </a:r>
          </a:p>
          <a:p>
            <a:pPr marL="27432" lvl="1" defTabSz="1090613">
              <a:spcBef>
                <a:spcPts val="300"/>
              </a:spcBef>
              <a:tabLst>
                <a:tab pos="1089025" algn="l"/>
                <a:tab pos="2000250" algn="l"/>
                <a:tab pos="2681288" algn="l"/>
              </a:tabLst>
              <a:defRPr/>
            </a:pP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56032" lvl="1" indent="-228600" defTabSz="1090613">
              <a:spcBef>
                <a:spcPts val="300"/>
              </a:spcBef>
              <a:buAutoNum type="arabicPeriod"/>
              <a:tabLst>
                <a:tab pos="1089025" algn="l"/>
                <a:tab pos="2000250" algn="l"/>
                <a:tab pos="2681288" algn="l"/>
              </a:tabLst>
              <a:defRPr/>
            </a:pPr>
            <a:endParaRPr lang="en-US" sz="1050" dirty="0"/>
          </a:p>
        </p:txBody>
      </p:sp>
      <p:sp>
        <p:nvSpPr>
          <p:cNvPr id="128" name="Rectangle 5"/>
          <p:cNvSpPr>
            <a:spLocks noChangeArrowheads="1"/>
          </p:cNvSpPr>
          <p:nvPr/>
        </p:nvSpPr>
        <p:spPr bwMode="auto">
          <a:xfrm>
            <a:off x="152400" y="5083815"/>
            <a:ext cx="4495800" cy="151383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000" dirty="0"/>
          </a:p>
          <a:p>
            <a:pPr marL="242888" lvl="0" indent="-242888" defTabSz="387350">
              <a:buFont typeface="Arial" pitchFamily="34" charset="0"/>
              <a:buChar char="•"/>
              <a:defRPr/>
            </a:pPr>
            <a:endParaRPr lang="en-US" altLang="zh-CN" sz="1000" dirty="0">
              <a:latin typeface="Arial" pitchFamily="34" charset="0"/>
              <a:cs typeface="Arial" pitchFamily="34" charset="0"/>
            </a:endParaRPr>
          </a:p>
          <a:p>
            <a:pPr marL="242888" lvl="0" indent="-242888" defTabSz="387350">
              <a:buFont typeface="Arial" pitchFamily="34" charset="0"/>
              <a:buChar char="•"/>
              <a:defRPr/>
            </a:pPr>
            <a:endParaRPr lang="en-US" altLang="zh-CN" sz="1000" dirty="0">
              <a:latin typeface="Arial" pitchFamily="34" charset="0"/>
              <a:cs typeface="Arial" pitchFamily="34" charset="0"/>
            </a:endParaRPr>
          </a:p>
          <a:p>
            <a:pPr marL="242888" lvl="0" indent="-242888" defTabSz="387350">
              <a:buFont typeface="+mj-lt"/>
              <a:buNone/>
              <a:defRPr/>
            </a:pPr>
            <a:endParaRPr lang="en-GB" altLang="zh-CN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162344" y="4867915"/>
            <a:ext cx="4495800" cy="2159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GOAL</a:t>
            </a: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4800600" y="5661025"/>
            <a:ext cx="3948113" cy="9366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050" dirty="0">
              <a:latin typeface="+mn-lt"/>
            </a:endParaRPr>
          </a:p>
        </p:txBody>
      </p:sp>
      <p:sp>
        <p:nvSpPr>
          <p:cNvPr id="133" name="Rectangle 6"/>
          <p:cNvSpPr>
            <a:spLocks noChangeArrowheads="1"/>
          </p:cNvSpPr>
          <p:nvPr/>
        </p:nvSpPr>
        <p:spPr bwMode="auto">
          <a:xfrm>
            <a:off x="4810918" y="5508625"/>
            <a:ext cx="3948113" cy="3048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</a:rPr>
              <a:t>POTENTIAL ROADBLOCKS/ ISSUES</a:t>
            </a:r>
            <a:endParaRPr lang="en-US" sz="1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430" name="Rectangle 91"/>
          <p:cNvSpPr>
            <a:spLocks noChangeArrowheads="1"/>
          </p:cNvSpPr>
          <p:nvPr/>
        </p:nvSpPr>
        <p:spPr bwMode="auto">
          <a:xfrm>
            <a:off x="4809585" y="2690224"/>
            <a:ext cx="3949445" cy="109399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900" b="1" u="sng" dirty="0">
                <a:solidFill>
                  <a:srgbClr val="C00000"/>
                </a:solidFill>
              </a:rPr>
              <a:t>Gross Hard Benefits</a:t>
            </a:r>
            <a:r>
              <a:rPr lang="en-US" sz="900" b="1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114" name="Rectangle 12"/>
          <p:cNvSpPr>
            <a:spLocks noChangeArrowheads="1"/>
          </p:cNvSpPr>
          <p:nvPr/>
        </p:nvSpPr>
        <p:spPr bwMode="auto">
          <a:xfrm>
            <a:off x="4800600" y="2538413"/>
            <a:ext cx="3948113" cy="20478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BENEFITS</a:t>
            </a:r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4800600" y="838199"/>
            <a:ext cx="3948113" cy="30480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  <a:latin typeface="Arial" charset="0"/>
              </a:rPr>
              <a:t>PROJECT STATUS</a:t>
            </a:r>
          </a:p>
        </p:txBody>
      </p:sp>
      <p:grpSp>
        <p:nvGrpSpPr>
          <p:cNvPr id="2" name="Group 87"/>
          <p:cNvGrpSpPr/>
          <p:nvPr/>
        </p:nvGrpSpPr>
        <p:grpSpPr>
          <a:xfrm>
            <a:off x="7861300" y="530225"/>
            <a:ext cx="781050" cy="128588"/>
            <a:chOff x="7861300" y="530225"/>
            <a:chExt cx="781050" cy="128588"/>
          </a:xfrm>
        </p:grpSpPr>
        <p:sp>
          <p:nvSpPr>
            <p:cNvPr id="17434" name="Oval 16"/>
            <p:cNvSpPr>
              <a:spLocks noChangeArrowheads="1"/>
            </p:cNvSpPr>
            <p:nvPr/>
          </p:nvSpPr>
          <p:spPr bwMode="auto">
            <a:xfrm>
              <a:off x="7861300" y="542925"/>
              <a:ext cx="212725" cy="88900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600" b="1" dirty="0"/>
                <a:t>G</a:t>
              </a:r>
            </a:p>
          </p:txBody>
        </p:sp>
        <p:sp>
          <p:nvSpPr>
            <p:cNvPr id="17435" name="Oval 17"/>
            <p:cNvSpPr>
              <a:spLocks noChangeArrowheads="1"/>
            </p:cNvSpPr>
            <p:nvPr/>
          </p:nvSpPr>
          <p:spPr bwMode="auto">
            <a:xfrm>
              <a:off x="8159750" y="530225"/>
              <a:ext cx="179388" cy="1079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600" b="1"/>
                <a:t>Y</a:t>
              </a:r>
            </a:p>
          </p:txBody>
        </p:sp>
        <p:sp>
          <p:nvSpPr>
            <p:cNvPr id="17436" name="Oval 18"/>
            <p:cNvSpPr>
              <a:spLocks noChangeArrowheads="1"/>
            </p:cNvSpPr>
            <p:nvPr/>
          </p:nvSpPr>
          <p:spPr bwMode="auto">
            <a:xfrm>
              <a:off x="8451850" y="539750"/>
              <a:ext cx="190500" cy="1190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600" b="1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7437" name="Rectangle 19"/>
          <p:cNvSpPr>
            <a:spLocks noChangeArrowheads="1"/>
          </p:cNvSpPr>
          <p:nvPr/>
        </p:nvSpPr>
        <p:spPr bwMode="auto">
          <a:xfrm>
            <a:off x="7800975" y="638175"/>
            <a:ext cx="287338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sz="500" b="1">
                <a:solidFill>
                  <a:schemeClr val="bg1"/>
                </a:solidFill>
              </a:rPr>
              <a:t>On Track</a:t>
            </a:r>
          </a:p>
        </p:txBody>
      </p:sp>
      <p:sp>
        <p:nvSpPr>
          <p:cNvPr id="17438" name="Rectangle 20"/>
          <p:cNvSpPr>
            <a:spLocks noChangeArrowheads="1"/>
          </p:cNvSpPr>
          <p:nvPr/>
        </p:nvSpPr>
        <p:spPr bwMode="auto">
          <a:xfrm>
            <a:off x="8110538" y="650875"/>
            <a:ext cx="28575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sz="500" b="1">
                <a:solidFill>
                  <a:schemeClr val="bg1"/>
                </a:solidFill>
              </a:rPr>
              <a:t>Delayed</a:t>
            </a:r>
          </a:p>
        </p:txBody>
      </p:sp>
      <p:sp>
        <p:nvSpPr>
          <p:cNvPr id="17439" name="Rectangle 21"/>
          <p:cNvSpPr>
            <a:spLocks noChangeArrowheads="1"/>
          </p:cNvSpPr>
          <p:nvPr/>
        </p:nvSpPr>
        <p:spPr bwMode="auto">
          <a:xfrm>
            <a:off x="8410575" y="649288"/>
            <a:ext cx="287338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sz="500" b="1">
                <a:solidFill>
                  <a:schemeClr val="bg1"/>
                </a:solidFill>
              </a:rPr>
              <a:t>Stopped</a:t>
            </a:r>
          </a:p>
        </p:txBody>
      </p:sp>
      <p:sp>
        <p:nvSpPr>
          <p:cNvPr id="17440" name="Rectangle 48"/>
          <p:cNvSpPr>
            <a:spLocks noChangeArrowheads="1"/>
          </p:cNvSpPr>
          <p:nvPr/>
        </p:nvSpPr>
        <p:spPr bwMode="auto">
          <a:xfrm>
            <a:off x="8242300" y="1849438"/>
            <a:ext cx="571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17441" name="Rectangle 52"/>
          <p:cNvSpPr>
            <a:spLocks noChangeArrowheads="1"/>
          </p:cNvSpPr>
          <p:nvPr/>
        </p:nvSpPr>
        <p:spPr bwMode="auto">
          <a:xfrm>
            <a:off x="8242300" y="1595438"/>
            <a:ext cx="571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17442" name="Rectangle 56"/>
          <p:cNvSpPr>
            <a:spLocks noChangeArrowheads="1"/>
          </p:cNvSpPr>
          <p:nvPr/>
        </p:nvSpPr>
        <p:spPr bwMode="auto">
          <a:xfrm>
            <a:off x="8242300" y="1339850"/>
            <a:ext cx="5715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17443" name="Rectangle 60"/>
          <p:cNvSpPr>
            <a:spLocks noChangeArrowheads="1"/>
          </p:cNvSpPr>
          <p:nvPr/>
        </p:nvSpPr>
        <p:spPr bwMode="auto">
          <a:xfrm>
            <a:off x="8242300" y="1085850"/>
            <a:ext cx="571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17444" name="Rectangle 68"/>
          <p:cNvSpPr>
            <a:spLocks noChangeArrowheads="1"/>
          </p:cNvSpPr>
          <p:nvPr/>
        </p:nvSpPr>
        <p:spPr bwMode="auto">
          <a:xfrm>
            <a:off x="4760913" y="71913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17448" name="Rectangle 13"/>
          <p:cNvSpPr>
            <a:spLocks noChangeArrowheads="1"/>
          </p:cNvSpPr>
          <p:nvPr/>
        </p:nvSpPr>
        <p:spPr bwMode="auto">
          <a:xfrm>
            <a:off x="4800600" y="1143000"/>
            <a:ext cx="3948113" cy="13684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14300" lvl="1">
              <a:spcBef>
                <a:spcPct val="20000"/>
              </a:spcBef>
              <a:buFont typeface="Wingdings" pitchFamily="2" charset="2"/>
              <a:buNone/>
            </a:pPr>
            <a:endParaRPr lang="en-AU" sz="900"/>
          </a:p>
        </p:txBody>
      </p:sp>
      <p:sp>
        <p:nvSpPr>
          <p:cNvPr id="17477" name="Rectangle 92"/>
          <p:cNvSpPr>
            <a:spLocks noChangeArrowheads="1"/>
          </p:cNvSpPr>
          <p:nvPr/>
        </p:nvSpPr>
        <p:spPr bwMode="auto">
          <a:xfrm>
            <a:off x="7092950" y="3716338"/>
            <a:ext cx="16557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 sz="1000" dirty="0">
              <a:latin typeface="Tahoma" pitchFamily="34" charset="0"/>
              <a:cs typeface="Tahoma" pitchFamily="34" charset="0"/>
            </a:endParaRPr>
          </a:p>
          <a:p>
            <a:endParaRPr lang="en-GB" sz="1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78" name="Rectangle 94"/>
          <p:cNvSpPr>
            <a:spLocks noChangeArrowheads="1"/>
          </p:cNvSpPr>
          <p:nvPr/>
        </p:nvSpPr>
        <p:spPr bwMode="auto">
          <a:xfrm>
            <a:off x="4821238" y="5807427"/>
            <a:ext cx="3960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/>
              <a:t>NAPIMS approval of budget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/>
              <a:t>Late arrival of ordered spares</a:t>
            </a:r>
            <a:endParaRPr lang="en-US" sz="1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80" name="Line 77"/>
          <p:cNvSpPr>
            <a:spLocks noChangeShapeType="1"/>
          </p:cNvSpPr>
          <p:nvPr/>
        </p:nvSpPr>
        <p:spPr bwMode="auto">
          <a:xfrm>
            <a:off x="5913438" y="1752600"/>
            <a:ext cx="2703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1" name="Line 77"/>
          <p:cNvSpPr>
            <a:spLocks noChangeShapeType="1"/>
          </p:cNvSpPr>
          <p:nvPr/>
        </p:nvSpPr>
        <p:spPr bwMode="auto">
          <a:xfrm>
            <a:off x="5867400" y="2209800"/>
            <a:ext cx="27035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Rectangle 57"/>
          <p:cNvSpPr>
            <a:spLocks noChangeArrowheads="1"/>
          </p:cNvSpPr>
          <p:nvPr/>
        </p:nvSpPr>
        <p:spPr bwMode="auto">
          <a:xfrm>
            <a:off x="7543800" y="1524000"/>
            <a:ext cx="668337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1000" b="1" dirty="0"/>
              <a:t>100%</a:t>
            </a:r>
          </a:p>
        </p:txBody>
      </p:sp>
      <p:sp>
        <p:nvSpPr>
          <p:cNvPr id="17449" name="Rectangle 53"/>
          <p:cNvSpPr>
            <a:spLocks noChangeArrowheads="1"/>
          </p:cNvSpPr>
          <p:nvPr/>
        </p:nvSpPr>
        <p:spPr bwMode="auto">
          <a:xfrm>
            <a:off x="7573963" y="1976438"/>
            <a:ext cx="6683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1000" b="1" dirty="0"/>
              <a:t>75%</a:t>
            </a:r>
          </a:p>
        </p:txBody>
      </p:sp>
      <p:sp>
        <p:nvSpPr>
          <p:cNvPr id="17450" name="Rectangle 54"/>
          <p:cNvSpPr>
            <a:spLocks noChangeArrowheads="1"/>
          </p:cNvSpPr>
          <p:nvPr/>
        </p:nvSpPr>
        <p:spPr bwMode="auto">
          <a:xfrm>
            <a:off x="6772275" y="1976438"/>
            <a:ext cx="8016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01/06/18</a:t>
            </a:r>
          </a:p>
        </p:txBody>
      </p:sp>
      <p:sp>
        <p:nvSpPr>
          <p:cNvPr id="17451" name="Rectangle 55"/>
          <p:cNvSpPr>
            <a:spLocks noChangeArrowheads="1"/>
          </p:cNvSpPr>
          <p:nvPr/>
        </p:nvSpPr>
        <p:spPr bwMode="auto">
          <a:xfrm>
            <a:off x="5973763" y="1976438"/>
            <a:ext cx="7985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15/02/18</a:t>
            </a:r>
          </a:p>
        </p:txBody>
      </p:sp>
      <p:sp>
        <p:nvSpPr>
          <p:cNvPr id="17453" name="Rectangle 58"/>
          <p:cNvSpPr>
            <a:spLocks noChangeArrowheads="1"/>
          </p:cNvSpPr>
          <p:nvPr/>
        </p:nvSpPr>
        <p:spPr bwMode="auto">
          <a:xfrm>
            <a:off x="6772275" y="1720850"/>
            <a:ext cx="80168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01/06/18</a:t>
            </a:r>
          </a:p>
        </p:txBody>
      </p:sp>
      <p:sp>
        <p:nvSpPr>
          <p:cNvPr id="17454" name="Rectangle 59"/>
          <p:cNvSpPr>
            <a:spLocks noChangeArrowheads="1"/>
          </p:cNvSpPr>
          <p:nvPr/>
        </p:nvSpPr>
        <p:spPr bwMode="auto">
          <a:xfrm>
            <a:off x="5973763" y="1720850"/>
            <a:ext cx="798512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05/02/18</a:t>
            </a:r>
          </a:p>
        </p:txBody>
      </p:sp>
      <p:sp>
        <p:nvSpPr>
          <p:cNvPr id="17455" name="Rectangle 61"/>
          <p:cNvSpPr>
            <a:spLocks noChangeArrowheads="1"/>
          </p:cNvSpPr>
          <p:nvPr/>
        </p:nvSpPr>
        <p:spPr bwMode="auto">
          <a:xfrm>
            <a:off x="7543800" y="1752600"/>
            <a:ext cx="6683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1000" b="1" dirty="0"/>
              <a:t>85%</a:t>
            </a:r>
          </a:p>
        </p:txBody>
      </p:sp>
      <p:sp>
        <p:nvSpPr>
          <p:cNvPr id="17456" name="Rectangle 62"/>
          <p:cNvSpPr>
            <a:spLocks noChangeArrowheads="1"/>
          </p:cNvSpPr>
          <p:nvPr/>
        </p:nvSpPr>
        <p:spPr bwMode="auto">
          <a:xfrm>
            <a:off x="6772275" y="1466850"/>
            <a:ext cx="8016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01/03/18</a:t>
            </a:r>
          </a:p>
        </p:txBody>
      </p:sp>
      <p:sp>
        <p:nvSpPr>
          <p:cNvPr id="17457" name="Rectangle 63"/>
          <p:cNvSpPr>
            <a:spLocks noChangeArrowheads="1"/>
          </p:cNvSpPr>
          <p:nvPr/>
        </p:nvSpPr>
        <p:spPr bwMode="auto">
          <a:xfrm>
            <a:off x="5973763" y="1466850"/>
            <a:ext cx="7985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01/02/18</a:t>
            </a:r>
          </a:p>
        </p:txBody>
      </p:sp>
      <p:sp>
        <p:nvSpPr>
          <p:cNvPr id="17458" name="Rectangle 64"/>
          <p:cNvSpPr>
            <a:spLocks noChangeArrowheads="1"/>
          </p:cNvSpPr>
          <p:nvPr/>
        </p:nvSpPr>
        <p:spPr bwMode="auto">
          <a:xfrm>
            <a:off x="8242300" y="1081088"/>
            <a:ext cx="571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800" b="1"/>
              <a:t>  Health</a:t>
            </a:r>
          </a:p>
        </p:txBody>
      </p:sp>
      <p:sp>
        <p:nvSpPr>
          <p:cNvPr id="17459" name="Rectangle 65"/>
          <p:cNvSpPr>
            <a:spLocks noChangeArrowheads="1"/>
          </p:cNvSpPr>
          <p:nvPr/>
        </p:nvSpPr>
        <p:spPr bwMode="auto">
          <a:xfrm>
            <a:off x="7573963" y="1100138"/>
            <a:ext cx="668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800" b="1"/>
              <a:t>% Compl</a:t>
            </a:r>
          </a:p>
        </p:txBody>
      </p:sp>
      <p:sp>
        <p:nvSpPr>
          <p:cNvPr id="17460" name="Rectangle 66"/>
          <p:cNvSpPr>
            <a:spLocks noChangeArrowheads="1"/>
          </p:cNvSpPr>
          <p:nvPr/>
        </p:nvSpPr>
        <p:spPr bwMode="auto">
          <a:xfrm>
            <a:off x="6772275" y="1100138"/>
            <a:ext cx="801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800" b="1" dirty="0"/>
              <a:t>Completion Date</a:t>
            </a:r>
          </a:p>
        </p:txBody>
      </p:sp>
      <p:sp>
        <p:nvSpPr>
          <p:cNvPr id="17461" name="Rectangle 67"/>
          <p:cNvSpPr>
            <a:spLocks noChangeArrowheads="1"/>
          </p:cNvSpPr>
          <p:nvPr/>
        </p:nvSpPr>
        <p:spPr bwMode="auto">
          <a:xfrm>
            <a:off x="5973763" y="1100138"/>
            <a:ext cx="798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800" b="1"/>
              <a:t>Start  Date</a:t>
            </a:r>
          </a:p>
        </p:txBody>
      </p:sp>
      <p:sp>
        <p:nvSpPr>
          <p:cNvPr id="17462" name="Line 77"/>
          <p:cNvSpPr>
            <a:spLocks noChangeShapeType="1"/>
          </p:cNvSpPr>
          <p:nvPr/>
        </p:nvSpPr>
        <p:spPr bwMode="auto">
          <a:xfrm>
            <a:off x="5867400" y="1981200"/>
            <a:ext cx="27019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3" name="Text Box 87"/>
          <p:cNvSpPr txBox="1">
            <a:spLocks noChangeArrowheads="1"/>
          </p:cNvSpPr>
          <p:nvPr/>
        </p:nvSpPr>
        <p:spPr bwMode="auto">
          <a:xfrm>
            <a:off x="4749800" y="1096963"/>
            <a:ext cx="681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dirty="0"/>
              <a:t>Overall % </a:t>
            </a:r>
            <a:r>
              <a:rPr lang="en-US" sz="900" b="1" dirty="0" err="1"/>
              <a:t>Compl</a:t>
            </a:r>
            <a:endParaRPr lang="en-US" sz="900" b="1" dirty="0"/>
          </a:p>
        </p:txBody>
      </p:sp>
      <p:sp>
        <p:nvSpPr>
          <p:cNvPr id="17464" name="Oval 88"/>
          <p:cNvSpPr>
            <a:spLocks noChangeArrowheads="1"/>
          </p:cNvSpPr>
          <p:nvPr/>
        </p:nvSpPr>
        <p:spPr bwMode="auto">
          <a:xfrm>
            <a:off x="5410200" y="1168400"/>
            <a:ext cx="465138" cy="247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  100%</a:t>
            </a:r>
            <a:endParaRPr lang="en-US" sz="2000" dirty="0"/>
          </a:p>
        </p:txBody>
      </p:sp>
      <p:sp>
        <p:nvSpPr>
          <p:cNvPr id="17466" name="AutoShape 96"/>
          <p:cNvSpPr>
            <a:spLocks noChangeArrowheads="1"/>
          </p:cNvSpPr>
          <p:nvPr/>
        </p:nvSpPr>
        <p:spPr bwMode="auto">
          <a:xfrm>
            <a:off x="4889500" y="1520825"/>
            <a:ext cx="927100" cy="177800"/>
          </a:xfrm>
          <a:prstGeom prst="homePlate">
            <a:avLst>
              <a:gd name="adj" fmla="val 499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 b="1" dirty="0"/>
              <a:t>IDENTIFY</a:t>
            </a:r>
          </a:p>
        </p:txBody>
      </p:sp>
      <p:sp>
        <p:nvSpPr>
          <p:cNvPr id="17467" name="AutoShape 97"/>
          <p:cNvSpPr>
            <a:spLocks noChangeArrowheads="1"/>
          </p:cNvSpPr>
          <p:nvPr/>
        </p:nvSpPr>
        <p:spPr bwMode="auto">
          <a:xfrm>
            <a:off x="4889500" y="1762125"/>
            <a:ext cx="927100" cy="177800"/>
          </a:xfrm>
          <a:prstGeom prst="homePlate">
            <a:avLst>
              <a:gd name="adj" fmla="val 499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 b="1" dirty="0"/>
              <a:t>ENGAGE STK</a:t>
            </a:r>
          </a:p>
        </p:txBody>
      </p:sp>
      <p:sp>
        <p:nvSpPr>
          <p:cNvPr id="17468" name="AutoShape 98"/>
          <p:cNvSpPr>
            <a:spLocks noChangeArrowheads="1"/>
          </p:cNvSpPr>
          <p:nvPr/>
        </p:nvSpPr>
        <p:spPr bwMode="auto">
          <a:xfrm>
            <a:off x="4903788" y="2000250"/>
            <a:ext cx="927100" cy="177800"/>
          </a:xfrm>
          <a:prstGeom prst="homePlate">
            <a:avLst>
              <a:gd name="adj" fmla="val 499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 b="1" dirty="0"/>
              <a:t>STK APPROVAL</a:t>
            </a:r>
          </a:p>
        </p:txBody>
      </p:sp>
      <p:sp>
        <p:nvSpPr>
          <p:cNvPr id="17470" name="Rectangle 53"/>
          <p:cNvSpPr>
            <a:spLocks noChangeArrowheads="1"/>
          </p:cNvSpPr>
          <p:nvPr/>
        </p:nvSpPr>
        <p:spPr bwMode="auto">
          <a:xfrm>
            <a:off x="7586663" y="2260600"/>
            <a:ext cx="6683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1000" b="1" dirty="0"/>
              <a:t>0%</a:t>
            </a:r>
          </a:p>
        </p:txBody>
      </p:sp>
      <p:sp>
        <p:nvSpPr>
          <p:cNvPr id="17471" name="Rectangle 54"/>
          <p:cNvSpPr>
            <a:spLocks noChangeArrowheads="1"/>
          </p:cNvSpPr>
          <p:nvPr/>
        </p:nvSpPr>
        <p:spPr bwMode="auto">
          <a:xfrm>
            <a:off x="6784975" y="2260600"/>
            <a:ext cx="8016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31/12/18</a:t>
            </a:r>
          </a:p>
        </p:txBody>
      </p:sp>
      <p:sp>
        <p:nvSpPr>
          <p:cNvPr id="17472" name="Rectangle 55"/>
          <p:cNvSpPr>
            <a:spLocks noChangeArrowheads="1"/>
          </p:cNvSpPr>
          <p:nvPr/>
        </p:nvSpPr>
        <p:spPr bwMode="auto">
          <a:xfrm>
            <a:off x="5986463" y="2260600"/>
            <a:ext cx="7985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01/06/18</a:t>
            </a:r>
          </a:p>
        </p:txBody>
      </p:sp>
      <p:sp>
        <p:nvSpPr>
          <p:cNvPr id="17474" name="AutoShape 98"/>
          <p:cNvSpPr>
            <a:spLocks noChangeArrowheads="1"/>
          </p:cNvSpPr>
          <p:nvPr/>
        </p:nvSpPr>
        <p:spPr bwMode="auto">
          <a:xfrm>
            <a:off x="4876800" y="2293938"/>
            <a:ext cx="927100" cy="177800"/>
          </a:xfrm>
          <a:prstGeom prst="homePlate">
            <a:avLst>
              <a:gd name="adj" fmla="val 499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 b="1" dirty="0"/>
              <a:t>IMPLEMENT</a:t>
            </a:r>
          </a:p>
        </p:txBody>
      </p:sp>
      <p:sp>
        <p:nvSpPr>
          <p:cNvPr id="76" name="Title 75"/>
          <p:cNvSpPr>
            <a:spLocks noGrp="1"/>
          </p:cNvSpPr>
          <p:nvPr>
            <p:ph type="title"/>
          </p:nvPr>
        </p:nvSpPr>
        <p:spPr>
          <a:xfrm>
            <a:off x="0" y="228600"/>
            <a:ext cx="8634412" cy="423859"/>
          </a:xfrm>
        </p:spPr>
        <p:txBody>
          <a:bodyPr/>
          <a:lstStyle/>
          <a:p>
            <a:pPr algn="ctr" fontAlgn="t"/>
            <a:r>
              <a:rPr lang="en-CA" dirty="0"/>
              <a:t>SOKU AG3 RESTORATION</a:t>
            </a:r>
            <a:br>
              <a:rPr lang="en-US" sz="1400" b="0" kern="0" cap="none" dirty="0">
                <a:solidFill>
                  <a:srgbClr val="CCCCCC">
                    <a:lumMod val="10000"/>
                  </a:srgbClr>
                </a:solidFill>
              </a:rPr>
            </a:b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876800" y="2590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</a:pP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4821238" y="2895600"/>
            <a:ext cx="3937791" cy="795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Increased production by </a:t>
            </a:r>
            <a:r>
              <a:rPr lang="en-US" sz="800" dirty="0"/>
              <a:t>circa F$20,000k/year</a:t>
            </a:r>
            <a:endParaRPr lang="en-GB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GHG emissions reduction</a:t>
            </a:r>
          </a:p>
          <a:p>
            <a:r>
              <a:rPr lang="en-US" sz="800" b="1" u="sng" dirty="0">
                <a:solidFill>
                  <a:srgbClr val="C00000"/>
                </a:solidFill>
              </a:rPr>
              <a:t>Soft Benefits</a:t>
            </a:r>
            <a:r>
              <a:rPr lang="en-US" sz="800" b="1" dirty="0">
                <a:solidFill>
                  <a:srgbClr val="C00000"/>
                </a:solidFill>
              </a:rPr>
              <a:t>:</a:t>
            </a:r>
          </a:p>
          <a:p>
            <a:r>
              <a:rPr lang="en-US" sz="800" dirty="0"/>
              <a:t>Improved reputation with NAPIMS and third party injectors</a:t>
            </a:r>
            <a:endParaRPr lang="en-GB" sz="800" dirty="0"/>
          </a:p>
          <a:p>
            <a:pPr lvl="0"/>
            <a:endParaRPr lang="en-GB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198854" y="2347913"/>
            <a:ext cx="4486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Soku GP has three trains of AG compressors. Two trains (LP NAG and AG2) are available while AG3 requires a major revamp to return it to operation. The </a:t>
            </a:r>
            <a:r>
              <a:rPr lang="en-US" sz="900" dirty="0"/>
              <a:t>revamp of AG3 will recover additional 65MMScf/d of the available extra NAG volumes constrained by compression capacity. Also, a revamped AG3 will provide operational flexibility during increased AG supply from third party AG suppliers in </a:t>
            </a:r>
            <a:r>
              <a:rPr lang="en-US" sz="900" dirty="0" err="1"/>
              <a:t>Nembe</a:t>
            </a:r>
            <a:r>
              <a:rPr lang="en-US" sz="900" dirty="0"/>
              <a:t>, Santa Barbara and </a:t>
            </a:r>
            <a:r>
              <a:rPr lang="en-US" sz="900" dirty="0" err="1"/>
              <a:t>Ekulama</a:t>
            </a:r>
            <a:r>
              <a:rPr lang="en-US" sz="900" dirty="0"/>
              <a:t> as well as contribute to flare reduction in Soku GP as the increased flash gas from the condensate stabilization trains because of the introduction of K2S can now be fully utilized. </a:t>
            </a:r>
            <a:endParaRPr lang="en-GB" sz="900" dirty="0"/>
          </a:p>
        </p:txBody>
      </p:sp>
      <p:sp>
        <p:nvSpPr>
          <p:cNvPr id="81" name="Oval 93"/>
          <p:cNvSpPr>
            <a:spLocks noChangeArrowheads="1"/>
          </p:cNvSpPr>
          <p:nvPr/>
        </p:nvSpPr>
        <p:spPr bwMode="auto">
          <a:xfrm>
            <a:off x="8382000" y="1520825"/>
            <a:ext cx="228600" cy="2286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127958" y="512419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GB" sz="1000" dirty="0"/>
              <a:t>Increase production by 65MMscf/d.</a:t>
            </a:r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en-GB" sz="1000" dirty="0"/>
              <a:t>Minimize GHG emission</a:t>
            </a:r>
            <a:endParaRPr lang="en-US" altLang="en-US" sz="1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000" dirty="0"/>
          </a:p>
        </p:txBody>
      </p:sp>
      <p:sp>
        <p:nvSpPr>
          <p:cNvPr id="84" name="Oval 93"/>
          <p:cNvSpPr>
            <a:spLocks noChangeArrowheads="1"/>
          </p:cNvSpPr>
          <p:nvPr/>
        </p:nvSpPr>
        <p:spPr bwMode="auto">
          <a:xfrm>
            <a:off x="8382000" y="1752600"/>
            <a:ext cx="228600" cy="2286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600" dirty="0"/>
          </a:p>
        </p:txBody>
      </p:sp>
      <p:sp>
        <p:nvSpPr>
          <p:cNvPr id="85" name="Oval 93"/>
          <p:cNvSpPr>
            <a:spLocks noChangeArrowheads="1"/>
          </p:cNvSpPr>
          <p:nvPr/>
        </p:nvSpPr>
        <p:spPr bwMode="auto">
          <a:xfrm>
            <a:off x="8382000" y="2001838"/>
            <a:ext cx="228600" cy="2286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600" dirty="0"/>
          </a:p>
        </p:txBody>
      </p:sp>
      <p:sp>
        <p:nvSpPr>
          <p:cNvPr id="88" name="Oval 93"/>
          <p:cNvSpPr>
            <a:spLocks noChangeArrowheads="1"/>
          </p:cNvSpPr>
          <p:nvPr/>
        </p:nvSpPr>
        <p:spPr bwMode="auto">
          <a:xfrm>
            <a:off x="8382000" y="2233613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474E3A-B658-424D-8574-CF05D84C80C0}"/>
              </a:ext>
            </a:extLst>
          </p:cNvPr>
          <p:cNvSpPr txBox="1"/>
          <p:nvPr/>
        </p:nvSpPr>
        <p:spPr>
          <a:xfrm>
            <a:off x="4872203" y="4121996"/>
            <a:ext cx="3937791" cy="795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Increased production by </a:t>
            </a:r>
            <a:r>
              <a:rPr lang="en-US" sz="800" dirty="0"/>
              <a:t>circa F$20,000k/year</a:t>
            </a:r>
            <a:endParaRPr lang="en-GB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GHG emissions reduction</a:t>
            </a:r>
          </a:p>
          <a:p>
            <a:r>
              <a:rPr lang="en-US" sz="800" b="1" u="sng" dirty="0">
                <a:solidFill>
                  <a:srgbClr val="C00000"/>
                </a:solidFill>
              </a:rPr>
              <a:t>Soft Benefits</a:t>
            </a:r>
            <a:r>
              <a:rPr lang="en-US" sz="800" b="1" dirty="0">
                <a:solidFill>
                  <a:srgbClr val="C00000"/>
                </a:solidFill>
              </a:rPr>
              <a:t>:</a:t>
            </a:r>
          </a:p>
          <a:p>
            <a:r>
              <a:rPr lang="en-US" sz="800" dirty="0"/>
              <a:t>Improved reputation with NAPIMS and third party injectors</a:t>
            </a:r>
            <a:endParaRPr lang="en-GB" sz="800" dirty="0"/>
          </a:p>
          <a:p>
            <a:pPr lvl="0"/>
            <a:endParaRPr lang="en-GB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86260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Template - Presentation Mode</Template>
  <TotalTime>53</TotalTime>
  <Words>294</Words>
  <Application>Microsoft Office PowerPoint</Application>
  <PresentationFormat>On-screen Show (4:3)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Futura Light</vt:lpstr>
      <vt:lpstr>Futura Medium</vt:lpstr>
      <vt:lpstr>Tahoma</vt:lpstr>
      <vt:lpstr>Wingdings</vt:lpstr>
      <vt:lpstr>Shell layouts with footer</vt:lpstr>
      <vt:lpstr>SOKU AG3 RESTORATION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Femi.Fagbenro-Byron</dc:creator>
  <cp:lastModifiedBy>Adeleye, Olabode E SPDC-UPO/G/PES</cp:lastModifiedBy>
  <cp:revision>716</cp:revision>
  <cp:lastPrinted>2017-03-17T10:36:13Z</cp:lastPrinted>
  <dcterms:created xsi:type="dcterms:W3CDTF">2010-04-28T09:08:44Z</dcterms:created>
  <dcterms:modified xsi:type="dcterms:W3CDTF">2018-05-29T17:30:12Z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TB4 template version">
    <vt:r8>4</vt:r8>
  </property>
  <property fmtid="{D5CDD505-2E9C-101B-9397-08002B2CF9AE}" pid="5" name="TB4 template type">
    <vt:lpwstr>onscreen</vt:lpwstr>
  </property>
</Properties>
</file>