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5"/>
  </p:sldMasterIdLst>
  <p:notesMasterIdLst>
    <p:notesMasterId r:id="rId15"/>
  </p:notesMasterIdLst>
  <p:sldIdLst>
    <p:sldId id="20737" r:id="rId6"/>
    <p:sldId id="3340" r:id="rId7"/>
    <p:sldId id="3341" r:id="rId8"/>
    <p:sldId id="3342" r:id="rId9"/>
    <p:sldId id="20736" r:id="rId10"/>
    <p:sldId id="20734" r:id="rId11"/>
    <p:sldId id="20733" r:id="rId12"/>
    <p:sldId id="20735" r:id="rId13"/>
    <p:sldId id="354" r:id="rId1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m, Stanley E SPDC-UPO/G/SES" initials="ASES" lastIdx="0" clrIdx="0">
    <p:extLst>
      <p:ext uri="{19B8F6BF-5375-455C-9EA6-DF929625EA0E}">
        <p15:presenceInfo xmlns:p15="http://schemas.microsoft.com/office/powerpoint/2012/main" userId="S-1-5-21-1202660629-507921405-682003330-43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E2A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1192" y="64"/>
      </p:cViewPr>
      <p:guideLst/>
    </p:cSldViewPr>
  </p:slideViewPr>
  <p:outlineViewPr>
    <p:cViewPr>
      <p:scale>
        <a:sx n="50" d="100"/>
        <a:sy n="50" d="100"/>
      </p:scale>
      <p:origin x="0" y="-101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0B8A-D59F-41F9-83F5-12EC04759CEC}" type="datetimeFigureOut">
              <a:rPr lang="en-US" smtClean="0">
                <a:latin typeface="Futura Medium" panose="00000400000000000000" pitchFamily="2" charset="0"/>
              </a:rPr>
              <a:t>11/25/2021</a:t>
            </a:fld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Medium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5C619-A77A-45E6-85F6-1A14366A0882}" type="slidenum">
              <a:rPr lang="en-US" smtClean="0">
                <a:latin typeface="Futura Medium" panose="00000400000000000000" pitchFamily="2" charset="0"/>
              </a:rPr>
              <a:t>‹#›</a:t>
            </a:fld>
            <a:endParaRPr lang="en-US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7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7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Copyright of Shell Petroleum Development Company of Nigeria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97839843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257887555"/>
      </p:ext>
    </p:extLst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25 Nov 2021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Copyright of Shell Petroleum Development Company of Nigeria</a:t>
            </a:r>
            <a:endParaRPr lang="nl-NL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2615104296"/>
      </p:ext>
    </p:extLst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3379265272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3791620165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705147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Copyright of Shell Petroleum Development Company of Nigeria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944893"/>
      </p:ext>
    </p:extLst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Copyright of Shell Petroleum Development Company of Nigeria</a:t>
            </a:r>
          </a:p>
        </p:txBody>
      </p:sp>
    </p:spTree>
    <p:extLst>
      <p:ext uri="{BB962C8B-B14F-4D97-AF65-F5344CB8AC3E}">
        <p14:creationId xmlns:p14="http://schemas.microsoft.com/office/powerpoint/2010/main" val="3653392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51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Copyright of Shell Petroleum Development Company of Nigeria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4288526719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Copyright of Shell Petroleum Development Company of Nigeria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429332742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Copyright of Shell Petroleum Development Company of Nigeria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100820036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3894322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0531095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995741569"/>
      </p:ext>
    </p:extLst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942348090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3349671"/>
      </p:ext>
    </p:extLst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Copyright of Shell Petroleum Development Company of Nigeria</a:t>
            </a:r>
          </a:p>
        </p:txBody>
      </p:sp>
    </p:spTree>
    <p:extLst>
      <p:ext uri="{BB962C8B-B14F-4D97-AF65-F5344CB8AC3E}">
        <p14:creationId xmlns:p14="http://schemas.microsoft.com/office/powerpoint/2010/main" val="284937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6" orient="horz" pos="928">
          <p15:clr>
            <a:srgbClr val="F26B43"/>
          </p15:clr>
        </p15:guide>
        <p15:guide id="13" pos="112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20" userDrawn="1">
          <p15:clr>
            <a:srgbClr val="F26B43"/>
          </p15:clr>
        </p15:guide>
        <p15:guide id="17" pos="7356" userDrawn="1">
          <p15:clr>
            <a:srgbClr val="F26B43"/>
          </p15:clr>
        </p15:guide>
        <p15:guide id="18" orient="horz" pos="460" userDrawn="1">
          <p15:clr>
            <a:srgbClr val="F26B43"/>
          </p15:clr>
        </p15:guide>
        <p15:guide id="19" orient="horz" pos="963" userDrawn="1">
          <p15:clr>
            <a:srgbClr val="F26B43"/>
          </p15:clr>
        </p15:guide>
        <p15:guide id="20" orient="horz" pos="938" userDrawn="1">
          <p15:clr>
            <a:srgbClr val="F26B43"/>
          </p15:clr>
        </p15:guide>
        <p15:guide id="21" orient="horz" pos="4071" userDrawn="1">
          <p15:clr>
            <a:srgbClr val="F26B43"/>
          </p15:clr>
        </p15:guide>
        <p15:guide id="22" orient="horz" pos="4006" userDrawn="1">
          <p15:clr>
            <a:srgbClr val="F26B43"/>
          </p15:clr>
        </p15:guide>
        <p15:guide id="23" pos="3765" userDrawn="1">
          <p15:clr>
            <a:srgbClr val="F26B43"/>
          </p15:clr>
        </p15:guide>
        <p15:guide id="24" pos="3915" userDrawn="1">
          <p15:clr>
            <a:srgbClr val="F26B43"/>
          </p15:clr>
        </p15:guide>
        <p15:guide id="25" orient="horz" pos="320" userDrawn="1">
          <p15:clr>
            <a:srgbClr val="F26B43"/>
          </p15:clr>
        </p15:guide>
        <p15:guide id="26" orient="horz" pos="368" userDrawn="1">
          <p15:clr>
            <a:srgbClr val="F26B43"/>
          </p15:clr>
        </p15:guide>
        <p15:guide id="27" pos="1122" userDrawn="1">
          <p15:clr>
            <a:srgbClr val="F26B43"/>
          </p15:clr>
        </p15:guide>
        <p15:guide id="28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3F40-AE84-48D7-AA2F-79859A91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EIA STRATEGY - NUPRC ENGAGEMENT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F681D-297F-402D-BAD1-61590A6F9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en-US" dirty="0">
                <a:solidFill>
                  <a:srgbClr val="404040"/>
                </a:solidFill>
              </a:rPr>
              <a:t>Discussions on FDP and DED required as pre-condition for EIA </a:t>
            </a:r>
            <a:r>
              <a:rPr lang="en-US" dirty="0" err="1">
                <a:solidFill>
                  <a:srgbClr val="404040"/>
                </a:solidFill>
              </a:rPr>
              <a:t>ToR</a:t>
            </a:r>
            <a:r>
              <a:rPr lang="en-US" dirty="0">
                <a:solidFill>
                  <a:srgbClr val="404040"/>
                </a:solidFill>
              </a:rPr>
              <a:t> approval and Final Project EIA Approval respectively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749AD-B575-4603-8A2B-D5402A23A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Stanley Amam &amp; Uju Ndibueze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230F58-5BB2-4E03-B310-7D43BB52B8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3F98462-A681-4EC8-BB95-1508046A1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0FA6429-196B-4BF5-84F7-E43E670871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19081321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D1EED5-A347-41EB-A972-11A39E34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43840"/>
            <a:ext cx="11171238" cy="75247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EIA Delivery Strategy: Case for change &amp; Prayer</a:t>
            </a:r>
            <a:endParaRPr lang="en-GB" dirty="0">
              <a:solidFill>
                <a:srgbClr val="40404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49B12D-58FC-473B-81A1-9796A4E663DE}"/>
              </a:ext>
            </a:extLst>
          </p:cNvPr>
          <p:cNvGrpSpPr/>
          <p:nvPr/>
        </p:nvGrpSpPr>
        <p:grpSpPr>
          <a:xfrm>
            <a:off x="11185867" y="1"/>
            <a:ext cx="1092660" cy="896644"/>
            <a:chOff x="11185867" y="1"/>
            <a:chExt cx="1092660" cy="896644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5ACCF7A-7169-4182-9520-7E1E3734EC08}"/>
                </a:ext>
              </a:extLst>
            </p:cNvPr>
            <p:cNvSpPr/>
            <p:nvPr/>
          </p:nvSpPr>
          <p:spPr>
            <a:xfrm rot="5400000" flipH="1" flipV="1">
              <a:off x="11240612" y="-54744"/>
              <a:ext cx="896644" cy="1006134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5ADE85-48B4-4661-B0D0-3640CE2ABD6B}"/>
                </a:ext>
              </a:extLst>
            </p:cNvPr>
            <p:cNvSpPr txBox="1"/>
            <p:nvPr/>
          </p:nvSpPr>
          <p:spPr bwMode="auto">
            <a:xfrm rot="2605441">
              <a:off x="11532654" y="135774"/>
              <a:ext cx="745873" cy="232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Stanley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AE501E-373E-4B4E-BAEE-5C48C925F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24462-D932-400A-B47D-B570698387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33CFB47-4B76-4A98-9834-72D8C0FCE3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4" y="903675"/>
            <a:ext cx="11171239" cy="5476806"/>
          </a:xfrm>
        </p:spPr>
        <p:txBody>
          <a:bodyPr/>
          <a:lstStyle/>
          <a:p>
            <a:pPr lvl="1" algn="just"/>
            <a:r>
              <a:rPr lang="en-US" sz="1600" b="1" u="sng" dirty="0">
                <a:latin typeface="Futura Medium" panose="00000400000000000000" pitchFamily="2" charset="0"/>
              </a:rPr>
              <a:t>CURRENT NUPRC REQUIREMENTS:</a:t>
            </a:r>
          </a:p>
          <a:p>
            <a:pPr lvl="2" algn="just"/>
            <a:r>
              <a:rPr lang="en-US" sz="1600" b="1" dirty="0">
                <a:latin typeface="Futura Medium" panose="00000400000000000000" pitchFamily="2" charset="0"/>
              </a:rPr>
              <a:t>Approved FDP and DED required as pre-condition for EIA </a:t>
            </a:r>
            <a:r>
              <a:rPr lang="en-US" sz="1600" b="1" dirty="0" err="1">
                <a:latin typeface="Futura Medium" panose="00000400000000000000" pitchFamily="2" charset="0"/>
              </a:rPr>
              <a:t>ToR</a:t>
            </a:r>
            <a:r>
              <a:rPr lang="en-US" sz="1600" b="1" dirty="0">
                <a:latin typeface="Futura Medium" panose="00000400000000000000" pitchFamily="2" charset="0"/>
              </a:rPr>
              <a:t> approval and Project EIA Approval respectively</a:t>
            </a:r>
          </a:p>
          <a:p>
            <a:pPr lvl="1" algn="just"/>
            <a:endParaRPr lang="en-US" sz="1600" b="1" u="sng" dirty="0">
              <a:latin typeface="Futura Medium" panose="00000400000000000000" pitchFamily="2" charset="0"/>
            </a:endParaRPr>
          </a:p>
          <a:p>
            <a:pPr lvl="1" algn="just"/>
            <a:r>
              <a:rPr lang="en-US" sz="1600" b="1" u="sng" dirty="0">
                <a:latin typeface="Futura Medium" panose="00000400000000000000" pitchFamily="2" charset="0"/>
              </a:rPr>
              <a:t>CASE FOR CHANGE:</a:t>
            </a:r>
          </a:p>
          <a:p>
            <a:pPr lvl="2" algn="just"/>
            <a:r>
              <a:rPr lang="en-US" sz="1600" b="1" dirty="0">
                <a:latin typeface="Futura Medium" panose="00000400000000000000" pitchFamily="2" charset="0"/>
              </a:rPr>
              <a:t>SPDC Schedule Delivery Ambition is DG1 to OSD in ca. 4 years</a:t>
            </a:r>
            <a:r>
              <a:rPr lang="en-US" sz="1600" dirty="0">
                <a:latin typeface="Futura Medium" panose="00000400000000000000" pitchFamily="2" charset="0"/>
              </a:rPr>
              <a:t> </a:t>
            </a:r>
            <a:r>
              <a:rPr lang="en-US" sz="1600" i="1" dirty="0">
                <a:latin typeface="Futura Medium" panose="00000400000000000000" pitchFamily="2" charset="0"/>
              </a:rPr>
              <a:t>(vs. 7+ years now)</a:t>
            </a:r>
            <a:r>
              <a:rPr lang="en-US" sz="1600" dirty="0">
                <a:latin typeface="Futura Medium" panose="00000400000000000000" pitchFamily="2" charset="0"/>
              </a:rPr>
              <a:t> to improve the value to FGN</a:t>
            </a:r>
          </a:p>
          <a:p>
            <a:pPr lvl="2" algn="just"/>
            <a:r>
              <a:rPr lang="en-US" sz="1600" dirty="0">
                <a:latin typeface="Futura Medium" panose="00000400000000000000" pitchFamily="2" charset="0"/>
              </a:rPr>
              <a:t>&gt;60% of SPDC’s onshore gas/oil projects for the next 10+ years is wells/flowlines/tie-backs to existing facilities ca. 40-50 new wells; ca. 300 km of new flowlines/bulk lines over the period 2023-2032 in conversant terrains</a:t>
            </a:r>
          </a:p>
          <a:p>
            <a:pPr lvl="2" algn="just"/>
            <a:r>
              <a:rPr lang="en-US" sz="1600" dirty="0">
                <a:latin typeface="Futura Medium" panose="00000400000000000000" pitchFamily="2" charset="0"/>
              </a:rPr>
              <a:t>Project EIA Approval is </a:t>
            </a:r>
            <a:r>
              <a:rPr lang="en-US" sz="1600" b="1" i="1" dirty="0">
                <a:latin typeface="Futura Medium" panose="00000400000000000000" pitchFamily="2" charset="0"/>
              </a:rPr>
              <a:t>critical</a:t>
            </a:r>
            <a:r>
              <a:rPr lang="en-US" sz="1600" dirty="0">
                <a:latin typeface="Futura Medium" panose="00000400000000000000" pitchFamily="2" charset="0"/>
              </a:rPr>
              <a:t> for FID - </a:t>
            </a:r>
            <a:r>
              <a:rPr lang="en-US" sz="1600" i="1" dirty="0">
                <a:latin typeface="Futura Medium" panose="00000400000000000000" pitchFamily="2" charset="0"/>
              </a:rPr>
              <a:t>avoid cost &amp; schedule creep during detailed engineering &amp; field execution</a:t>
            </a:r>
          </a:p>
          <a:p>
            <a:pPr lvl="2" algn="just"/>
            <a:r>
              <a:rPr lang="en-US" sz="1600" b="1" dirty="0">
                <a:latin typeface="Futura Medium" panose="00000400000000000000" pitchFamily="2" charset="0"/>
              </a:rPr>
              <a:t>Frozen scope</a:t>
            </a:r>
            <a:r>
              <a:rPr lang="en-US" sz="1600" dirty="0">
                <a:latin typeface="Futura Medium" panose="00000400000000000000" pitchFamily="2" charset="0"/>
              </a:rPr>
              <a:t> </a:t>
            </a:r>
            <a:r>
              <a:rPr lang="en-US" sz="1600" i="1" dirty="0">
                <a:latin typeface="Futura Medium" panose="00000400000000000000" pitchFamily="2" charset="0"/>
              </a:rPr>
              <a:t>(i.e., scope, route and location)</a:t>
            </a:r>
            <a:r>
              <a:rPr lang="en-US" sz="1600" dirty="0">
                <a:latin typeface="Futura Medium" panose="00000400000000000000" pitchFamily="2" charset="0"/>
              </a:rPr>
              <a:t> endorsed by JV Partners &amp; Regulators </a:t>
            </a:r>
            <a:r>
              <a:rPr lang="en-US" sz="1600" b="1" dirty="0">
                <a:latin typeface="Futura Medium" panose="00000400000000000000" pitchFamily="2" charset="0"/>
              </a:rPr>
              <a:t>in early Select Phase serves as a key input </a:t>
            </a:r>
            <a:r>
              <a:rPr lang="en-US" sz="1600" dirty="0">
                <a:latin typeface="Futura Medium" panose="00000400000000000000" pitchFamily="2" charset="0"/>
              </a:rPr>
              <a:t>in crafting the FDP</a:t>
            </a:r>
          </a:p>
          <a:p>
            <a:pPr lvl="2" algn="just"/>
            <a:r>
              <a:rPr lang="en-US" sz="1600" b="1" i="1" dirty="0">
                <a:latin typeface="Futura Medium" panose="00000400000000000000" pitchFamily="2" charset="0"/>
              </a:rPr>
              <a:t>FDP approval occurs in the Front-End Engineering Design (FEED) phase</a:t>
            </a:r>
            <a:r>
              <a:rPr lang="en-US" sz="1600" dirty="0">
                <a:latin typeface="Futura Medium" panose="00000400000000000000" pitchFamily="2" charset="0"/>
              </a:rPr>
              <a:t> ahead of Final Investment Decision (FID). </a:t>
            </a:r>
            <a:r>
              <a:rPr lang="en-US" sz="1600" b="1" i="1" dirty="0">
                <a:latin typeface="Futura Medium" panose="00000400000000000000" pitchFamily="2" charset="0"/>
              </a:rPr>
              <a:t>Detailed Engineering Design (DED) is undertaken post early works. </a:t>
            </a:r>
            <a:r>
              <a:rPr lang="en-US" sz="1600" dirty="0">
                <a:latin typeface="Futura Medium" panose="00000400000000000000" pitchFamily="2" charset="0"/>
              </a:rPr>
              <a:t>This is out of phase with EIA </a:t>
            </a:r>
            <a:r>
              <a:rPr lang="en-US" sz="1600" dirty="0" err="1">
                <a:latin typeface="Futura Medium" panose="00000400000000000000" pitchFamily="2" charset="0"/>
              </a:rPr>
              <a:t>ToR</a:t>
            </a:r>
            <a:r>
              <a:rPr lang="en-US" sz="1600" dirty="0">
                <a:latin typeface="Futura Medium" panose="00000400000000000000" pitchFamily="2" charset="0"/>
              </a:rPr>
              <a:t> and Project EIA Approval.</a:t>
            </a:r>
            <a:endParaRPr lang="en-US" sz="1600" i="1" dirty="0">
              <a:latin typeface="Futura Medium" panose="00000400000000000000" pitchFamily="2" charset="0"/>
            </a:endParaRPr>
          </a:p>
          <a:p>
            <a:pPr lvl="1" algn="just"/>
            <a:endParaRPr lang="en-US" sz="1600" b="1" u="sng" dirty="0">
              <a:latin typeface="Futura Medium" panose="00000400000000000000" pitchFamily="2" charset="0"/>
            </a:endParaRPr>
          </a:p>
          <a:p>
            <a:pPr lvl="1" algn="just"/>
            <a:r>
              <a:rPr lang="en-US" sz="1600" b="1" u="sng" dirty="0">
                <a:latin typeface="Futura Medium" panose="00000400000000000000" pitchFamily="2" charset="0"/>
              </a:rPr>
              <a:t>PRAYER:</a:t>
            </a:r>
          </a:p>
          <a:p>
            <a:pPr lvl="2" algn="just"/>
            <a:r>
              <a:rPr lang="en-US" sz="1600" b="1" dirty="0">
                <a:solidFill>
                  <a:schemeClr val="accent5"/>
                </a:solidFill>
                <a:latin typeface="Futura Medium" panose="00000400000000000000" pitchFamily="2" charset="0"/>
              </a:rPr>
              <a:t>Approval to use Concept Select Report as a pre-condition for Project EIA </a:t>
            </a:r>
            <a:r>
              <a:rPr lang="en-US" sz="1600" b="1" dirty="0" err="1">
                <a:solidFill>
                  <a:schemeClr val="accent5"/>
                </a:solidFill>
                <a:latin typeface="Futura Medium" panose="00000400000000000000" pitchFamily="2" charset="0"/>
              </a:rPr>
              <a:t>ToR</a:t>
            </a:r>
            <a:r>
              <a:rPr lang="en-US" sz="1600" b="1" dirty="0">
                <a:solidFill>
                  <a:schemeClr val="accent5"/>
                </a:solidFill>
                <a:latin typeface="Futura Medium" panose="00000400000000000000" pitchFamily="2" charset="0"/>
              </a:rPr>
              <a:t> approval and approved FDP as a pre-condition for Final Project EIA approval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8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E37EF4-F20E-4A7C-B35A-1041AFAB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33959"/>
            <a:ext cx="11171238" cy="75163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Overlay of project steps with key EIA steps over maturation period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761CA2-5710-4AA9-BC68-16DCDAA33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5064" y="885590"/>
            <a:ext cx="5464174" cy="547393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Proposed State</a:t>
            </a: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DEB2-7C3D-46C3-A23A-4CFE9960CE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885590"/>
            <a:ext cx="5468938" cy="547393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Current State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7F952-10BE-464F-84C0-F1D886FE9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5E58CAF-5506-4C4E-862C-CBA9C4B27C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25 Nov 2021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D38DC2C-E448-4938-93A5-2E7AF502BD45}"/>
              </a:ext>
            </a:extLst>
          </p:cNvPr>
          <p:cNvSpPr txBox="1">
            <a:spLocks/>
          </p:cNvSpPr>
          <p:nvPr/>
        </p:nvSpPr>
        <p:spPr bwMode="auto">
          <a:xfrm>
            <a:off x="507999" y="4076031"/>
            <a:ext cx="11171239" cy="239316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12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03" indent="-277203" algn="l" defTabSz="357712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07" indent="-252003" algn="l" defTabSz="357712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10" indent="-241297" algn="l" defTabSz="357712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4812" indent="-212403" algn="l" defTabSz="357712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4814" indent="-180002" algn="l" defTabSz="357712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51" indent="-304796" algn="l" defTabSz="12191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43" indent="-304796" algn="l" defTabSz="12191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35" indent="-304796" algn="l" defTabSz="121918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>
                <a:latin typeface="Futura Medium" panose="00000400000000000000" pitchFamily="2" charset="0"/>
              </a:rPr>
              <a:t>Risk:</a:t>
            </a:r>
            <a:r>
              <a:rPr lang="en-US" sz="1600" dirty="0">
                <a:latin typeface="Futura Medium" panose="00000400000000000000" pitchFamily="2" charset="0"/>
              </a:rPr>
              <a:t> Scope changes post EIA </a:t>
            </a:r>
            <a:r>
              <a:rPr lang="en-US" sz="1600" dirty="0" err="1">
                <a:latin typeface="Futura Medium" panose="00000400000000000000" pitchFamily="2" charset="0"/>
              </a:rPr>
              <a:t>ToR</a:t>
            </a:r>
            <a:r>
              <a:rPr lang="en-US" sz="1600" dirty="0">
                <a:latin typeface="Futura Medium" panose="00000400000000000000" pitchFamily="2" charset="0"/>
              </a:rPr>
              <a:t> Approval leading to misalignment between Final Approved FDP &amp; Final Approved EIA</a:t>
            </a:r>
          </a:p>
          <a:p>
            <a:pPr lvl="2"/>
            <a:r>
              <a:rPr lang="en-US" sz="1400" u="sng" dirty="0">
                <a:latin typeface="Futura Medium" panose="00000400000000000000" pitchFamily="2" charset="0"/>
              </a:rPr>
              <a:t>Mitigations:</a:t>
            </a:r>
            <a:r>
              <a:rPr lang="en-US" sz="1400" dirty="0">
                <a:latin typeface="Futura Medium" panose="00000400000000000000" pitchFamily="2" charset="0"/>
              </a:rPr>
              <a:t> </a:t>
            </a:r>
          </a:p>
          <a:p>
            <a:pPr marL="723905" lvl="3" indent="-342900">
              <a:buFont typeface="+mj-lt"/>
              <a:buAutoNum type="alphaUcPeriod"/>
            </a:pPr>
            <a:r>
              <a:rPr lang="en-US" sz="1400" dirty="0">
                <a:latin typeface="Futura Medium" panose="00000400000000000000" pitchFamily="2" charset="0"/>
              </a:rPr>
              <a:t>Project scope (i.e., development scope, routes and locations) is frozen at Concept Select Workshop </a:t>
            </a:r>
            <a:r>
              <a:rPr lang="en-US" sz="1400" i="1" dirty="0">
                <a:latin typeface="Futura Medium" panose="00000400000000000000" pitchFamily="2" charset="0"/>
              </a:rPr>
              <a:t>(endorsed by JV Partners &amp; Regulators) </a:t>
            </a:r>
            <a:r>
              <a:rPr lang="en-US" sz="1400" dirty="0">
                <a:latin typeface="Futura Medium" panose="00000400000000000000" pitchFamily="2" charset="0"/>
              </a:rPr>
              <a:t>is a critical input to the crafting FDP &amp; EIA </a:t>
            </a:r>
            <a:r>
              <a:rPr lang="en-US" sz="1400" dirty="0" err="1">
                <a:latin typeface="Futura Medium" panose="00000400000000000000" pitchFamily="2" charset="0"/>
              </a:rPr>
              <a:t>ToR</a:t>
            </a:r>
            <a:r>
              <a:rPr lang="en-US" sz="1400" dirty="0">
                <a:latin typeface="Futura Medium" panose="00000400000000000000" pitchFamily="2" charset="0"/>
              </a:rPr>
              <a:t>.</a:t>
            </a:r>
          </a:p>
          <a:p>
            <a:pPr marL="723905" lvl="3" indent="-342900">
              <a:buFont typeface="+mj-lt"/>
              <a:buAutoNum type="alphaUcPeriod"/>
            </a:pPr>
            <a:r>
              <a:rPr lang="en-US" sz="1400" dirty="0">
                <a:latin typeface="Futura Medium" panose="00000400000000000000" pitchFamily="2" charset="0"/>
              </a:rPr>
              <a:t>Transparency of scope in EIA </a:t>
            </a:r>
            <a:r>
              <a:rPr lang="en-US" sz="1400" dirty="0" err="1">
                <a:latin typeface="Futura Medium" panose="00000400000000000000" pitchFamily="2" charset="0"/>
              </a:rPr>
              <a:t>ToR</a:t>
            </a:r>
            <a:r>
              <a:rPr lang="en-US" sz="1400" dirty="0">
                <a:latin typeface="Futura Medium" panose="00000400000000000000" pitchFamily="2" charset="0"/>
              </a:rPr>
              <a:t> and include additional options for field data gathering - more cost to project but ensures wider coverage</a:t>
            </a:r>
          </a:p>
          <a:p>
            <a:pPr marL="723905" lvl="3" indent="-342900">
              <a:buFont typeface="+mj-lt"/>
              <a:buAutoNum type="alphaUcPeriod"/>
            </a:pPr>
            <a:r>
              <a:rPr lang="en-US" sz="1400" dirty="0">
                <a:latin typeface="Futura Medium" panose="00000400000000000000" pitchFamily="2" charset="0"/>
              </a:rPr>
              <a:t>Proactive sharing of any scope changes post EIA </a:t>
            </a:r>
            <a:r>
              <a:rPr lang="en-US" sz="1400" dirty="0" err="1">
                <a:latin typeface="Futura Medium" panose="00000400000000000000" pitchFamily="2" charset="0"/>
              </a:rPr>
              <a:t>ToR</a:t>
            </a:r>
            <a:r>
              <a:rPr lang="en-US" sz="1400" dirty="0">
                <a:latin typeface="Futura Medium" panose="00000400000000000000" pitchFamily="2" charset="0"/>
              </a:rPr>
              <a:t> approval thru focused engagements</a:t>
            </a:r>
          </a:p>
          <a:p>
            <a:pPr marL="723905" lvl="3" indent="-342900">
              <a:buFont typeface="+mj-lt"/>
              <a:buAutoNum type="alphaUcPeriod"/>
            </a:pPr>
            <a:r>
              <a:rPr lang="en-US" sz="1400" dirty="0">
                <a:latin typeface="Futura Medium" panose="00000400000000000000" pitchFamily="2" charset="0"/>
              </a:rPr>
              <a:t>Approved FDP a pre-condition for Final Project EIA approval &amp; if any significant variance, then re-engage NUPRC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Futura Medium" panose="000004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FAE14-55A4-44C7-97DB-4288D12A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6" y="1318134"/>
            <a:ext cx="5468938" cy="26995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40F87-8140-436C-8FF4-4E98255E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60" y="1318134"/>
            <a:ext cx="5464174" cy="26972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263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D1EED5-A347-41EB-A972-11A39E34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42348"/>
            <a:ext cx="11171238" cy="75247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EIA delivery strategy: Ask today</a:t>
            </a:r>
            <a:endParaRPr lang="en-GB" dirty="0">
              <a:solidFill>
                <a:srgbClr val="40404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795767-1218-4DAF-BBE2-F7B2F12560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813732"/>
            <a:ext cx="11171238" cy="5545793"/>
          </a:xfrm>
          <a:prstGeom prst="rect">
            <a:avLst/>
          </a:prstGeom>
        </p:spPr>
        <p:txBody>
          <a:bodyPr/>
          <a:lstStyle/>
          <a:p>
            <a:pPr lvl="1" algn="just">
              <a:buClr>
                <a:srgbClr val="404040"/>
              </a:buClr>
            </a:pPr>
            <a:r>
              <a:rPr lang="en-US" sz="1800" b="1" dirty="0">
                <a:solidFill>
                  <a:schemeClr val="accent5"/>
                </a:solidFill>
              </a:rPr>
              <a:t>Approval to use Concept Select Report as a pre-condition for Project EIA </a:t>
            </a:r>
            <a:r>
              <a:rPr lang="en-US" sz="1800" b="1" dirty="0" err="1">
                <a:solidFill>
                  <a:schemeClr val="accent5"/>
                </a:solidFill>
              </a:rPr>
              <a:t>ToR</a:t>
            </a:r>
            <a:r>
              <a:rPr lang="en-US" sz="1800" b="1" dirty="0">
                <a:solidFill>
                  <a:schemeClr val="accent5"/>
                </a:solidFill>
              </a:rPr>
              <a:t> approval and approved FDP as a pre-condition for Final Project EIA approval</a:t>
            </a:r>
          </a:p>
          <a:p>
            <a:pPr algn="just"/>
            <a:endParaRPr lang="en-GB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2489F1-67B7-4B33-99C9-8F6A00FCA561}"/>
              </a:ext>
            </a:extLst>
          </p:cNvPr>
          <p:cNvGrpSpPr/>
          <p:nvPr/>
        </p:nvGrpSpPr>
        <p:grpSpPr>
          <a:xfrm>
            <a:off x="11185867" y="1"/>
            <a:ext cx="1092660" cy="896644"/>
            <a:chOff x="11185867" y="1"/>
            <a:chExt cx="1092660" cy="896644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DE7B3EB-A528-44DF-8AB7-909F9A5D4B6D}"/>
                </a:ext>
              </a:extLst>
            </p:cNvPr>
            <p:cNvSpPr/>
            <p:nvPr/>
          </p:nvSpPr>
          <p:spPr>
            <a:xfrm rot="5400000" flipH="1" flipV="1">
              <a:off x="11240612" y="-54744"/>
              <a:ext cx="896644" cy="1006134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7B5823-5124-418E-A7D8-6ECDA1DBF428}"/>
                </a:ext>
              </a:extLst>
            </p:cNvPr>
            <p:cNvSpPr txBox="1"/>
            <p:nvPr/>
          </p:nvSpPr>
          <p:spPr bwMode="auto">
            <a:xfrm rot="2605441">
              <a:off x="11532654" y="135774"/>
              <a:ext cx="745873" cy="2324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Stanley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E1D3-5726-4927-9229-65F464480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9CB1-21D9-419B-B159-6A721359B8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25 Nov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59CBB-B335-4EB7-BC80-F6E22A0B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44" y="1667273"/>
            <a:ext cx="8867149" cy="43769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08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3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DCD06DA-94D6-4E71-ACFE-08A909D6C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92194"/>
              </p:ext>
            </p:extLst>
          </p:nvPr>
        </p:nvGraphicFramePr>
        <p:xfrm>
          <a:off x="416806" y="643662"/>
          <a:ext cx="11358388" cy="55470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0476">
                  <a:extLst>
                    <a:ext uri="{9D8B030D-6E8A-4147-A177-3AD203B41FA5}">
                      <a16:colId xmlns:a16="http://schemas.microsoft.com/office/drawing/2014/main" val="55602556"/>
                    </a:ext>
                  </a:extLst>
                </a:gridCol>
                <a:gridCol w="1141446">
                  <a:extLst>
                    <a:ext uri="{9D8B030D-6E8A-4147-A177-3AD203B41FA5}">
                      <a16:colId xmlns:a16="http://schemas.microsoft.com/office/drawing/2014/main" val="3720093175"/>
                    </a:ext>
                  </a:extLst>
                </a:gridCol>
                <a:gridCol w="4333937">
                  <a:extLst>
                    <a:ext uri="{9D8B030D-6E8A-4147-A177-3AD203B41FA5}">
                      <a16:colId xmlns:a16="http://schemas.microsoft.com/office/drawing/2014/main" val="2195945776"/>
                    </a:ext>
                  </a:extLst>
                </a:gridCol>
                <a:gridCol w="727113">
                  <a:extLst>
                    <a:ext uri="{9D8B030D-6E8A-4147-A177-3AD203B41FA5}">
                      <a16:colId xmlns:a16="http://schemas.microsoft.com/office/drawing/2014/main" val="1121617866"/>
                    </a:ext>
                  </a:extLst>
                </a:gridCol>
                <a:gridCol w="1278518">
                  <a:extLst>
                    <a:ext uri="{9D8B030D-6E8A-4147-A177-3AD203B41FA5}">
                      <a16:colId xmlns:a16="http://schemas.microsoft.com/office/drawing/2014/main" val="1525123562"/>
                    </a:ext>
                  </a:extLst>
                </a:gridCol>
                <a:gridCol w="941747">
                  <a:extLst>
                    <a:ext uri="{9D8B030D-6E8A-4147-A177-3AD203B41FA5}">
                      <a16:colId xmlns:a16="http://schemas.microsoft.com/office/drawing/2014/main" val="4061163792"/>
                    </a:ext>
                  </a:extLst>
                </a:gridCol>
                <a:gridCol w="861354">
                  <a:extLst>
                    <a:ext uri="{9D8B030D-6E8A-4147-A177-3AD203B41FA5}">
                      <a16:colId xmlns:a16="http://schemas.microsoft.com/office/drawing/2014/main" val="828442378"/>
                    </a:ext>
                  </a:extLst>
                </a:gridCol>
                <a:gridCol w="872839">
                  <a:extLst>
                    <a:ext uri="{9D8B030D-6E8A-4147-A177-3AD203B41FA5}">
                      <a16:colId xmlns:a16="http://schemas.microsoft.com/office/drawing/2014/main" val="4048957122"/>
                    </a:ext>
                  </a:extLst>
                </a:gridCol>
                <a:gridCol w="780958">
                  <a:extLst>
                    <a:ext uri="{9D8B030D-6E8A-4147-A177-3AD203B41FA5}">
                      <a16:colId xmlns:a16="http://schemas.microsoft.com/office/drawing/2014/main" val="2176069653"/>
                    </a:ext>
                  </a:extLst>
                </a:gridCol>
              </a:tblGrid>
              <a:tr h="393037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00000"/>
                          </a:solidFill>
                        </a:rPr>
                        <a:t>No</a:t>
                      </a:r>
                    </a:p>
                  </a:txBody>
                  <a:tcPr marL="4572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Portfolio</a:t>
                      </a:r>
                    </a:p>
                  </a:txBody>
                  <a:tcPr marL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Project</a:t>
                      </a:r>
                    </a:p>
                  </a:txBody>
                  <a:tcPr marL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OML</a:t>
                      </a:r>
                    </a:p>
                  </a:txBody>
                  <a:tcPr marL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Fields</a:t>
                      </a:r>
                    </a:p>
                  </a:txBody>
                  <a:tcPr marL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ORP phase</a:t>
                      </a:r>
                    </a:p>
                  </a:txBody>
                  <a:tcPr marL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Tentative timelines</a:t>
                      </a:r>
                    </a:p>
                  </a:txBody>
                  <a:tcPr marL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66293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DG3</a:t>
                      </a:r>
                    </a:p>
                  </a:txBody>
                  <a:tcPr marL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0000"/>
                          </a:solidFill>
                        </a:rPr>
                        <a:t>FID</a:t>
                      </a:r>
                      <a:endParaRPr lang="en-GB" sz="16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OSD</a:t>
                      </a:r>
                    </a:p>
                  </a:txBody>
                  <a:tcPr marL="4572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833881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DOMGAS East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AMOR PH1A – OBELE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Obele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Select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Jun-22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Aug-23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Jul-26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32509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AMOR PH1B – RUMUEKPE DEVELOPMENT PHASE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Rumuekpe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Select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Jun-22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Aug-23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Jul-26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279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84710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AMOR PH2 – Appraisal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Rumuekpe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Select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Jun-22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Aug-23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Jul-26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941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AMOR PH2 – RUMUEKPE DEVELOPMENT PHASE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Rumuekpe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Select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Oct-24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Oct-25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Dec-26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8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GB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EXPORT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Epu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Phase 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Epu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Select</a:t>
                      </a:r>
                      <a:endParaRPr lang="en-US" sz="16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Apr-23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Nov-24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Sep-27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5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KOLO CREEK F SAND COMPRESSION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Kolo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Creek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Select</a:t>
                      </a:r>
                      <a:endParaRPr lang="en-US" sz="16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Apr-22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Jan-24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Jan-28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9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Kolobiri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Development (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Gbaran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CPF)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Kolobiri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Select</a:t>
                      </a:r>
                      <a:endParaRPr lang="en-US" sz="16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Sep-23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Dec-25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Jan-28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06503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GB" sz="1200" dirty="0"/>
                        <a:t>8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GB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Oil </a:t>
                      </a:r>
                      <a:r>
                        <a:rPr lang="en-GB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Forcados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FORCADOS URBAN PLAN DEVELOPMENT Ph 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Forcados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_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Yokri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Identify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Oct-23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Oct-24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Feb-27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9396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FURTHER FORCADOS DEVELOPMENT 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Forcados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_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Yokri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Identify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Oct-23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Oct-24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Feb-27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2945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FORCADOS WEST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Forcados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_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Yokri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Identify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Oct-23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Oct-24</a:t>
                      </a:r>
                      <a:endParaRPr lang="en-US" sz="1600" b="0" i="0" u="none" strike="noStrike" kern="120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Feb-28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0869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</a:p>
                  </a:txBody>
                  <a:tcPr marL="45720"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Forcados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Gaslift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Forcados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_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Yokri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Identify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Oct-23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Oct-24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Apr-29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29289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0F3BDE4-D36D-4BF5-BBAB-B43BF55E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5570"/>
            <a:ext cx="11171238" cy="752475"/>
          </a:xfrm>
        </p:spPr>
        <p:txBody>
          <a:bodyPr/>
          <a:lstStyle/>
          <a:p>
            <a:r>
              <a:rPr lang="en-US" dirty="0"/>
              <a:t>Projects Funnel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C0064-2497-4E18-AE3B-0F56FBCCA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673D56-1E60-4B63-86BB-69539A236C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7260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DCD06DA-94D6-4E71-ACFE-08A909D6C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82469"/>
              </p:ext>
            </p:extLst>
          </p:nvPr>
        </p:nvGraphicFramePr>
        <p:xfrm>
          <a:off x="416806" y="989446"/>
          <a:ext cx="11323035" cy="526926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55602556"/>
                    </a:ext>
                  </a:extLst>
                </a:gridCol>
                <a:gridCol w="1185592">
                  <a:extLst>
                    <a:ext uri="{9D8B030D-6E8A-4147-A177-3AD203B41FA5}">
                      <a16:colId xmlns:a16="http://schemas.microsoft.com/office/drawing/2014/main" val="3720093175"/>
                    </a:ext>
                  </a:extLst>
                </a:gridCol>
                <a:gridCol w="3167906">
                  <a:extLst>
                    <a:ext uri="{9D8B030D-6E8A-4147-A177-3AD203B41FA5}">
                      <a16:colId xmlns:a16="http://schemas.microsoft.com/office/drawing/2014/main" val="2195945776"/>
                    </a:ext>
                  </a:extLst>
                </a:gridCol>
                <a:gridCol w="1123721">
                  <a:extLst>
                    <a:ext uri="{9D8B030D-6E8A-4147-A177-3AD203B41FA5}">
                      <a16:colId xmlns:a16="http://schemas.microsoft.com/office/drawing/2014/main" val="1121617866"/>
                    </a:ext>
                  </a:extLst>
                </a:gridCol>
                <a:gridCol w="1961563">
                  <a:extLst>
                    <a:ext uri="{9D8B030D-6E8A-4147-A177-3AD203B41FA5}">
                      <a16:colId xmlns:a16="http://schemas.microsoft.com/office/drawing/2014/main" val="1525123562"/>
                    </a:ext>
                  </a:extLst>
                </a:gridCol>
                <a:gridCol w="941747">
                  <a:extLst>
                    <a:ext uri="{9D8B030D-6E8A-4147-A177-3AD203B41FA5}">
                      <a16:colId xmlns:a16="http://schemas.microsoft.com/office/drawing/2014/main" val="4061163792"/>
                    </a:ext>
                  </a:extLst>
                </a:gridCol>
                <a:gridCol w="861354">
                  <a:extLst>
                    <a:ext uri="{9D8B030D-6E8A-4147-A177-3AD203B41FA5}">
                      <a16:colId xmlns:a16="http://schemas.microsoft.com/office/drawing/2014/main" val="828442378"/>
                    </a:ext>
                  </a:extLst>
                </a:gridCol>
                <a:gridCol w="872839">
                  <a:extLst>
                    <a:ext uri="{9D8B030D-6E8A-4147-A177-3AD203B41FA5}">
                      <a16:colId xmlns:a16="http://schemas.microsoft.com/office/drawing/2014/main" val="4048957122"/>
                    </a:ext>
                  </a:extLst>
                </a:gridCol>
                <a:gridCol w="780958">
                  <a:extLst>
                    <a:ext uri="{9D8B030D-6E8A-4147-A177-3AD203B41FA5}">
                      <a16:colId xmlns:a16="http://schemas.microsoft.com/office/drawing/2014/main" val="2176069653"/>
                    </a:ext>
                  </a:extLst>
                </a:gridCol>
              </a:tblGrid>
              <a:tr h="437332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Portfolio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Project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OML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Fields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ORP phase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Tentative timelines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66293"/>
                  </a:ext>
                </a:extLst>
              </a:tr>
              <a:tr h="37306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DG3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000000"/>
                          </a:solidFill>
                        </a:rPr>
                        <a:t>FID</a:t>
                      </a:r>
                      <a:endParaRPr lang="en-GB" sz="16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000000"/>
                          </a:solidFill>
                        </a:rPr>
                        <a:t>OSD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833881"/>
                  </a:ext>
                </a:extLst>
              </a:tr>
              <a:tr h="542641">
                <a:tc>
                  <a:txBody>
                    <a:bodyPr/>
                    <a:lstStyle/>
                    <a:p>
                      <a:r>
                        <a:rPr lang="en-GB" sz="1200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GB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Oil West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SSAGS Step 3B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35 &amp; 46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Agbaya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Ajatiton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Akono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&amp;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Angalalei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Select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Mar-22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Sep-24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Oct-26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65709"/>
                  </a:ext>
                </a:extLst>
              </a:tr>
              <a:tr h="708315">
                <a:tc>
                  <a:txBody>
                    <a:bodyPr/>
                    <a:lstStyle/>
                    <a:p>
                      <a:r>
                        <a:rPr lang="en-GB" sz="1200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FURTHER SSAGS DEVELOPMENT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35 &amp; 46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Ogbotobo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Opomoyo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, Opukushi, &amp; Tunu 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Identify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Jul-23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Jul-24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May-27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40081"/>
                  </a:ext>
                </a:extLst>
              </a:tr>
              <a:tr h="542641">
                <a:tc>
                  <a:txBody>
                    <a:bodyPr/>
                    <a:lstStyle/>
                    <a:p>
                      <a:r>
                        <a:rPr lang="en-GB" sz="1200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GB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DOMGAS West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FREEZO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Okpokunou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and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Tuomo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Select</a:t>
                      </a:r>
                      <a:endParaRPr lang="en-US" sz="16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Jun-22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Aug-23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Dec-26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34517"/>
                  </a:ext>
                </a:extLst>
              </a:tr>
              <a:tr h="542641">
                <a:tc>
                  <a:txBody>
                    <a:bodyPr/>
                    <a:lstStyle/>
                    <a:p>
                      <a:r>
                        <a:rPr lang="en-GB" sz="1200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OKPOKUNOU-TUOMO WEST Phase 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Okpokunou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Select</a:t>
                      </a:r>
                      <a:endParaRPr lang="en-US" sz="16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Sep-22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Sep-23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Dec-25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40123"/>
                  </a:ext>
                </a:extLst>
              </a:tr>
              <a:tr h="542641">
                <a:tc>
                  <a:txBody>
                    <a:bodyPr/>
                    <a:lstStyle/>
                    <a:p>
                      <a:r>
                        <a:rPr lang="en-GB" sz="1200" dirty="0"/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OKPOKUNOU-TUOMO WEST Phase 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Okpokunou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Select</a:t>
                      </a:r>
                      <a:endParaRPr lang="en-US" sz="16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Jul-22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Nov-23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Nov-26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52939"/>
                  </a:ext>
                </a:extLst>
              </a:tr>
              <a:tr h="708315">
                <a:tc>
                  <a:txBody>
                    <a:bodyPr/>
                    <a:lstStyle/>
                    <a:p>
                      <a:r>
                        <a:rPr lang="en-GB" sz="1200" dirty="0"/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Brass Fertilizer Gas Supply Phase 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32, 33, 35, 36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Bubouwe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Bou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Elepa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Seibou</a:t>
                      </a:r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1600" b="0" u="none" strike="noStrike" kern="1200" dirty="0" err="1">
                          <a:solidFill>
                            <a:srgbClr val="000000"/>
                          </a:solidFill>
                          <a:effectLst/>
                        </a:rPr>
                        <a:t>Opugbene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Select</a:t>
                      </a:r>
                      <a:endParaRPr lang="en-US" sz="16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Jun-22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Jun-23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Jun-25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86908"/>
                  </a:ext>
                </a:extLst>
              </a:tr>
              <a:tr h="412633">
                <a:tc>
                  <a:txBody>
                    <a:bodyPr/>
                    <a:lstStyle/>
                    <a:p>
                      <a:r>
                        <a:rPr lang="en-GB" sz="1200" dirty="0"/>
                        <a:t>18</a:t>
                      </a: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GB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Oil EA</a:t>
                      </a:r>
                      <a:endParaRPr lang="en-GB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EA (Sea Eagle) Life Extension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EA &amp; EJA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Identify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Apr-25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Jul-26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Jan-28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96954"/>
                  </a:ext>
                </a:extLst>
              </a:tr>
              <a:tr h="412633">
                <a:tc>
                  <a:txBody>
                    <a:bodyPr/>
                    <a:lstStyle/>
                    <a:p>
                      <a:r>
                        <a:rPr lang="en-GB" sz="1200" dirty="0"/>
                        <a:t>19</a:t>
                      </a:r>
                    </a:p>
                  </a:txBody>
                  <a:tcPr>
                    <a:lnL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EA OIL &amp; GAS DEV PH1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EA &amp; EJA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Identify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Apr-25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Jul-26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85" rtl="0" eaLnBrk="1" fontAlgn="ctr" latinLnBrk="0" hangingPunct="1"/>
                      <a:r>
                        <a:rPr lang="en-US" sz="16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Jan-28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5516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C8580D-EB4E-4D45-A54D-800EBCC9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25570"/>
            <a:ext cx="11171238" cy="752475"/>
          </a:xfrm>
        </p:spPr>
        <p:txBody>
          <a:bodyPr/>
          <a:lstStyle/>
          <a:p>
            <a:r>
              <a:rPr lang="en-US" dirty="0"/>
              <a:t>Projects Funnel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C6776-9FFC-4F1F-8E8D-CE53F794D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18B522-1254-4A0B-BAB1-A58E4FE05E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2651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B6872233-308D-5747-BDC2-3DC2B93A14D2}"/>
              </a:ext>
            </a:extLst>
          </p:cNvPr>
          <p:cNvSpPr txBox="1"/>
          <p:nvPr/>
        </p:nvSpPr>
        <p:spPr>
          <a:xfrm>
            <a:off x="1748948" y="2823245"/>
            <a:ext cx="150326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pitchFamily="2" charset="0"/>
                <a:ea typeface="League Spartan" charset="0"/>
                <a:cs typeface="Poppins" pitchFamily="2" charset="77"/>
              </a:rPr>
              <a:t>IDENTIFY</a:t>
            </a:r>
            <a:endParaRPr kumimoji="0" lang="en-US" sz="1600" b="1" i="0" u="none" strike="noStrike" kern="1200" cap="none" spc="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FD123-6B75-D64E-999E-7EAF1AE8AD6B}"/>
              </a:ext>
            </a:extLst>
          </p:cNvPr>
          <p:cNvSpPr txBox="1"/>
          <p:nvPr/>
        </p:nvSpPr>
        <p:spPr>
          <a:xfrm>
            <a:off x="6229208" y="2861700"/>
            <a:ext cx="118360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pitchFamily="2" charset="0"/>
                <a:ea typeface="League Spartan" charset="0"/>
                <a:cs typeface="Poppins" pitchFamily="2" charset="77"/>
              </a:rPr>
              <a:t>DEFINE</a:t>
            </a:r>
            <a:endParaRPr kumimoji="0" lang="en-US" sz="1600" b="1" i="0" u="none" strike="noStrike" kern="1200" cap="none" spc="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740F3C-FF9B-7848-A152-25923D365852}"/>
              </a:ext>
            </a:extLst>
          </p:cNvPr>
          <p:cNvSpPr txBox="1"/>
          <p:nvPr/>
        </p:nvSpPr>
        <p:spPr>
          <a:xfrm>
            <a:off x="10176702" y="2861700"/>
            <a:ext cx="1325793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 pitchFamily="2" charset="0"/>
                <a:ea typeface="League Spartan" charset="0"/>
                <a:cs typeface="Poppins" pitchFamily="2" charset="77"/>
              </a:rPr>
              <a:t>OPERATE</a:t>
            </a:r>
            <a:endParaRPr kumimoji="0" lang="en-US" sz="1600" b="1" i="0" u="none" strike="noStrike" kern="1200" cap="none" spc="1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bas Neue" pitchFamily="2" charset="0"/>
              <a:ea typeface="League Spartan" charset="0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A1429-A610-45A3-8BF7-23D8B332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6" y="719192"/>
            <a:ext cx="8187368" cy="544530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1B3E672-3C37-4574-8FED-184DF022CD09}"/>
              </a:ext>
            </a:extLst>
          </p:cNvPr>
          <p:cNvSpPr txBox="1">
            <a:spLocks/>
          </p:cNvSpPr>
          <p:nvPr/>
        </p:nvSpPr>
        <p:spPr>
          <a:xfrm>
            <a:off x="8907694" y="717071"/>
            <a:ext cx="3113070" cy="312242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Nodal Approach</a:t>
            </a:r>
          </a:p>
          <a:p>
            <a:pPr marL="285750" marR="0" lvl="0" indent="-28575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0000400000000000000" pitchFamily="2" charset="0"/>
                <a:ea typeface="Lato Light" panose="020F0502020204030203" pitchFamily="34" charset="0"/>
                <a:cs typeface="Times New Roman" panose="02020603050405020304" pitchFamily="18" charset="0"/>
              </a:rPr>
              <a:t>Covering 3 projects linking to OML 28.</a:t>
            </a:r>
          </a:p>
          <a:p>
            <a:pPr marL="285750" marR="0" lvl="0" indent="-28575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0000400000000000000" pitchFamily="2" charset="0"/>
                <a:ea typeface="Lato Light" panose="020F0502020204030203" pitchFamily="34" charset="0"/>
                <a:cs typeface="Times New Roman" panose="02020603050405020304" pitchFamily="18" charset="0"/>
              </a:rPr>
              <a:t>Kolobiri field Processing at Gbaran</a:t>
            </a:r>
          </a:p>
          <a:p>
            <a:pPr marL="285750" marR="0" lvl="0" indent="-28575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0000400000000000000" pitchFamily="2" charset="0"/>
                <a:ea typeface="Lato Light" panose="020F0502020204030203" pitchFamily="34" charset="0"/>
                <a:cs typeface="Times New Roman" panose="02020603050405020304" pitchFamily="18" charset="0"/>
              </a:rPr>
              <a:t>EPU phase 3</a:t>
            </a:r>
          </a:p>
          <a:p>
            <a:pPr marL="285750" marR="0" lvl="0" indent="-28575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0000400000000000000" pitchFamily="2" charset="0"/>
                <a:ea typeface="Lato Light" panose="020F0502020204030203" pitchFamily="34" charset="0"/>
                <a:cs typeface="Times New Roman" panose="02020603050405020304" pitchFamily="18" charset="0"/>
              </a:rPr>
              <a:t>KCFS with line to Soku</a:t>
            </a:r>
          </a:p>
          <a:p>
            <a:pPr marL="285750" marR="0" lvl="0" indent="-28575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0000400000000000000" pitchFamily="2" charset="0"/>
                <a:ea typeface="Lato Light" panose="020F0502020204030203" pitchFamily="34" charset="0"/>
                <a:cs typeface="Times New Roman" panose="02020603050405020304" pitchFamily="18" charset="0"/>
              </a:rPr>
              <a:t>FIDs planned for 2024 &amp; 2025</a:t>
            </a:r>
          </a:p>
          <a:p>
            <a:pPr marL="285750" marR="0" lvl="0" indent="-285750" algn="l" defTabSz="914400" rtl="0" eaLnBrk="1" fontAlgn="auto" latinLnBrk="0" hangingPunct="1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0000400000000000000" pitchFamily="2" charset="0"/>
                <a:ea typeface="Lato Light" panose="020F0502020204030203" pitchFamily="34" charset="0"/>
                <a:cs typeface="Times New Roman" panose="02020603050405020304" pitchFamily="18" charset="0"/>
              </a:rPr>
              <a:t>OSDs planned for 2027 &amp; 2028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0000400000000000000" pitchFamily="2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6B9BD-909D-447F-A762-B948F509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17181"/>
            <a:ext cx="11171238" cy="752475"/>
          </a:xfrm>
        </p:spPr>
        <p:txBody>
          <a:bodyPr/>
          <a:lstStyle/>
          <a:p>
            <a:r>
              <a:rPr lang="en-US" dirty="0"/>
              <a:t>Example for Nodal EIA Map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7028-3BC9-480D-8468-BCEA771D8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A73CB-7611-44A8-A00C-5143927E3C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25 Nov 2021</a:t>
            </a:r>
          </a:p>
        </p:txBody>
      </p:sp>
    </p:spTree>
    <p:extLst>
      <p:ext uri="{BB962C8B-B14F-4D97-AF65-F5344CB8AC3E}">
        <p14:creationId xmlns:p14="http://schemas.microsoft.com/office/powerpoint/2010/main" val="24075398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233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7" id="{F0D4EE14-D969-4D70-BCC4-FF4A334A3C1B}" vid="{4D160A86-2195-4C1F-BD87-103054898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EFAssetIdentifier xmlns="http://schemas.microsoft.com/sharepoint/v3" xsi:nil="true"/>
    <SAEFIsRecord xmlns="http://schemas.microsoft.com/sharepoint/v3" xsi:nil="true"/>
    <SAEFOwner xmlns="http://schemas.microsoft.com/sharepoint/v3" xsi:nil="true"/>
    <SAEFDeclarer xmlns="http://schemas.microsoft.com/sharepoint/v3" xsi:nil="true"/>
    <SAEF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Environmental Programs (Air, Water, Soil, Groundwater, Waste Materials, or Multimedia) [ARM]</TermName>
          <TermId xmlns="http://schemas.microsoft.com/office/infopath/2007/PartnerControls">1770cd79-8cbd-4a3c-b65f-ce231c377a9d</TermId>
        </TermInfo>
      </Terms>
    </SAEFDocumentTypeTaxHTField0>
    <SAEF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AEFLanguageTaxHTField0>
    <SAEFFilePlanRecordType xmlns="http://schemas.microsoft.com/sharepoint/v3" xsi:nil="true"/>
    <IconOverlay xmlns="http://schemas.microsoft.com/sharepoint/v4" xsi:nil="true"/>
    <SAEFCollection xmlns="http://schemas.microsoft.com/sharepoint/v3">false</SAEFCollection>
    <TaxCatchAll xmlns="2bef5695-b668-419d-a810-90aff89fe11c">
      <Value>4</Value>
      <Value>11</Value>
      <Value>10</Value>
      <Value>9</Value>
      <Value>7</Value>
      <Value>6</Value>
      <Value>5</Value>
      <Value>38</Value>
      <Value>37</Value>
      <Value>2</Value>
      <Value>1</Value>
      <Value>3</Value>
    </TaxCatchAll>
    <SAEF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AEFDocumentStatusTaxHTField0>
    <SAEF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AEFBusinessProcessTaxHTField0>
    <SAEF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SPDC</TermName>
          <TermId xmlns="http://schemas.microsoft.com/office/infopath/2007/PartnerControls">23beb92e-0881-442d-bf47-76acfd1190c8</TermId>
        </TermInfo>
      </Terms>
    </SAEFLegalEntityTaxHTField0>
    <SAEFRecordStatus xmlns="http://schemas.microsoft.com/sharepoint/v3" xsi:nil="true"/>
    <SAEFTRIMRecordNumber xmlns="http://schemas.microsoft.com/sharepoint/v3" xsi:nil="true"/>
    <SAEF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AEFBusinessTaxHTField0>
    <SAEF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AEFExportControlClassificationTaxHTField0>
    <SAEF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Africa</TermName>
          <TermId xmlns="http://schemas.microsoft.com/office/infopath/2007/PartnerControls">51afc0d6-64ff-49d9-977b-21f92d2a039e</TermId>
        </TermInfo>
      </Terms>
    </SAEFBusinessUnitRegionTaxHTField0>
    <SAEF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Safety and Environment</TermName>
          <TermId xmlns="http://schemas.microsoft.com/office/infopath/2007/PartnerControls">373d13aa-ee70-42ef-9fe6-33666abd68e8</TermId>
        </TermInfo>
      </Terms>
    </SAEFGlobalFunctionTaxHTField0>
    <SAEF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AEFWorkgroupIDTaxHTField0>
    <SAEF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AEFCountryOfJurisdictionTaxHTField0>
    <SAEFKeepFileLocal xmlns="http://schemas.microsoft.com/sharepoint/v3">false</SAEFKeepFileLocal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Unrestricted</TermName>
          <TermId xmlns="http://schemas.microsoft.com/office/infopath/2007/PartnerControls">a6bcf75a-a979-458c-83c1-40defbdcf8ae</TermId>
        </TermInfo>
      </Terms>
    </SAEFSecurityClassificationTaxHTField0>
    <SAEFSiteOwner xmlns="http://schemas.microsoft.com/sharepoint/v3">i:0#.w|africa-me\its-app-imnga-s</SAEFSiteOwner>
    <SAEFSiteCollectionName xmlns="http://schemas.microsoft.com/sharepoint/v3">SE Blue Print</SAEFSiteCollectionName>
    <_dlc_DocId xmlns="2bef5695-b668-419d-a810-90aff89fe11c">AFFAA0827-1431643323-377</_dlc_DocId>
    <_dlc_DocIdUrl xmlns="2bef5695-b668-419d-a810-90aff89fe11c">
      <Url>https://nga001-sp.shell.com/sites/AFFAA0827/_layouts/15/DocIdRedir.aspx?ID=AFFAA0827-1431643323-377</Url>
      <Description>AFFAA0827-1431643323-377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4F70D14B36CC0D489D7766ABE85496B7" ma:contentTypeVersion="7" ma:contentTypeDescription="Shell Document Content Type" ma:contentTypeScope="" ma:versionID="5ec3adfca23657fca532ad53bf429459">
  <xsd:schema xmlns:xsd="http://www.w3.org/2001/XMLSchema" xmlns:xs="http://www.w3.org/2001/XMLSchema" xmlns:p="http://schemas.microsoft.com/office/2006/metadata/properties" xmlns:ns1="http://schemas.microsoft.com/sharepoint/v3" xmlns:ns2="2bef5695-b668-419d-a810-90aff89fe11c" xmlns:ns4="http://schemas.microsoft.com/sharepoint/v4" targetNamespace="http://schemas.microsoft.com/office/2006/metadata/properties" ma:root="true" ma:fieldsID="43935f81cf98aca531eb1cd35a22a18f" ns1:_="" ns2:_="" ns4:_="">
    <xsd:import namespace="http://schemas.microsoft.com/sharepoint/v3"/>
    <xsd:import namespace="2bef5695-b668-419d-a810-90aff89fe11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AEFSecurityClassificationTaxHTField0" minOccurs="0"/>
                <xsd:element ref="ns1:SAEFExportControlClassificationTaxHTField0" minOccurs="0"/>
                <xsd:element ref="ns1:SAEFDocumentStatusTaxHTField0" minOccurs="0"/>
                <xsd:element ref="ns1:SAEFDocumentTypeTaxHTField0" minOccurs="0"/>
                <xsd:element ref="ns1:SAEFOwner" minOccurs="0"/>
                <xsd:element ref="ns1:SAEFBusinessTaxHTField0" minOccurs="0"/>
                <xsd:element ref="ns1:SAEFBusinessUnitRegionTaxHTField0" minOccurs="0"/>
                <xsd:element ref="ns1:SAEFGlobalFunctionTaxHTField0" minOccurs="0"/>
                <xsd:element ref="ns1:SAEFBusinessProcessTaxHTField0" minOccurs="0"/>
                <xsd:element ref="ns1:SAEFLegalEntityTaxHTField0" minOccurs="0"/>
                <xsd:element ref="ns1:SAEFWorkgroupIDTaxHTField0" minOccurs="0"/>
                <xsd:element ref="ns1:SAEFSiteCollectionName"/>
                <xsd:element ref="ns1:SAEFSiteOwner"/>
                <xsd:element ref="ns1:SAEFLanguageTaxHTField0" minOccurs="0"/>
                <xsd:element ref="ns1:SAEFCountryOfJurisdictionTaxHTField0" minOccurs="0"/>
                <xsd:element ref="ns1:SAEFCollection"/>
                <xsd:element ref="ns1:SAEFKeepFileLocal"/>
                <xsd:element ref="ns1:SAEFAssetIdentifier" minOccurs="0"/>
                <xsd:element ref="ns2:TaxCatchAllLabel" minOccurs="0"/>
                <xsd:element ref="ns2:TaxCatchAll" minOccurs="0"/>
                <xsd:element ref="ns2:_dlc_DocId" minOccurs="0"/>
                <xsd:element ref="ns2:_dlc_DocIdPersistId" minOccurs="0"/>
                <xsd:element ref="ns1:SAEFFilePlanRecordType" minOccurs="0"/>
                <xsd:element ref="ns1:SAEFRecordStatus" minOccurs="0"/>
                <xsd:element ref="ns1:SAEFDeclarer" minOccurs="0"/>
                <xsd:element ref="ns1:SAEFIsRecord" minOccurs="0"/>
                <xsd:element ref="ns1:SAEFTRIMRecordNumber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3" ma:taxonomy="true" ma:internalName="SAEFSecurityClassificationTaxHTField0" ma:taxonomyFieldName="SAEF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ExportControlClassificationTaxHTField0" ma:index="5" ma:taxonomy="true" ma:internalName="SAEFExportControlClassificationTaxHTField0" ma:taxonomyFieldName="SAEF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StatusTaxHTField0" ma:index="7" ma:taxonomy="true" ma:internalName="SAEFDocumentStatusTaxHTField0" ma:taxonomyFieldName="SAEF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TypeTaxHTField0" ma:index="9" ma:taxonomy="true" ma:internalName="SAEFDocumentTypeTaxHTField0" ma:taxonomyFieldName="SAEF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AEFOwner" ma:index="12" nillable="true" ma:displayName="Owner" ma:internalName="SAEFOwner">
      <xsd:simpleType>
        <xsd:restriction base="dms:Text"/>
      </xsd:simpleType>
    </xsd:element>
    <xsd:element name="SAEFBusinessTaxHTField0" ma:index="13" ma:taxonomy="true" ma:internalName="SAEFBusinessTaxHTField0" ma:taxonomyFieldName="SAEF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UnitRegionTaxHTField0" ma:index="15" ma:taxonomy="true" ma:internalName="SAEFBusinessUnitRegionTaxHTField0" ma:taxonomyFieldName="SAEFBusinessUnitRegion" ma:displayName="Business Unit/Region" ma:default="2;#Africa|51afc0d6-64ff-49d9-977b-21f92d2a039e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GlobalFunctionTaxHTField0" ma:index="17" ma:taxonomy="true" ma:internalName="SAEFGlobalFunctionTaxHTField0" ma:taxonomyFieldName="SAEFGlobalFunction" ma:displayName="Business Function" ma:default="3;#Safety and Environment|373d13aa-ee70-42ef-9fe6-33666abd68e8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ProcessTaxHTField0" ma:index="19" nillable="true" ma:taxonomy="true" ma:internalName="SAEFBusinessProcessTaxHTField0" ma:taxonomyFieldName="SAEF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egalEntityTaxHTField0" ma:index="21" ma:taxonomy="true" ma:internalName="SAEFLegalEntityTaxHTField0" ma:taxonomyFieldName="SAEFLegalEntity" ma:displayName="Legal Entity" ma:default="4;#SPDC|23beb92e-0881-442d-bf47-76acfd1190c8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WorkgroupIDTaxHTField0" ma:index="23" ma:taxonomy="true" ma:internalName="SAEFWorkgroupIDTaxHTField0" ma:taxonomyFieldName="SAEF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SiteCollectionName" ma:index="25" ma:displayName="Site Collection Name" ma:default="SE Blue Print" ma:hidden="true" ma:internalName="SAEFSiteCollectionName">
      <xsd:simpleType>
        <xsd:restriction base="dms:Text"/>
      </xsd:simpleType>
    </xsd:element>
    <xsd:element name="SAEFSiteOwner" ma:index="26" ma:displayName="Site Owner" ma:default="i:0#.w|africa-me\its-app-imnga-s" ma:hidden="true" ma:internalName="SAEFSiteOwner">
      <xsd:simpleType>
        <xsd:restriction base="dms:Text"/>
      </xsd:simpleType>
    </xsd:element>
    <xsd:element name="SAEFLanguageTaxHTField0" ma:index="27" ma:taxonomy="true" ma:internalName="SAEFLanguageTaxHTField0" ma:taxonomyFieldName="SAEF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untryOfJurisdictionTaxHTField0" ma:index="29" ma:taxonomy="true" ma:internalName="SAEFCountryOfJurisdictionTaxHTField0" ma:taxonomyFieldName="SAEF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llection" ma:index="31" ma:displayName="Collection" ma:default="0" ma:hidden="true" ma:internalName="SAEFCollection">
      <xsd:simpleType>
        <xsd:restriction base="dms:Boolean"/>
      </xsd:simpleType>
    </xsd:element>
    <xsd:element name="SAEFKeepFileLocal" ma:index="32" ma:displayName="Keep File Local" ma:default="0" ma:hidden="true" ma:internalName="SAEFKeepFileLocal">
      <xsd:simpleType>
        <xsd:restriction base="dms:Boolean"/>
      </xsd:simpleType>
    </xsd:element>
    <xsd:element name="SAEFAssetIdentifier" ma:index="33" nillable="true" ma:displayName="Asset Identifier" ma:hidden="true" ma:internalName="SAEFAssetIdentifier">
      <xsd:simpleType>
        <xsd:restriction base="dms:Text"/>
      </xsd:simpleType>
    </xsd:element>
    <xsd:element name="SAEFFilePlanRecordType" ma:index="44" nillable="true" ma:displayName="File Plan Record Type" ma:hidden="true" ma:internalName="SAEFFilePlanRecordType">
      <xsd:simpleType>
        <xsd:restriction base="dms:Text"/>
      </xsd:simpleType>
    </xsd:element>
    <xsd:element name="SAEFRecordStatus" ma:index="45" nillable="true" ma:displayName="Record Status" ma:hidden="true" ma:internalName="SAEFRecordStatus">
      <xsd:simpleType>
        <xsd:restriction base="dms:Text"/>
      </xsd:simpleType>
    </xsd:element>
    <xsd:element name="SAEFDeclarer" ma:index="46" nillable="true" ma:displayName="Declarer" ma:hidden="true" ma:internalName="SAEFDeclarer">
      <xsd:simpleType>
        <xsd:restriction base="dms:Text"/>
      </xsd:simpleType>
    </xsd:element>
    <xsd:element name="SAEFIsRecord" ma:index="47" nillable="true" ma:displayName="Is Record" ma:hidden="true" ma:internalName="SAEFIsRecord">
      <xsd:simpleType>
        <xsd:restriction base="dms:Text"/>
      </xsd:simpleType>
    </xsd:element>
    <xsd:element name="SAEFTRIMRecordNumber" ma:index="48" nillable="true" ma:displayName="TRIM Record Number" ma:hidden="true" ma:internalName="SAEFTRIMRecordNumber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f5695-b668-419d-a810-90aff89fe11c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Label" ma:index="34" nillable="true" ma:displayName="Taxonomy Catch All Column1" ma:hidden="true" ma:list="{b0eb6372-fb33-448e-b2e1-6f116b730894}" ma:internalName="TaxCatchAllLabel" ma:readOnly="true" ma:showField="CatchAllDataLabel" ma:web="2bef5695-b668-419d-a810-90aff89fe1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35" nillable="true" ma:displayName="Taxonomy Catch All Column" ma:hidden="true" ma:list="{b0eb6372-fb33-448e-b2e1-6f116b730894}" ma:internalName="TaxCatchAll" ma:showField="CatchAllData" ma:web="2bef5695-b668-419d-a810-90aff89fe1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4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9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604334C-BF0E-4B7A-987A-A294BB028A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A8F3C6-3606-4EFF-B02B-D9D563675F2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bef5695-b668-419d-a810-90aff89fe11c"/>
    <ds:schemaRef ds:uri="http://purl.org/dc/terms/"/>
    <ds:schemaRef ds:uri="http://schemas.openxmlformats.org/package/2006/metadata/core-properties"/>
    <ds:schemaRef ds:uri="http://schemas.microsoft.com/sharepoint/v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0E3C2DB-7E48-40EB-9C3E-13DD07D65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ef5695-b668-419d-a810-90aff89fe11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4DD3EF9-FA14-4F56-B71F-36EEAB4A57E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14501</TotalTime>
  <Words>795</Words>
  <Application>Microsoft Office PowerPoint</Application>
  <PresentationFormat>Widescreen</PresentationFormat>
  <Paragraphs>235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Bebas Neue</vt:lpstr>
      <vt:lpstr>Calibri</vt:lpstr>
      <vt:lpstr>Futura Medium</vt:lpstr>
      <vt:lpstr>ShellBold</vt:lpstr>
      <vt:lpstr>ShellMedium</vt:lpstr>
      <vt:lpstr>Wingdings</vt:lpstr>
      <vt:lpstr>Shell layouts with footer</vt:lpstr>
      <vt:lpstr>EIA STRATEGY - NUPRC ENGAGEMENT</vt:lpstr>
      <vt:lpstr>EIA Delivery Strategy: Case for change &amp; Prayer</vt:lpstr>
      <vt:lpstr>Overlay of project steps with key EIA steps over maturation period</vt:lpstr>
      <vt:lpstr>EIA delivery strategy: Ask today</vt:lpstr>
      <vt:lpstr>PowerPoint Presentation</vt:lpstr>
      <vt:lpstr>Projects Funnel</vt:lpstr>
      <vt:lpstr>Projects Funnel</vt:lpstr>
      <vt:lpstr>Example for Nodal EIA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Studies in Production Assets and Projects - a regulatory compliance obligation</dc:title>
  <dc:creator>Onyeka.Obiora@shell.com</dc:creator>
  <cp:lastModifiedBy>Subramanian, Ganesh SPDC-PTD/C/NE</cp:lastModifiedBy>
  <cp:revision>1237</cp:revision>
  <dcterms:created xsi:type="dcterms:W3CDTF">2017-08-14T12:10:29Z</dcterms:created>
  <dcterms:modified xsi:type="dcterms:W3CDTF">2021-11-25T09:11:01Z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