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5"/>
  </p:notesMasterIdLst>
  <p:sldIdLst>
    <p:sldId id="2145706900" r:id="rId3"/>
    <p:sldId id="21474702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803699897225073E-3"/>
          <c:y val="1.555023923444976E-2"/>
          <c:w val="0.98663926002055502"/>
          <c:h val="0.96889952153110048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C7E9-48D5-84A1-B235721ABD96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E9-48D5-84A1-B235721ABD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C7E9-48D5-84A1-B235721ABD96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E9-48D5-84A1-B235721ABD96}"/>
              </c:ext>
            </c:extLst>
          </c:dPt>
          <c:dPt>
            <c:idx val="31"/>
            <c:invertIfNegative val="0"/>
            <c:bubble3D val="0"/>
            <c:spPr>
              <a:solidFill>
                <a:srgbClr val="364D6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C7E9-48D5-84A1-B235721ABD96}"/>
              </c:ext>
            </c:extLst>
          </c:dPt>
          <c:dLbls>
            <c:dLbl>
              <c:idx val="0"/>
              <c:layout>
                <c:manualLayout>
                  <c:x val="0"/>
                  <c:y val="1.495215311004784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7E9-48D5-84A1-B235721ABD96}"/>
                </c:ext>
              </c:extLst>
            </c:dLbl>
            <c:dLbl>
              <c:idx val="13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7E9-48D5-84A1-B235721ABD96}"/>
                </c:ext>
              </c:extLst>
            </c:dLbl>
            <c:dLbl>
              <c:idx val="22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C7E9-48D5-84A1-B235721ABD96}"/>
                </c:ext>
              </c:extLst>
            </c:dLbl>
            <c:dLbl>
              <c:idx val="29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C7E9-48D5-84A1-B235721ABD96}"/>
                </c:ext>
              </c:extLst>
            </c:dLbl>
            <c:dLbl>
              <c:idx val="31"/>
              <c:layout>
                <c:manualLayout>
                  <c:x val="0"/>
                  <c:y val="-0.2311602870813397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 b="1" kern="1200">
                      <a:solidFill>
                        <a:srgbClr val="40404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C7E9-48D5-84A1-B235721ABD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Sheet1!$A$1:$AF$1</c:f>
              <c:numCache>
                <c:formatCode>General</c:formatCode>
                <c:ptCount val="32"/>
                <c:pt idx="0">
                  <c:v>113.5</c:v>
                </c:pt>
                <c:pt idx="1">
                  <c:v>442.99999999999994</c:v>
                </c:pt>
                <c:pt idx="2">
                  <c:v>429.69999999999965</c:v>
                </c:pt>
                <c:pt idx="3">
                  <c:v>425.49999999999989</c:v>
                </c:pt>
                <c:pt idx="4">
                  <c:v>403.59999999999962</c:v>
                </c:pt>
                <c:pt idx="5">
                  <c:v>360.59999999999985</c:v>
                </c:pt>
                <c:pt idx="6">
                  <c:v>345.69999999999965</c:v>
                </c:pt>
                <c:pt idx="7">
                  <c:v>332.89999999999975</c:v>
                </c:pt>
                <c:pt idx="8">
                  <c:v>288.29999999999933</c:v>
                </c:pt>
                <c:pt idx="9">
                  <c:v>288.29999999999899</c:v>
                </c:pt>
                <c:pt idx="10">
                  <c:v>291.39999999999912</c:v>
                </c:pt>
                <c:pt idx="11">
                  <c:v>273.49999999999892</c:v>
                </c:pt>
                <c:pt idx="12">
                  <c:v>237.69999999999868</c:v>
                </c:pt>
                <c:pt idx="13">
                  <c:v>68.900000000000006</c:v>
                </c:pt>
                <c:pt idx="14">
                  <c:v>237.60799999999864</c:v>
                </c:pt>
                <c:pt idx="15">
                  <c:v>236.9379999999986</c:v>
                </c:pt>
                <c:pt idx="16">
                  <c:v>235.13799999999853</c:v>
                </c:pt>
                <c:pt idx="17">
                  <c:v>232.42799999999849</c:v>
                </c:pt>
                <c:pt idx="18">
                  <c:v>231.20799999999852</c:v>
                </c:pt>
                <c:pt idx="19">
                  <c:v>230.90799999999837</c:v>
                </c:pt>
                <c:pt idx="20">
                  <c:v>230.39799999999829</c:v>
                </c:pt>
                <c:pt idx="21">
                  <c:v>224.41799999999824</c:v>
                </c:pt>
                <c:pt idx="22">
                  <c:v>68.600000000000009</c:v>
                </c:pt>
                <c:pt idx="23">
                  <c:v>222.40799999999811</c:v>
                </c:pt>
                <c:pt idx="24">
                  <c:v>221.20799999999801</c:v>
                </c:pt>
                <c:pt idx="25">
                  <c:v>220.25799999999793</c:v>
                </c:pt>
                <c:pt idx="26">
                  <c:v>218.2679999999979</c:v>
                </c:pt>
                <c:pt idx="27">
                  <c:v>213.28799999999779</c:v>
                </c:pt>
                <c:pt idx="28">
                  <c:v>212.63299999999776</c:v>
                </c:pt>
                <c:pt idx="29">
                  <c:v>66.45</c:v>
                </c:pt>
                <c:pt idx="31">
                  <c:v>195.8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E9-48D5-84A1-B235721ABD96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C7E9-48D5-84A1-B235721ABD96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C7E9-48D5-84A1-B235721ABD96}"/>
              </c:ext>
            </c:extLst>
          </c:dPt>
          <c:dPt>
            <c:idx val="1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C7E9-48D5-84A1-B235721ABD96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C7E9-48D5-84A1-B235721ABD96}"/>
              </c:ext>
            </c:extLst>
          </c:dPt>
          <c:dPt>
            <c:idx val="12"/>
            <c:invertIfNegative val="0"/>
            <c:bubble3D val="0"/>
            <c:spPr>
              <a:solidFill>
                <a:srgbClr val="9DB1C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C7E9-48D5-84A1-B235721ABD9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C7E9-48D5-84A1-B235721ABD96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C-C7E9-48D5-84A1-B235721ABD96}"/>
              </c:ext>
            </c:extLst>
          </c:dPt>
          <c:dPt>
            <c:idx val="2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C7E9-48D5-84A1-B235721ABD9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E-C7E9-48D5-84A1-B235721ABD96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F-C7E9-48D5-84A1-B235721ABD96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C7E9-48D5-84A1-B235721ABD96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C7E9-48D5-84A1-B235721ABD96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C7E9-48D5-84A1-B235721ABD96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C7E9-48D5-84A1-B235721ABD96}"/>
              </c:ext>
            </c:extLst>
          </c:dPt>
          <c:dPt>
            <c:idx val="28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4-C7E9-48D5-84A1-B235721ABD96}"/>
              </c:ext>
            </c:extLst>
          </c:dPt>
          <c:dLbls>
            <c:dLbl>
              <c:idx val="0"/>
              <c:layout>
                <c:manualLayout>
                  <c:x val="0"/>
                  <c:y val="1.495215311004784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C7E9-48D5-84A1-B235721ABD96}"/>
                </c:ext>
              </c:extLst>
            </c:dLbl>
            <c:dLbl>
              <c:idx val="2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C7E9-48D5-84A1-B235721ABD96}"/>
                </c:ext>
              </c:extLst>
            </c:dLbl>
            <c:dLbl>
              <c:idx val="4"/>
              <c:layout>
                <c:manualLayout>
                  <c:x val="0"/>
                  <c:y val="1.495215311004784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7-C7E9-48D5-84A1-B235721ABD96}"/>
                </c:ext>
              </c:extLst>
            </c:dLbl>
            <c:dLbl>
              <c:idx val="5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8-C7E9-48D5-84A1-B235721ABD96}"/>
                </c:ext>
              </c:extLst>
            </c:dLbl>
            <c:dLbl>
              <c:idx val="6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9-C7E9-48D5-84A1-B235721ABD96}"/>
                </c:ext>
              </c:extLst>
            </c:dLbl>
            <c:dLbl>
              <c:idx val="7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A-C7E9-48D5-84A1-B235721ABD96}"/>
                </c:ext>
              </c:extLst>
            </c:dLbl>
            <c:dLbl>
              <c:idx val="8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C7E9-48D5-84A1-B235721ABD96}"/>
                </c:ext>
              </c:extLst>
            </c:dLbl>
            <c:dLbl>
              <c:idx val="11"/>
              <c:layout>
                <c:manualLayout>
                  <c:x val="0"/>
                  <c:y val="1.495215311004784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rgbClr val="40404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C7E9-48D5-84A1-B235721ABD96}"/>
                </c:ext>
              </c:extLst>
            </c:dLbl>
            <c:dLbl>
              <c:idx val="12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C7E9-48D5-84A1-B235721ABD96}"/>
                </c:ext>
              </c:extLst>
            </c:dLbl>
            <c:dLbl>
              <c:idx val="13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B-C7E9-48D5-84A1-B235721ABD96}"/>
                </c:ext>
              </c:extLst>
            </c:dLbl>
            <c:dLbl>
              <c:idx val="22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C-C7E9-48D5-84A1-B235721ABD96}"/>
                </c:ext>
              </c:extLst>
            </c:dLbl>
            <c:dLbl>
              <c:idx val="29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D-C7E9-48D5-84A1-B235721ABD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Sheet1!$A$2:$AF$2</c:f>
              <c:numCache>
                <c:formatCode>General</c:formatCode>
                <c:ptCount val="32"/>
                <c:pt idx="0">
                  <c:v>176.39999999999998</c:v>
                </c:pt>
                <c:pt idx="1">
                  <c:v>3.8999999999999773</c:v>
                </c:pt>
                <c:pt idx="2">
                  <c:v>17.199999999999989</c:v>
                </c:pt>
                <c:pt idx="3">
                  <c:v>4.1999999999999886</c:v>
                </c:pt>
                <c:pt idx="4">
                  <c:v>21.899999999999977</c:v>
                </c:pt>
                <c:pt idx="5">
                  <c:v>43</c:v>
                </c:pt>
                <c:pt idx="6">
                  <c:v>14.899999999999977</c:v>
                </c:pt>
                <c:pt idx="7">
                  <c:v>12.800000000000011</c:v>
                </c:pt>
                <c:pt idx="8">
                  <c:v>44.600000000000023</c:v>
                </c:pt>
                <c:pt idx="9">
                  <c:v>3.1000000000000227</c:v>
                </c:pt>
                <c:pt idx="10">
                  <c:v>5.6999999999999886</c:v>
                </c:pt>
                <c:pt idx="11">
                  <c:v>23.600000000000023</c:v>
                </c:pt>
                <c:pt idx="12">
                  <c:v>35.800000000000011</c:v>
                </c:pt>
                <c:pt idx="13">
                  <c:v>66.30000000000004</c:v>
                </c:pt>
                <c:pt idx="14">
                  <c:v>9.200000000001296E-2</c:v>
                </c:pt>
                <c:pt idx="15">
                  <c:v>0.66999999999998749</c:v>
                </c:pt>
                <c:pt idx="16">
                  <c:v>1.8000000000000114</c:v>
                </c:pt>
                <c:pt idx="17">
                  <c:v>2.710000000000008</c:v>
                </c:pt>
                <c:pt idx="18">
                  <c:v>1.2199999999999989</c:v>
                </c:pt>
                <c:pt idx="19">
                  <c:v>0.30000000000001137</c:v>
                </c:pt>
                <c:pt idx="20">
                  <c:v>0.50999999999999091</c:v>
                </c:pt>
                <c:pt idx="21">
                  <c:v>5.9799999999999898</c:v>
                </c:pt>
                <c:pt idx="22">
                  <c:v>60.478000000000023</c:v>
                </c:pt>
                <c:pt idx="23">
                  <c:v>2.0099999999999909</c:v>
                </c:pt>
                <c:pt idx="24">
                  <c:v>1.1999999999999886</c:v>
                </c:pt>
                <c:pt idx="25">
                  <c:v>0.94999999999998863</c:v>
                </c:pt>
                <c:pt idx="26">
                  <c:v>1.9900000000000091</c:v>
                </c:pt>
                <c:pt idx="27">
                  <c:v>4.9799999999999898</c:v>
                </c:pt>
                <c:pt idx="28">
                  <c:v>0.65500000000000114</c:v>
                </c:pt>
                <c:pt idx="29">
                  <c:v>60.478000000000023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C7E9-48D5-84A1-B235721ABD96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F-C7E9-48D5-84A1-B235721ABD96}"/>
                </c:ext>
              </c:extLst>
            </c:dLbl>
            <c:dLbl>
              <c:idx val="13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0-C7E9-48D5-84A1-B235721ABD96}"/>
                </c:ext>
              </c:extLst>
            </c:dLbl>
            <c:dLbl>
              <c:idx val="22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1-C7E9-48D5-84A1-B235721ABD96}"/>
                </c:ext>
              </c:extLst>
            </c:dLbl>
            <c:dLbl>
              <c:idx val="29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2-C7E9-48D5-84A1-B235721ABD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Sheet1!$A$3:$AF$3</c:f>
              <c:numCache>
                <c:formatCode>General</c:formatCode>
                <c:ptCount val="32"/>
                <c:pt idx="0">
                  <c:v>30.399999999999977</c:v>
                </c:pt>
                <c:pt idx="13">
                  <c:v>33.5</c:v>
                </c:pt>
                <c:pt idx="22">
                  <c:v>32.829999999999984</c:v>
                </c:pt>
                <c:pt idx="29">
                  <c:v>28.830000000000013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C7E9-48D5-84A1-B235721ABD96}"/>
            </c:ext>
          </c:extLst>
        </c:ser>
        <c:ser>
          <c:idx val="3"/>
          <c:order val="3"/>
          <c:spPr>
            <a:solidFill>
              <a:srgbClr val="9DB1CF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4-C7E9-48D5-84A1-B235721ABD96}"/>
                </c:ext>
              </c:extLst>
            </c:dLbl>
            <c:dLbl>
              <c:idx val="13"/>
              <c:layout>
                <c:manualLayout>
                  <c:x val="0"/>
                  <c:y val="1.495215311004784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5-C7E9-48D5-84A1-B235721ABD96}"/>
                </c:ext>
              </c:extLst>
            </c:dLbl>
            <c:dLbl>
              <c:idx val="22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6-C7E9-48D5-84A1-B235721ABD96}"/>
                </c:ext>
              </c:extLst>
            </c:dLbl>
            <c:dLbl>
              <c:idx val="29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7-C7E9-48D5-84A1-B235721ABD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Sheet1!$A$4:$AF$4</c:f>
              <c:numCache>
                <c:formatCode>General</c:formatCode>
                <c:ptCount val="32"/>
                <c:pt idx="0">
                  <c:v>65.399999999999977</c:v>
                </c:pt>
                <c:pt idx="13">
                  <c:v>29.600000000000023</c:v>
                </c:pt>
                <c:pt idx="22">
                  <c:v>29.600000000000023</c:v>
                </c:pt>
                <c:pt idx="29">
                  <c:v>29.600000000000023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C7E9-48D5-84A1-B235721ABD96}"/>
            </c:ext>
          </c:extLst>
        </c:ser>
        <c:ser>
          <c:idx val="4"/>
          <c:order val="4"/>
          <c:spPr>
            <a:solidFill>
              <a:schemeClr val="accent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9-C7E9-48D5-84A1-B235721ABD96}"/>
                </c:ext>
              </c:extLst>
            </c:dLbl>
            <c:dLbl>
              <c:idx val="13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rgbClr val="40404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A-C7E9-48D5-84A1-B235721ABD96}"/>
                </c:ext>
              </c:extLst>
            </c:dLbl>
            <c:dLbl>
              <c:idx val="22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rgbClr val="40404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B-C7E9-48D5-84A1-B235721ABD96}"/>
                </c:ext>
              </c:extLst>
            </c:dLbl>
            <c:dLbl>
              <c:idx val="29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rgbClr val="40404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C-C7E9-48D5-84A1-B235721ABD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Sheet1!$A$5:$AF$5</c:f>
              <c:numCache>
                <c:formatCode>General</c:formatCode>
                <c:ptCount val="32"/>
                <c:pt idx="0">
                  <c:v>49.5</c:v>
                </c:pt>
                <c:pt idx="13">
                  <c:v>25.899999999998641</c:v>
                </c:pt>
                <c:pt idx="22">
                  <c:v>19.919999999998254</c:v>
                </c:pt>
                <c:pt idx="29">
                  <c:v>14.939999999997667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C7E9-48D5-84A1-B235721ABD96}"/>
            </c:ext>
          </c:extLst>
        </c:ser>
        <c:ser>
          <c:idx val="5"/>
          <c:order val="5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13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E-C7E9-48D5-84A1-B235721ABD96}"/>
                </c:ext>
              </c:extLst>
            </c:dLbl>
            <c:dLbl>
              <c:idx val="22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F-C7E9-48D5-84A1-B235721ABD96}"/>
                </c:ext>
              </c:extLst>
            </c:dLbl>
            <c:dLbl>
              <c:idx val="29"/>
              <c:layout>
                <c:manualLayout>
                  <c:x val="0"/>
                  <c:y val="1.7942583732057417E-3"/>
                </c:manualLayout>
              </c:layout>
              <c:numFmt formatCode="#,##0.0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7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30-C7E9-48D5-84A1-B235721ABD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Sheet1!$A$6:$AF$6</c:f>
              <c:numCache>
                <c:formatCode>General</c:formatCode>
                <c:ptCount val="32"/>
                <c:pt idx="0">
                  <c:v>7.8000000000000114</c:v>
                </c:pt>
                <c:pt idx="13">
                  <c:v>13.5</c:v>
                </c:pt>
                <c:pt idx="22">
                  <c:v>12.990000000000009</c:v>
                </c:pt>
                <c:pt idx="29">
                  <c:v>12.335000000000008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C7E9-48D5-84A1-B235721AB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48110264"/>
        <c:axId val="1"/>
      </c:barChart>
      <c:catAx>
        <c:axId val="4481102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46.8999999999999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4811026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8EF3-8FDF-421E-A7E6-75A8974E82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F0834-CEAA-45DB-8974-661E2273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03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0"/>
          </a:xfrm>
          <a:prstGeom prst="rect">
            <a:avLst/>
          </a:prstGeo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50488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552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107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804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2292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2306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931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9043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71895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5906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21969756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prstGeom prst="rect">
            <a:avLst/>
          </a:prstGeo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6187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70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 userDrawn="1"/>
        </p:nvGrpSpPr>
        <p:grpSpPr>
          <a:xfrm>
            <a:off x="1200000" y="648002"/>
            <a:ext cx="984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9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3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376093" y="3198785"/>
            <a:ext cx="747129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6093" y="2379407"/>
            <a:ext cx="7471291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+mj-lt"/>
              </a:defRPr>
            </a:lvl1pPr>
            <a:lvl2pPr marL="457145" indent="0">
              <a:buNone/>
              <a:defRPr sz="1800"/>
            </a:lvl2pPr>
            <a:lvl3pPr marL="914290" indent="0">
              <a:buNone/>
              <a:defRPr sz="1600"/>
            </a:lvl3pPr>
            <a:lvl4pPr marL="1371435" indent="0">
              <a:buNone/>
              <a:defRPr sz="1400"/>
            </a:lvl4pPr>
            <a:lvl5pPr marL="1828581" indent="0">
              <a:buNone/>
              <a:defRPr sz="1400"/>
            </a:lvl5pPr>
            <a:lvl6pPr marL="2285726" indent="0">
              <a:buNone/>
              <a:defRPr sz="1400"/>
            </a:lvl6pPr>
            <a:lvl7pPr marL="2742871" indent="0">
              <a:buNone/>
              <a:defRPr sz="1400"/>
            </a:lvl7pPr>
            <a:lvl8pPr marL="3200016" indent="0">
              <a:buNone/>
              <a:defRPr sz="1400"/>
            </a:lvl8pPr>
            <a:lvl9pPr marL="3657161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 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376095" y="1415008"/>
            <a:ext cx="2990836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9535" y="6550027"/>
            <a:ext cx="355564" cy="169277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BABFEE0C-8703-4827-AE09-02AF7B6A08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1343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4474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>
          <a:xfrm>
            <a:off x="9670343" y="6469200"/>
            <a:ext cx="1440000" cy="237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11171238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0" name="Rectangle 9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72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54E-ED17-4F44-A188-7284A93CF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68C88-D7BE-4D98-94F9-D1994E5ED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7F1B-6CF8-44A6-986D-B456FE38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28C6-3E1A-4409-A95E-1B2E5678664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3BE2-8496-4D2A-A355-E0FC6544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62AE-D3E1-4581-9947-B0836F60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958-E2C7-45FD-971C-005469CC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1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February 2017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B7C05C07-09B1-0403-96A9-488B4CD3AB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34961512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February 2017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FCA69D58-2203-B63B-0C30-B745E58597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53285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February 2017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4" name="Text Box 11" descr="DRAFT_TAG_0xFFE3">
            <a:extLst>
              <a:ext uri="{FF2B5EF4-FFF2-40B4-BE49-F238E27FC236}">
                <a16:creationId xmlns:a16="http://schemas.microsoft.com/office/drawing/2014/main" id="{7D599BE1-C012-5B7F-3B95-42B61AC832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77908586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February 2017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4" name="Text Box 11" descr="DRAFT_TAG_0xFFE3">
            <a:extLst>
              <a:ext uri="{FF2B5EF4-FFF2-40B4-BE49-F238E27FC236}">
                <a16:creationId xmlns:a16="http://schemas.microsoft.com/office/drawing/2014/main" id="{DC3AD70A-6AF4-0CAA-7532-99D615A8E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31693498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February 2017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D0CC8C4E-4BF1-0A73-1CB9-24E80541E9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293353548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February 2017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47A277F2-7354-D4A0-F266-C0F106F76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405652193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prstGeom prst="rect">
            <a:avLst/>
          </a:prstGeo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7087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February 2017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7954243D-3370-F3EC-7F13-B5942808E2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345610254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CC0A6E7B-B1A8-9435-6935-28A8604F70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38946131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3C48C6F3-0FEB-28E8-349B-63F3673B1B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399748190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63775B99-7303-0D53-5AF8-35FF559730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148105178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February 2017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EB2F58DB-B0A7-750B-5A66-B1DDE76E68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179956384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February 2017</a:t>
            </a:r>
          </a:p>
        </p:txBody>
      </p:sp>
      <p:sp>
        <p:nvSpPr>
          <p:cNvPr id="3" name="Text Box 11" descr="DRAFT_TAG_0xFFE3">
            <a:extLst>
              <a:ext uri="{FF2B5EF4-FFF2-40B4-BE49-F238E27FC236}">
                <a16:creationId xmlns:a16="http://schemas.microsoft.com/office/drawing/2014/main" id="{297ED0F4-816D-D0E7-6C3E-6EE9AAE82A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278482019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8AC596D7-64F1-3592-6484-B315B97AB4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347941777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DE61434D-3DFD-29FC-F614-3F8BAA64F8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61864320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29784036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A39F1C38-BA3C-30C6-A8E3-6F117CA73A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27335642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prstGeom prst="rect">
            <a:avLst/>
          </a:prstGeo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41831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  <p:sp>
        <p:nvSpPr>
          <p:cNvPr id="2" name="Text Box 11" descr="DRAFT_TAG_0xFFE3">
            <a:extLst>
              <a:ext uri="{FF2B5EF4-FFF2-40B4-BE49-F238E27FC236}">
                <a16:creationId xmlns:a16="http://schemas.microsoft.com/office/drawing/2014/main" id="{BAD1CA01-3AE3-7A93-DFFD-B5DFF55335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5400" y="49895"/>
            <a:ext cx="11239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>
                <a:solidFill>
                  <a:schemeClr val="accent2"/>
                </a:solidFill>
                <a:latin typeface="ShellMedium" panose="00000600000000000000" pitchFamily="2" charset="0"/>
              </a:rPr>
              <a:t>DRAFT DOCUMENT</a:t>
            </a:r>
          </a:p>
        </p:txBody>
      </p:sp>
    </p:spTree>
    <p:extLst>
      <p:ext uri="{BB962C8B-B14F-4D97-AF65-F5344CB8AC3E}">
        <p14:creationId xmlns:p14="http://schemas.microsoft.com/office/powerpoint/2010/main" val="348409152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</p:spTree>
    <p:extLst>
      <p:ext uri="{BB962C8B-B14F-4D97-AF65-F5344CB8AC3E}">
        <p14:creationId xmlns:p14="http://schemas.microsoft.com/office/powerpoint/2010/main" val="172053709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</p:spTree>
    <p:extLst>
      <p:ext uri="{BB962C8B-B14F-4D97-AF65-F5344CB8AC3E}">
        <p14:creationId xmlns:p14="http://schemas.microsoft.com/office/powerpoint/2010/main" val="126167374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2677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WWW Weekly Highlights</a:t>
            </a:r>
          </a:p>
        </p:txBody>
      </p:sp>
    </p:spTree>
    <p:extLst>
      <p:ext uri="{BB962C8B-B14F-4D97-AF65-F5344CB8AC3E}">
        <p14:creationId xmlns:p14="http://schemas.microsoft.com/office/powerpoint/2010/main" val="42327269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  <a:prstGeom prst="rect">
            <a:avLst/>
          </a:prstGeo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75908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  <a:prstGeom prst="rect">
            <a:avLst/>
          </a:prstGeo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94320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  <a:prstGeom prst="rect">
            <a:avLst/>
          </a:prstGeo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476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  <a:prstGeom prst="rect">
            <a:avLst/>
          </a:prstGeo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9165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7779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4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oleObject" Target="../embeddings/oleObject2.bin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13063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B1A44FF-F1AB-DB73-6735-BB95263C6B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2304683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360" imgH="360" progId="TCLayout.ActiveDocument.1">
                  <p:embed/>
                </p:oleObj>
              </mc:Choice>
              <mc:Fallback>
                <p:oleObj name="think-cell Slide" r:id="rId24" imgW="360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B1A44FF-F1AB-DB73-6735-BB95263C6B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2016</a:t>
            </a:r>
            <a:endParaRPr lang="en-GB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3553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slideLayout" Target="../slideLayouts/slideLayout22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image" Target="../media/image6.emf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oleObject" Target="../embeddings/oleObject3.bin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notesSlide" Target="../notesSlides/notesSlide1.xml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20" Type="http://schemas.openxmlformats.org/officeDocument/2006/relationships/tags" Target="../tags/tag22.xml"/><Relationship Id="rId4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69.xml"/><Relationship Id="rId117" Type="http://schemas.openxmlformats.org/officeDocument/2006/relationships/chart" Target="../charts/chart1.xml"/><Relationship Id="rId21" Type="http://schemas.openxmlformats.org/officeDocument/2006/relationships/tags" Target="../tags/tag64.xml"/><Relationship Id="rId42" Type="http://schemas.openxmlformats.org/officeDocument/2006/relationships/tags" Target="../tags/tag85.xml"/><Relationship Id="rId47" Type="http://schemas.openxmlformats.org/officeDocument/2006/relationships/tags" Target="../tags/tag90.xml"/><Relationship Id="rId63" Type="http://schemas.openxmlformats.org/officeDocument/2006/relationships/tags" Target="../tags/tag106.xml"/><Relationship Id="rId68" Type="http://schemas.openxmlformats.org/officeDocument/2006/relationships/tags" Target="../tags/tag111.xml"/><Relationship Id="rId84" Type="http://schemas.openxmlformats.org/officeDocument/2006/relationships/tags" Target="../tags/tag127.xml"/><Relationship Id="rId89" Type="http://schemas.openxmlformats.org/officeDocument/2006/relationships/tags" Target="../tags/tag132.xml"/><Relationship Id="rId112" Type="http://schemas.openxmlformats.org/officeDocument/2006/relationships/tags" Target="../tags/tag155.xml"/><Relationship Id="rId16" Type="http://schemas.openxmlformats.org/officeDocument/2006/relationships/tags" Target="../tags/tag59.xml"/><Relationship Id="rId107" Type="http://schemas.openxmlformats.org/officeDocument/2006/relationships/tags" Target="../tags/tag150.xml"/><Relationship Id="rId11" Type="http://schemas.openxmlformats.org/officeDocument/2006/relationships/tags" Target="../tags/tag54.xml"/><Relationship Id="rId32" Type="http://schemas.openxmlformats.org/officeDocument/2006/relationships/tags" Target="../tags/tag75.xml"/><Relationship Id="rId37" Type="http://schemas.openxmlformats.org/officeDocument/2006/relationships/tags" Target="../tags/tag80.xml"/><Relationship Id="rId53" Type="http://schemas.openxmlformats.org/officeDocument/2006/relationships/tags" Target="../tags/tag96.xml"/><Relationship Id="rId58" Type="http://schemas.openxmlformats.org/officeDocument/2006/relationships/tags" Target="../tags/tag101.xml"/><Relationship Id="rId74" Type="http://schemas.openxmlformats.org/officeDocument/2006/relationships/tags" Target="../tags/tag117.xml"/><Relationship Id="rId79" Type="http://schemas.openxmlformats.org/officeDocument/2006/relationships/tags" Target="../tags/tag122.xml"/><Relationship Id="rId102" Type="http://schemas.openxmlformats.org/officeDocument/2006/relationships/tags" Target="../tags/tag145.xml"/><Relationship Id="rId5" Type="http://schemas.openxmlformats.org/officeDocument/2006/relationships/tags" Target="../tags/tag48.xml"/><Relationship Id="rId90" Type="http://schemas.openxmlformats.org/officeDocument/2006/relationships/tags" Target="../tags/tag133.xml"/><Relationship Id="rId95" Type="http://schemas.openxmlformats.org/officeDocument/2006/relationships/tags" Target="../tags/tag138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43" Type="http://schemas.openxmlformats.org/officeDocument/2006/relationships/tags" Target="../tags/tag86.xml"/><Relationship Id="rId48" Type="http://schemas.openxmlformats.org/officeDocument/2006/relationships/tags" Target="../tags/tag91.xml"/><Relationship Id="rId64" Type="http://schemas.openxmlformats.org/officeDocument/2006/relationships/tags" Target="../tags/tag107.xml"/><Relationship Id="rId69" Type="http://schemas.openxmlformats.org/officeDocument/2006/relationships/tags" Target="../tags/tag112.xml"/><Relationship Id="rId113" Type="http://schemas.openxmlformats.org/officeDocument/2006/relationships/tags" Target="../tags/tag156.xml"/><Relationship Id="rId80" Type="http://schemas.openxmlformats.org/officeDocument/2006/relationships/tags" Target="../tags/tag123.xml"/><Relationship Id="rId85" Type="http://schemas.openxmlformats.org/officeDocument/2006/relationships/tags" Target="../tags/tag128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33" Type="http://schemas.openxmlformats.org/officeDocument/2006/relationships/tags" Target="../tags/tag76.xml"/><Relationship Id="rId38" Type="http://schemas.openxmlformats.org/officeDocument/2006/relationships/tags" Target="../tags/tag81.xml"/><Relationship Id="rId59" Type="http://schemas.openxmlformats.org/officeDocument/2006/relationships/tags" Target="../tags/tag102.xml"/><Relationship Id="rId103" Type="http://schemas.openxmlformats.org/officeDocument/2006/relationships/tags" Target="../tags/tag146.xml"/><Relationship Id="rId108" Type="http://schemas.openxmlformats.org/officeDocument/2006/relationships/tags" Target="../tags/tag151.xml"/><Relationship Id="rId54" Type="http://schemas.openxmlformats.org/officeDocument/2006/relationships/tags" Target="../tags/tag97.xml"/><Relationship Id="rId70" Type="http://schemas.openxmlformats.org/officeDocument/2006/relationships/tags" Target="../tags/tag113.xml"/><Relationship Id="rId75" Type="http://schemas.openxmlformats.org/officeDocument/2006/relationships/tags" Target="../tags/tag118.xml"/><Relationship Id="rId91" Type="http://schemas.openxmlformats.org/officeDocument/2006/relationships/tags" Target="../tags/tag134.xml"/><Relationship Id="rId96" Type="http://schemas.openxmlformats.org/officeDocument/2006/relationships/tags" Target="../tags/tag139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49" Type="http://schemas.openxmlformats.org/officeDocument/2006/relationships/tags" Target="../tags/tag92.xml"/><Relationship Id="rId114" Type="http://schemas.openxmlformats.org/officeDocument/2006/relationships/slideLayout" Target="../slideLayouts/slideLayout36.xml"/><Relationship Id="rId10" Type="http://schemas.openxmlformats.org/officeDocument/2006/relationships/tags" Target="../tags/tag53.xml"/><Relationship Id="rId31" Type="http://schemas.openxmlformats.org/officeDocument/2006/relationships/tags" Target="../tags/tag74.xml"/><Relationship Id="rId44" Type="http://schemas.openxmlformats.org/officeDocument/2006/relationships/tags" Target="../tags/tag87.xml"/><Relationship Id="rId52" Type="http://schemas.openxmlformats.org/officeDocument/2006/relationships/tags" Target="../tags/tag95.xml"/><Relationship Id="rId60" Type="http://schemas.openxmlformats.org/officeDocument/2006/relationships/tags" Target="../tags/tag103.xml"/><Relationship Id="rId65" Type="http://schemas.openxmlformats.org/officeDocument/2006/relationships/tags" Target="../tags/tag108.xml"/><Relationship Id="rId73" Type="http://schemas.openxmlformats.org/officeDocument/2006/relationships/tags" Target="../tags/tag116.xml"/><Relationship Id="rId78" Type="http://schemas.openxmlformats.org/officeDocument/2006/relationships/tags" Target="../tags/tag121.xml"/><Relationship Id="rId81" Type="http://schemas.openxmlformats.org/officeDocument/2006/relationships/tags" Target="../tags/tag124.xml"/><Relationship Id="rId86" Type="http://schemas.openxmlformats.org/officeDocument/2006/relationships/tags" Target="../tags/tag129.xml"/><Relationship Id="rId94" Type="http://schemas.openxmlformats.org/officeDocument/2006/relationships/tags" Target="../tags/tag137.xml"/><Relationship Id="rId99" Type="http://schemas.openxmlformats.org/officeDocument/2006/relationships/tags" Target="../tags/tag142.xml"/><Relationship Id="rId101" Type="http://schemas.openxmlformats.org/officeDocument/2006/relationships/tags" Target="../tags/tag144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39" Type="http://schemas.openxmlformats.org/officeDocument/2006/relationships/tags" Target="../tags/tag82.xml"/><Relationship Id="rId109" Type="http://schemas.openxmlformats.org/officeDocument/2006/relationships/tags" Target="../tags/tag152.xml"/><Relationship Id="rId34" Type="http://schemas.openxmlformats.org/officeDocument/2006/relationships/tags" Target="../tags/tag77.xml"/><Relationship Id="rId50" Type="http://schemas.openxmlformats.org/officeDocument/2006/relationships/tags" Target="../tags/tag93.xml"/><Relationship Id="rId55" Type="http://schemas.openxmlformats.org/officeDocument/2006/relationships/tags" Target="../tags/tag98.xml"/><Relationship Id="rId76" Type="http://schemas.openxmlformats.org/officeDocument/2006/relationships/tags" Target="../tags/tag119.xml"/><Relationship Id="rId97" Type="http://schemas.openxmlformats.org/officeDocument/2006/relationships/tags" Target="../tags/tag140.xml"/><Relationship Id="rId104" Type="http://schemas.openxmlformats.org/officeDocument/2006/relationships/tags" Target="../tags/tag147.xml"/><Relationship Id="rId7" Type="http://schemas.openxmlformats.org/officeDocument/2006/relationships/tags" Target="../tags/tag50.xml"/><Relationship Id="rId71" Type="http://schemas.openxmlformats.org/officeDocument/2006/relationships/tags" Target="../tags/tag114.xml"/><Relationship Id="rId92" Type="http://schemas.openxmlformats.org/officeDocument/2006/relationships/tags" Target="../tags/tag135.xml"/><Relationship Id="rId2" Type="http://schemas.openxmlformats.org/officeDocument/2006/relationships/tags" Target="../tags/tag45.xml"/><Relationship Id="rId29" Type="http://schemas.openxmlformats.org/officeDocument/2006/relationships/tags" Target="../tags/tag72.xml"/><Relationship Id="rId24" Type="http://schemas.openxmlformats.org/officeDocument/2006/relationships/tags" Target="../tags/tag67.xml"/><Relationship Id="rId40" Type="http://schemas.openxmlformats.org/officeDocument/2006/relationships/tags" Target="../tags/tag83.xml"/><Relationship Id="rId45" Type="http://schemas.openxmlformats.org/officeDocument/2006/relationships/tags" Target="../tags/tag88.xml"/><Relationship Id="rId66" Type="http://schemas.openxmlformats.org/officeDocument/2006/relationships/tags" Target="../tags/tag109.xml"/><Relationship Id="rId87" Type="http://schemas.openxmlformats.org/officeDocument/2006/relationships/tags" Target="../tags/tag130.xml"/><Relationship Id="rId110" Type="http://schemas.openxmlformats.org/officeDocument/2006/relationships/tags" Target="../tags/tag153.xml"/><Relationship Id="rId115" Type="http://schemas.openxmlformats.org/officeDocument/2006/relationships/oleObject" Target="../embeddings/oleObject4.bin"/><Relationship Id="rId61" Type="http://schemas.openxmlformats.org/officeDocument/2006/relationships/tags" Target="../tags/tag104.xml"/><Relationship Id="rId82" Type="http://schemas.openxmlformats.org/officeDocument/2006/relationships/tags" Target="../tags/tag125.xml"/><Relationship Id="rId19" Type="http://schemas.openxmlformats.org/officeDocument/2006/relationships/tags" Target="../tags/tag62.xml"/><Relationship Id="rId14" Type="http://schemas.openxmlformats.org/officeDocument/2006/relationships/tags" Target="../tags/tag57.xml"/><Relationship Id="rId30" Type="http://schemas.openxmlformats.org/officeDocument/2006/relationships/tags" Target="../tags/tag73.xml"/><Relationship Id="rId35" Type="http://schemas.openxmlformats.org/officeDocument/2006/relationships/tags" Target="../tags/tag78.xml"/><Relationship Id="rId56" Type="http://schemas.openxmlformats.org/officeDocument/2006/relationships/tags" Target="../tags/tag99.xml"/><Relationship Id="rId77" Type="http://schemas.openxmlformats.org/officeDocument/2006/relationships/tags" Target="../tags/tag120.xml"/><Relationship Id="rId100" Type="http://schemas.openxmlformats.org/officeDocument/2006/relationships/tags" Target="../tags/tag143.xml"/><Relationship Id="rId105" Type="http://schemas.openxmlformats.org/officeDocument/2006/relationships/tags" Target="../tags/tag148.xml"/><Relationship Id="rId8" Type="http://schemas.openxmlformats.org/officeDocument/2006/relationships/tags" Target="../tags/tag51.xml"/><Relationship Id="rId51" Type="http://schemas.openxmlformats.org/officeDocument/2006/relationships/tags" Target="../tags/tag94.xml"/><Relationship Id="rId72" Type="http://schemas.openxmlformats.org/officeDocument/2006/relationships/tags" Target="../tags/tag115.xml"/><Relationship Id="rId93" Type="http://schemas.openxmlformats.org/officeDocument/2006/relationships/tags" Target="../tags/tag136.xml"/><Relationship Id="rId98" Type="http://schemas.openxmlformats.org/officeDocument/2006/relationships/tags" Target="../tags/tag141.xml"/><Relationship Id="rId3" Type="http://schemas.openxmlformats.org/officeDocument/2006/relationships/tags" Target="../tags/tag46.xml"/><Relationship Id="rId25" Type="http://schemas.openxmlformats.org/officeDocument/2006/relationships/tags" Target="../tags/tag68.xml"/><Relationship Id="rId46" Type="http://schemas.openxmlformats.org/officeDocument/2006/relationships/tags" Target="../tags/tag89.xml"/><Relationship Id="rId67" Type="http://schemas.openxmlformats.org/officeDocument/2006/relationships/tags" Target="../tags/tag110.xml"/><Relationship Id="rId116" Type="http://schemas.openxmlformats.org/officeDocument/2006/relationships/image" Target="../media/image4.emf"/><Relationship Id="rId20" Type="http://schemas.openxmlformats.org/officeDocument/2006/relationships/tags" Target="../tags/tag63.xml"/><Relationship Id="rId41" Type="http://schemas.openxmlformats.org/officeDocument/2006/relationships/tags" Target="../tags/tag84.xml"/><Relationship Id="rId62" Type="http://schemas.openxmlformats.org/officeDocument/2006/relationships/tags" Target="../tags/tag105.xml"/><Relationship Id="rId83" Type="http://schemas.openxmlformats.org/officeDocument/2006/relationships/tags" Target="../tags/tag126.xml"/><Relationship Id="rId88" Type="http://schemas.openxmlformats.org/officeDocument/2006/relationships/tags" Target="../tags/tag131.xml"/><Relationship Id="rId111" Type="http://schemas.openxmlformats.org/officeDocument/2006/relationships/tags" Target="../tags/tag154.xml"/><Relationship Id="rId15" Type="http://schemas.openxmlformats.org/officeDocument/2006/relationships/tags" Target="../tags/tag58.xml"/><Relationship Id="rId36" Type="http://schemas.openxmlformats.org/officeDocument/2006/relationships/tags" Target="../tags/tag79.xml"/><Relationship Id="rId57" Type="http://schemas.openxmlformats.org/officeDocument/2006/relationships/tags" Target="../tags/tag100.xml"/><Relationship Id="rId106" Type="http://schemas.openxmlformats.org/officeDocument/2006/relationships/tags" Target="../tags/tag1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A9F391C-71F8-4647-8045-8E937E064A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0" imgH="409" progId="TCLayout.ActiveDocument.1">
                  <p:embed/>
                </p:oleObj>
              </mc:Choice>
              <mc:Fallback>
                <p:oleObj name="think-cell Slide" r:id="rId44" imgW="410" imgH="40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A9F391C-71F8-4647-8045-8E937E064A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0E779E4-8119-4D48-BC4E-0E3ECA386E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D1D2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old" panose="020B0802020204020204" pitchFamily="34" charset="0"/>
              <a:ea typeface="+mn-ea"/>
              <a:cs typeface="+mn-cs"/>
              <a:sym typeface="Futura Bold" panose="020B0802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0" y="712800"/>
            <a:ext cx="11171238" cy="66479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DD1D21"/>
                </a:solidFill>
              </a:rPr>
              <a:t>Enabler charter | </a:t>
            </a:r>
            <a:r>
              <a:rPr lang="en-US" dirty="0"/>
              <a:t>Component level Competitive Scoping For Epu 3 &amp; Kolobiri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BA59FE-8FB0-4372-9B07-C33214E42628}"/>
              </a:ext>
            </a:extLst>
          </p:cNvPr>
          <p:cNvGrpSpPr/>
          <p:nvPr/>
        </p:nvGrpSpPr>
        <p:grpSpPr>
          <a:xfrm>
            <a:off x="508010" y="1432628"/>
            <a:ext cx="11171238" cy="5383213"/>
            <a:chOff x="508010" y="1292087"/>
            <a:chExt cx="11171238" cy="500932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F42A3EE-7C1B-430B-895B-B9D3322359C5}"/>
                </a:ext>
              </a:extLst>
            </p:cNvPr>
            <p:cNvGrpSpPr/>
            <p:nvPr/>
          </p:nvGrpSpPr>
          <p:grpSpPr>
            <a:xfrm>
              <a:off x="508010" y="1292087"/>
              <a:ext cx="11171238" cy="5009322"/>
              <a:chOff x="508010" y="1292087"/>
              <a:chExt cx="11171238" cy="50093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E38CA-AA13-40DC-8B4C-989C40E04363}"/>
                  </a:ext>
                </a:extLst>
              </p:cNvPr>
              <p:cNvSpPr/>
              <p:nvPr/>
            </p:nvSpPr>
            <p:spPr>
              <a:xfrm>
                <a:off x="508010" y="1292087"/>
                <a:ext cx="11171238" cy="5009322"/>
              </a:xfrm>
              <a:prstGeom prst="rect">
                <a:avLst/>
              </a:prstGeom>
              <a:solidFill>
                <a:srgbClr val="FFFFFF"/>
              </a:solidFill>
              <a:ln w="9525" cap="rnd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BD9357-84B6-4ACF-A14A-EC02A2B4FAD3}"/>
                  </a:ext>
                </a:extLst>
              </p:cNvPr>
              <p:cNvSpPr/>
              <p:nvPr/>
            </p:nvSpPr>
            <p:spPr>
              <a:xfrm>
                <a:off x="607400" y="1383591"/>
                <a:ext cx="5587990" cy="25776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Enabler name: Component level Competitive Scoping </a:t>
                </a:r>
                <a:r>
                  <a:rPr lang="en-US" sz="1200" b="1" dirty="0">
                    <a:solidFill>
                      <a:srgbClr val="404040">
                        <a:lumMod val="100000"/>
                      </a:srgbClr>
                    </a:solidFill>
                    <a:latin typeface="Futura Medium" panose="020B0502020204020303" pitchFamily="34" charset="0"/>
                    <a:ea typeface="Times New Roman" panose="02020603050405020304" pitchFamily="18" charset="0"/>
                  </a:rPr>
                  <a:t>For Epu 3 and Kolobiri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265BB7-E39C-4A2A-BCF6-3AECB2275ED7}"/>
                  </a:ext>
                </a:extLst>
              </p:cNvPr>
              <p:cNvSpPr/>
              <p:nvPr/>
            </p:nvSpPr>
            <p:spPr>
              <a:xfrm>
                <a:off x="607400" y="4759111"/>
                <a:ext cx="5587990" cy="81904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D1D21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Deliverables:</a:t>
                </a:r>
              </a:p>
              <a:p>
                <a:pPr marL="171450" lvl="1" indent="-171450"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sz="1200" dirty="0">
                    <a:solidFill>
                      <a:srgbClr val="404040">
                        <a:lumMod val="100000"/>
                      </a:srgbClr>
                    </a:solidFill>
                    <a:latin typeface="Futura Medium" panose="020B0502020204020303" pitchFamily="34" charset="0"/>
                  </a:rPr>
                  <a:t>Establish the gap to target (OP22 Capex vs cost target in the CISs)</a:t>
                </a:r>
              </a:p>
              <a:p>
                <a:pPr marL="1714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Engage the FEDMs for the Cost Improvement Staircases (CISs)</a:t>
                </a:r>
              </a:p>
              <a:p>
                <a:pPr marL="1714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Establish maturity of opportunity in the CISs – risked or un-risked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E643FE-C653-4BD3-82AD-7FB2911BB834}"/>
                  </a:ext>
                </a:extLst>
              </p:cNvPr>
              <p:cNvSpPr/>
              <p:nvPr/>
            </p:nvSpPr>
            <p:spPr>
              <a:xfrm>
                <a:off x="607400" y="5622118"/>
                <a:ext cx="5587990" cy="59308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D1D21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Teams/groups/assets/SOVs impacted/interdependencies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Teams impacted: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OneSS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(particularly FEDM, FEE) &amp; Wells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Applies to SPDC opportunities only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99ABB8-6222-4DBF-A14B-149D4A5B739B}"/>
                  </a:ext>
                </a:extLst>
              </p:cNvPr>
              <p:cNvSpPr/>
              <p:nvPr/>
            </p:nvSpPr>
            <p:spPr>
              <a:xfrm>
                <a:off x="6294782" y="2895908"/>
                <a:ext cx="5289817" cy="167856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DD1D21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Implementation high level timeline (phases and milestones)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D1D21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779416-0F5C-4F01-A350-9C7C7C0709EA}"/>
                  </a:ext>
                </a:extLst>
              </p:cNvPr>
              <p:cNvSpPr/>
              <p:nvPr/>
            </p:nvSpPr>
            <p:spPr>
              <a:xfrm>
                <a:off x="607401" y="2142997"/>
                <a:ext cx="5587989" cy="2529906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D1D21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Enabler description and key benefits: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Over 40% savings has been gained from application of PT2020 vs OP14; and PT2025 has further ambition to &gt;30% cost savings vs OP2020 position by 2025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The HCM transformation initiative tracking some key projects has already baked in significant savings in OP20 with some residual savings;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There are other projects expected to deliver cost savings over OP20 as well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D1D21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Key benefits include: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The pre DG3 projects have Capex phased from 2023. Because the opportunities are mainly un-risked, a POS of 50% has been applied in the value estimate.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Epu phase 3: </a:t>
                </a:r>
                <a:r>
                  <a:rPr lang="en-US" sz="1200" dirty="0">
                    <a:solidFill>
                      <a:srgbClr val="404040">
                        <a:lumMod val="100000"/>
                      </a:srgbClr>
                    </a:solidFill>
                    <a:latin typeface="Futura Medium" panose="020B0502020204020303" pitchFamily="34" charset="0"/>
                  </a:rPr>
                  <a:t>10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M$ (</a:t>
                </a:r>
                <a:r>
                  <a:rPr lang="en-US" sz="1200" dirty="0">
                    <a:solidFill>
                      <a:srgbClr val="404040">
                        <a:lumMod val="100000"/>
                      </a:srgbClr>
                    </a:solidFill>
                    <a:latin typeface="Futura Medium" panose="020B0502020204020303" pitchFamily="34" charset="0"/>
                  </a:rPr>
                  <a:t>CS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 10M$; Others NA M$)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Kolobiri: 110 M$ (</a:t>
                </a:r>
                <a:r>
                  <a:rPr lang="en-US" sz="1200" dirty="0">
                    <a:solidFill>
                      <a:srgbClr val="404040">
                        <a:lumMod val="100000"/>
                      </a:srgbClr>
                    </a:solidFill>
                    <a:latin typeface="Futura Medium" panose="020B0502020204020303" pitchFamily="34" charset="0"/>
                  </a:rPr>
                  <a:t>CS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110 M$; Others NA M$)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D747E1-745D-4725-8243-9A9718DCEE20}"/>
                  </a:ext>
                </a:extLst>
              </p:cNvPr>
              <p:cNvSpPr/>
              <p:nvPr/>
            </p:nvSpPr>
            <p:spPr>
              <a:xfrm>
                <a:off x="6294782" y="1390042"/>
                <a:ext cx="5289817" cy="25776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Sponsor: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GM Development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E1FC52-5858-45CD-9C60-FA38635C5B01}"/>
                  </a:ext>
                </a:extLst>
              </p:cNvPr>
              <p:cNvSpPr/>
              <p:nvPr/>
            </p:nvSpPr>
            <p:spPr>
              <a:xfrm>
                <a:off x="6294782" y="1693145"/>
                <a:ext cx="5289817" cy="113921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D1D21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Implementation owner, governance, and team members: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Owners: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Elisha Ezekiel-Hart,</a:t>
                </a: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Peter Osadjere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Workstream Lead(s):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Lilian Okorie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FEDMs: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</a:t>
                </a:r>
                <a:r>
                  <a:rPr lang="en-US" sz="1200" dirty="0">
                    <a:solidFill>
                      <a:srgbClr val="404040">
                        <a:lumMod val="100000"/>
                      </a:srgbClr>
                    </a:solidFill>
                    <a:latin typeface="Futura Medium" panose="020B0502020204020303" pitchFamily="34" charset="0"/>
                  </a:rPr>
                  <a:t>Richard Hofmann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, Adenike Sonde   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PM: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Victor </a:t>
                </a:r>
                <a:r>
                  <a:rPr lang="en-US" sz="1200" dirty="0">
                    <a:solidFill>
                      <a:srgbClr val="404040">
                        <a:lumMod val="100000"/>
                      </a:srgbClr>
                    </a:solidFill>
                    <a:latin typeface="Futura Medium" panose="020B0502020204020303" pitchFamily="34" charset="0"/>
                  </a:rPr>
                  <a:t>Tikili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CEs: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</a:t>
                </a:r>
                <a:r>
                  <a:rPr lang="en-US" sz="1200" dirty="0">
                    <a:solidFill>
                      <a:srgbClr val="404040">
                        <a:lumMod val="100000"/>
                      </a:srgbClr>
                    </a:solidFill>
                    <a:latin typeface="Futura Medium" panose="020B0502020204020303" pitchFamily="34" charset="0"/>
                  </a:rPr>
                  <a:t>Olami Festus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	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SS: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TBD      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Wells: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TBD	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PS: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Sesan Akinbile 	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64A748-C5B5-48CA-B3E2-93E08681EF48}"/>
                  </a:ext>
                </a:extLst>
              </p:cNvPr>
              <p:cNvSpPr/>
              <p:nvPr/>
            </p:nvSpPr>
            <p:spPr>
              <a:xfrm>
                <a:off x="607400" y="1807241"/>
                <a:ext cx="2503548" cy="25776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Enabler level: SPDC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2819D8-5209-4B2D-9451-ADC87D69D7E4}"/>
                  </a:ext>
                </a:extLst>
              </p:cNvPr>
              <p:cNvSpPr/>
              <p:nvPr/>
            </p:nvSpPr>
            <p:spPr>
              <a:xfrm>
                <a:off x="6292410" y="4610578"/>
                <a:ext cx="5289817" cy="833862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DD1D21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Key issues/risks/decisions: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D1D21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D07897-580A-415F-AF14-D28298FBC171}"/>
                </a:ext>
              </a:extLst>
            </p:cNvPr>
            <p:cNvSpPr/>
            <p:nvPr/>
          </p:nvSpPr>
          <p:spPr>
            <a:xfrm>
              <a:off x="3202583" y="1813174"/>
              <a:ext cx="2985052" cy="2577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6E6F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rPr>
                <a:t>Implementation Deadline: </a:t>
              </a:r>
              <a:r>
                <a:rPr lang="en-US" sz="1200" dirty="0">
                  <a:solidFill>
                    <a:srgbClr val="595959"/>
                  </a:solidFill>
                  <a:latin typeface="Futura Medium" panose="020B0502020204020303" pitchFamily="34" charset="0"/>
                  <a:ea typeface="Times New Roman" panose="02020603050405020304" pitchFamily="18" charset="0"/>
                </a:rPr>
                <a:t>Dec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rPr>
                <a:t>’23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endParaRPr>
            </a:p>
          </p:txBody>
        </p:sp>
      </p:grp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1D9CD3D9-64F6-46F9-BBFF-FA49DC1C596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8180388" y="3382963"/>
            <a:ext cx="263525" cy="265113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5C4D01F-A027-4BA7-B6CB-6C09962FB8E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8443913" y="3382963"/>
            <a:ext cx="3100388" cy="265113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2023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82309FBE-5F42-455E-881E-A257910E627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8180388" y="3648075"/>
            <a:ext cx="263525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84CA94B6-F0C5-4877-A25D-C4D88A96BA23}" type="datetime'''''''''''''''''''''''''''''D''e''''''''''''''''''''''c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Dec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FEC8DE31-72CE-4FAF-B5F0-A69A7F84AC6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8443913" y="3648075"/>
            <a:ext cx="263525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95377500-0E26-4346-8E8B-4AD7775EAF34}" type="datetime'''''''''''''''J''''''''''a''''''''''n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Jan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4FF190F5-CCE4-4964-BF13-7E8953928EC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8707438" y="3648075"/>
            <a:ext cx="238125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82A42BD0-4ECE-4C9E-BA58-A74674890050}" type="datetime'''''''''''''Fe''''''''''''''''b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Feb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A0B5E6A6-FF09-4363-ABB6-78E0A2E8222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945562" y="3648075"/>
            <a:ext cx="2619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DB235C5D-1432-4C01-BA3D-440B67BDB87E}" type="datetime'''''''''''''''M''''''''ar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Mar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5E01575-4E0F-4303-8225-0CBD2B3C9337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9207499" y="3648075"/>
            <a:ext cx="25558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6D207D55-F962-4A85-885B-BE2697956D25}" type="datetime'''''''''''''''''A''''''''''p''''''''''''''''r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Apr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FFD144B2-541E-487B-BC3B-C4EC058D08A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9463088" y="3648075"/>
            <a:ext cx="263525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9F40B70-8F15-4596-9AE1-9A62176CABE1}" type="datetime'''''M''''''''''''''''''''''''a''y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May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C3B54676-AFC8-44ED-89E3-C92EEF6B6C3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9726612" y="3648075"/>
            <a:ext cx="25400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C170BB79-E473-496C-9E9D-4CD693404E3D}" type="datetime'''''''''''''''J''''''''u''''''''''''''''''''''''''n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Jun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C4CD43C5-DA20-46F8-8378-2A8CBF8BF0B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9980613" y="3648075"/>
            <a:ext cx="263525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146690E5-03EB-4ECD-B611-6DB6ED6F4EC6}" type="datetime'''''''''''J''''''''u''''l''''''''''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Jul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A968773-99A6-4ABC-A1C3-2EB5E897BD0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0244138" y="3648075"/>
            <a:ext cx="263525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B2F48A0-CC25-4213-A395-3B209B951525}" type="datetime'''''''''''''''''''Aug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Aug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BE43A90D-0964-48C1-B693-BF9BD80D159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0507663" y="3648075"/>
            <a:ext cx="25558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21A0DBC3-7F8A-4B72-92F5-356D0A8293DC}" type="datetime'''''''''''''''''''''''''''''''S''''''''''''''''e''p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Sep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378ED48F-6EBD-4D98-BD03-1D732EEF7EE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0763250" y="3648075"/>
            <a:ext cx="263525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352334CF-C414-4A3B-AD16-20C957FF7172}" type="datetime'''''O''''''''''''''''''c''''''''t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Oct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20" name="Text Placeholder 2">
            <a:extLst>
              <a:ext uri="{FF2B5EF4-FFF2-40B4-BE49-F238E27FC236}">
                <a16:creationId xmlns:a16="http://schemas.microsoft.com/office/drawing/2014/main" id="{2461AA6F-E290-4E91-884B-1CDC2211147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1026774" y="3648075"/>
            <a:ext cx="25400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25132B6-3D46-4036-AD18-833BEEBB64A0}" type="datetime'''''''''''''''''''N''''''''''''''o''v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Nov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23" name="Text Placeholder 2">
            <a:extLst>
              <a:ext uri="{FF2B5EF4-FFF2-40B4-BE49-F238E27FC236}">
                <a16:creationId xmlns:a16="http://schemas.microsoft.com/office/drawing/2014/main" id="{E8A3D68A-A425-43C2-B357-ECAE2EC15BB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1280775" y="3648075"/>
            <a:ext cx="263525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B19C280-BEC8-4722-B008-9B0B6E9C4F4D}" type="datetime'D''''e''''''''''''''''''''''''c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Dec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4D03A8-CD56-4AC3-99DD-D7CA119AEFED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8443913" y="3648075"/>
            <a:ext cx="310038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356967-EBE4-4770-BD8B-071D1809FBCE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8180388" y="3648075"/>
            <a:ext cx="2635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E26219-9EE6-4A1E-9BB3-0E4C815ECE68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8180388" y="3883025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5535FDC-2E62-40B6-8DCE-533644B8ABC2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8707438" y="3883025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66000A5-19BB-45DA-BFFA-0B518FD4356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8443913" y="3883025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DD977F-6043-4118-B525-E50331A4E3A9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>
            <a:off x="10244138" y="3883025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DACB55-16E6-4183-875B-E5D3A86C232F}"/>
              </a:ext>
            </a:extLst>
          </p:cNvPr>
          <p:cNvCxnSpPr/>
          <p:nvPr>
            <p:custDataLst>
              <p:tags r:id="rId25"/>
            </p:custDataLst>
          </p:nvPr>
        </p:nvCxnSpPr>
        <p:spPr bwMode="gray">
          <a:xfrm>
            <a:off x="9980613" y="3883025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369653-2111-43DA-AC18-AF5411731A52}"/>
              </a:ext>
            </a:extLst>
          </p:cNvPr>
          <p:cNvCxnSpPr/>
          <p:nvPr>
            <p:custDataLst>
              <p:tags r:id="rId26"/>
            </p:custDataLst>
          </p:nvPr>
        </p:nvCxnSpPr>
        <p:spPr bwMode="gray">
          <a:xfrm>
            <a:off x="11280775" y="3883025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8E3748-01F3-4D91-8688-DF7ED5D363C3}"/>
              </a:ext>
            </a:extLst>
          </p:cNvPr>
          <p:cNvCxnSpPr/>
          <p:nvPr>
            <p:custDataLst>
              <p:tags r:id="rId27"/>
            </p:custDataLst>
          </p:nvPr>
        </p:nvCxnSpPr>
        <p:spPr bwMode="gray">
          <a:xfrm>
            <a:off x="10763250" y="3883025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0B927B-2B4D-48E0-84BC-364F7605604E}"/>
              </a:ext>
            </a:extLst>
          </p:cNvPr>
          <p:cNvCxnSpPr/>
          <p:nvPr>
            <p:custDataLst>
              <p:tags r:id="rId28"/>
            </p:custDataLst>
          </p:nvPr>
        </p:nvCxnSpPr>
        <p:spPr bwMode="gray">
          <a:xfrm>
            <a:off x="8945563" y="3883025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3C15C6-3DE7-4BFC-82C4-504FA613013A}"/>
              </a:ext>
            </a:extLst>
          </p:cNvPr>
          <p:cNvCxnSpPr/>
          <p:nvPr>
            <p:custDataLst>
              <p:tags r:id="rId29"/>
            </p:custDataLst>
          </p:nvPr>
        </p:nvCxnSpPr>
        <p:spPr bwMode="gray">
          <a:xfrm>
            <a:off x="9207500" y="3883025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FC31EB-FC66-4B86-83B8-125D8834B2DC}"/>
              </a:ext>
            </a:extLst>
          </p:cNvPr>
          <p:cNvCxnSpPr/>
          <p:nvPr>
            <p:custDataLst>
              <p:tags r:id="rId30"/>
            </p:custDataLst>
          </p:nvPr>
        </p:nvCxnSpPr>
        <p:spPr bwMode="gray">
          <a:xfrm>
            <a:off x="9726613" y="3883025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993B44-22B9-4D85-BE1E-2E5DA99ECC06}"/>
              </a:ext>
            </a:extLst>
          </p:cNvPr>
          <p:cNvCxnSpPr/>
          <p:nvPr>
            <p:custDataLst>
              <p:tags r:id="rId31"/>
            </p:custDataLst>
          </p:nvPr>
        </p:nvCxnSpPr>
        <p:spPr bwMode="gray">
          <a:xfrm>
            <a:off x="10507663" y="3883025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BC8BE6-0D10-41E6-84B8-5BC977B435B6}"/>
              </a:ext>
            </a:extLst>
          </p:cNvPr>
          <p:cNvCxnSpPr/>
          <p:nvPr>
            <p:custDataLst>
              <p:tags r:id="rId32"/>
            </p:custDataLst>
          </p:nvPr>
        </p:nvCxnSpPr>
        <p:spPr bwMode="gray">
          <a:xfrm>
            <a:off x="9463088" y="3883025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043C1C-5281-4512-9152-07292A3CC189}"/>
              </a:ext>
            </a:extLst>
          </p:cNvPr>
          <p:cNvCxnSpPr/>
          <p:nvPr>
            <p:custDataLst>
              <p:tags r:id="rId33"/>
            </p:custDataLst>
          </p:nvPr>
        </p:nvCxnSpPr>
        <p:spPr bwMode="gray">
          <a:xfrm>
            <a:off x="11026775" y="3883025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6E9BF8-5728-4BE5-BD13-6B304CBBBF38}"/>
              </a:ext>
            </a:extLst>
          </p:cNvPr>
          <p:cNvCxnSpPr/>
          <p:nvPr>
            <p:custDataLst>
              <p:tags r:id="rId34"/>
            </p:custDataLst>
          </p:nvPr>
        </p:nvCxnSpPr>
        <p:spPr bwMode="gray">
          <a:xfrm>
            <a:off x="6353175" y="3883025"/>
            <a:ext cx="519112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6EFF9EBE-D187-4055-8DC1-B8AF04A7D109}"/>
              </a:ext>
            </a:extLst>
          </p:cNvPr>
          <p:cNvSpPr/>
          <p:nvPr>
            <p:custDataLst>
              <p:tags r:id="rId35"/>
            </p:custDataLst>
          </p:nvPr>
        </p:nvSpPr>
        <p:spPr bwMode="gray">
          <a:xfrm>
            <a:off x="9131299" y="3972256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1DA03C94-90F9-45BE-81F1-31700B4D8657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9513888" y="4352376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A4AA2D3F-A334-431B-BF78-100A4B077A28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6353175" y="3938588"/>
            <a:ext cx="1786908" cy="322002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Alignment with Group PMO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on steps for Component Level CS</a:t>
            </a:r>
          </a:p>
        </p:txBody>
      </p:sp>
      <p:sp>
        <p:nvSpPr>
          <p:cNvPr id="100" name="Text Placeholder 2">
            <a:extLst>
              <a:ext uri="{FF2B5EF4-FFF2-40B4-BE49-F238E27FC236}">
                <a16:creationId xmlns:a16="http://schemas.microsoft.com/office/drawing/2014/main" id="{69F80805-3A9F-4DDA-B1A4-9FE400678A4C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353175" y="4303656"/>
            <a:ext cx="1786911" cy="308994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Component Level Benchmarking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Outcomes (BCC)</a:t>
            </a: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12B10E75-C5D6-4750-85CF-770DD33FC1AF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6353175" y="3659188"/>
            <a:ext cx="463550" cy="182563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C7BCE910-F840-4825-B407-D8401EA1BA0D}" type="datetime'A''''''c''t''''''''''i''''v''''''''''''i''t''''''''y''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Activity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8EE04F3-79B0-49DD-886A-644C4585DF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1853" y="5333683"/>
            <a:ext cx="177726" cy="177800"/>
          </a:xfrm>
          <a:prstGeom prst="ellipse">
            <a:avLst/>
          </a:prstGeom>
          <a:solidFill>
            <a:srgbClr val="DD1D21"/>
          </a:solidFill>
          <a:ln w="7144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Segoe UI"/>
              <a:sym typeface="Segoe UI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52F1197-3E0B-40B9-8429-62BB7F80814C}"/>
              </a:ext>
            </a:extLst>
          </p:cNvPr>
          <p:cNvSpPr txBox="1"/>
          <p:nvPr/>
        </p:nvSpPr>
        <p:spPr>
          <a:xfrm>
            <a:off x="6599579" y="5259276"/>
            <a:ext cx="4669360" cy="6477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Business as usual mindset to Competitive scoping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Non ever green CCI (pre-concept select) and CIS (pre-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OSD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Cost creep during project execution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60AEA11-0782-4BB6-88E2-6BBD7798A6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1853" y="5541328"/>
            <a:ext cx="177726" cy="177800"/>
          </a:xfrm>
          <a:prstGeom prst="ellipse">
            <a:avLst/>
          </a:prstGeom>
          <a:solidFill>
            <a:srgbClr val="DD1D21"/>
          </a:solidFill>
          <a:ln w="7144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Segoe UI"/>
              <a:sym typeface="Segoe U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4E38851-3A6B-44D4-BB70-9A704FDE10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1853" y="5721668"/>
            <a:ext cx="177726" cy="177800"/>
          </a:xfrm>
          <a:prstGeom prst="ellipse">
            <a:avLst/>
          </a:prstGeom>
          <a:solidFill>
            <a:srgbClr val="DD1D21"/>
          </a:solidFill>
          <a:ln w="7144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Segoe UI"/>
              <a:sym typeface="Segoe U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42C2ED-48D0-412A-9DFF-805709612E1A}"/>
              </a:ext>
            </a:extLst>
          </p:cNvPr>
          <p:cNvSpPr/>
          <p:nvPr/>
        </p:nvSpPr>
        <p:spPr>
          <a:xfrm>
            <a:off x="6303378" y="5950266"/>
            <a:ext cx="5289817" cy="83386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E6F7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Commitments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 -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75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Confirm ownership –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75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 - Reconfirm impact ($$) –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75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 - Confirm resources to support delivery of initiative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75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– </a:t>
            </a:r>
            <a:r>
              <a:rPr lang="en-US" sz="1200" dirty="0">
                <a:solidFill>
                  <a:srgbClr val="595959">
                    <a:lumMod val="75000"/>
                  </a:srgbClr>
                </a:solidFill>
                <a:latin typeface="Futura Medium" panose="020B0502020204020303" pitchFamily="34" charset="0"/>
              </a:rPr>
              <a:t>done.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75000"/>
                </a:srgbClr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A2AB65-8671-4C7C-8181-F8784B62C097}"/>
              </a:ext>
            </a:extLst>
          </p:cNvPr>
          <p:cNvSpPr/>
          <p:nvPr/>
        </p:nvSpPr>
        <p:spPr>
          <a:xfrm>
            <a:off x="607400" y="0"/>
            <a:ext cx="10155850" cy="35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2514F452-B9B5-4956-B4D3-F7F2AFC7D9E4}"/>
              </a:ext>
            </a:extLst>
          </p:cNvPr>
          <p:cNvSpPr/>
          <p:nvPr/>
        </p:nvSpPr>
        <p:spPr>
          <a:xfrm rot="5400000" flipH="1" flipV="1">
            <a:off x="11240612" y="-54744"/>
            <a:ext cx="896644" cy="100613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3F828815-D692-4D0E-981C-436547EA0ADB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6353175" y="4620158"/>
            <a:ext cx="1786904" cy="152400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Component Level CS Framework</a:t>
            </a: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5852AFD7-A798-43DA-93FC-6FB265D1E5E3}"/>
              </a:ext>
            </a:extLst>
          </p:cNvPr>
          <p:cNvSpPr/>
          <p:nvPr>
            <p:custDataLst>
              <p:tags r:id="rId41"/>
            </p:custDataLst>
          </p:nvPr>
        </p:nvSpPr>
        <p:spPr bwMode="gray">
          <a:xfrm>
            <a:off x="9644067" y="4581318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439777-AC2C-4984-8B46-99CE3D48AEFF}"/>
              </a:ext>
            </a:extLst>
          </p:cNvPr>
          <p:cNvSpPr/>
          <p:nvPr/>
        </p:nvSpPr>
        <p:spPr>
          <a:xfrm>
            <a:off x="8443913" y="4392096"/>
            <a:ext cx="1019174" cy="1126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BCE07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38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B84A80C-8004-109E-7FD9-B7F384A5FA8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5" imgW="360" imgH="360" progId="TCLayout.ActiveDocument.1">
                  <p:embed/>
                </p:oleObj>
              </mc:Choice>
              <mc:Fallback>
                <p:oleObj name="think-cell Slide" r:id="rId115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B84A80C-8004-109E-7FD9-B7F384A5F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382BD2F-078A-83A1-73DB-E981F272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9" y="78964"/>
            <a:ext cx="11171238" cy="384048"/>
          </a:xfrm>
        </p:spPr>
        <p:txBody>
          <a:bodyPr vert="horz"/>
          <a:lstStyle/>
          <a:p>
            <a:r>
              <a:rPr lang="en-US" sz="2000">
                <a:latin typeface="ShellBold" panose="00000800000000000000" pitchFamily="50" charset="0"/>
              </a:rPr>
              <a:t>10) Cost Evolution and Improvement Staircase </a:t>
            </a:r>
            <a:r>
              <a:rPr lang="en-US" sz="2000">
                <a:solidFill>
                  <a:srgbClr val="404040"/>
                </a:solidFill>
                <a:latin typeface="ShellBold" panose="00000800000000000000" pitchFamily="50" charset="0"/>
              </a:rPr>
              <a:t>(MOD </a:t>
            </a:r>
            <a:r>
              <a:rPr lang="en-US" sz="2000" err="1">
                <a:solidFill>
                  <a:srgbClr val="404040"/>
                </a:solidFill>
                <a:latin typeface="ShellBold" panose="00000800000000000000" pitchFamily="50" charset="0"/>
              </a:rPr>
              <a:t>mln</a:t>
            </a:r>
            <a:r>
              <a:rPr lang="en-US" sz="2000">
                <a:solidFill>
                  <a:srgbClr val="404040"/>
                </a:solidFill>
                <a:latin typeface="ShellBold" panose="00000800000000000000" pitchFamily="50" charset="0"/>
              </a:rPr>
              <a:t> $ 100%)</a:t>
            </a:r>
            <a:endParaRPr lang="en-GB" sz="200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4C6A974-5384-91FB-3B5F-1569F9232462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317500" y="838200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721E53-8F77-87CE-4059-6B2C3A1899D7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6032500" y="320992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F8C756-77C9-5632-151B-AF7925884BCD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7175500" y="3276600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73F624-3835-1EF4-08D8-B9EBE17B786B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7556500" y="327977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590E57-49A9-FD99-D405-F81E2ABB5322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10604500" y="348297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7F4842A-01AB-AA31-4464-8030D563547C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2984500" y="210502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378A9C-A406-A3B2-81BC-336C90ADF9C4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7937500" y="328612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08A90B-5C31-32BF-5513-5D62589CE594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8318500" y="3354388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F1A94-4E02-4C03-1D6E-50BB89608100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8699500" y="3354388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CE41BA4-98BE-2C1A-12AE-CA8B43098972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9080500" y="3378200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FA4654C-C0C0-1565-9D8A-25B30F5C2473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9461500" y="3390900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8D3730-1A59-633B-02F1-00F2890DED1E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10223500" y="342582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96886F-6243-A209-8831-AC1C3F5F12A4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10985500" y="348932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0BBD4D-1B31-64A9-479F-B2BF2C32B43B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6413500" y="3230563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B1DDEC-4B92-99D0-29A7-8E4403336DA0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6794500" y="3262313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242E27-570D-AC06-CFAF-98CEA9B98DA5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698500" y="793750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99134EF-A884-FC26-F4FE-DE725033AB65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1079500" y="992188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5A9BF72-509A-4ECB-8806-DA72826C2652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1460500" y="1039813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7A21990-5CB7-FDB4-77D7-85CEAB4DD246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1841500" y="129222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C032307-A843-99F0-24C8-31A00E9088B7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2222500" y="178752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1DDA5DC-0894-E84E-4411-00C51913D080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2603500" y="195897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A77E402-6E61-7570-17F7-4BF1065F9838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9842500" y="3402013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990846-2EF4-E0A3-53FD-E6B0C5A3BBDE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3365500" y="261937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75C9915-865A-166D-28BF-C9E8CE6C6DF7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3746500" y="2582863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CD81409-A546-3270-335F-98931ACFE46B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4127500" y="2517775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00D03B-F4EA-C160-C85D-89B8C24CA372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4508500" y="2789238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543C5-57C3-D666-2C05-D0304502A4D6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4889500" y="3201988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EFE8B4-71C6-E509-FA60-7CE6C862E82F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5270500" y="3201988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EBF7A8-DF7A-305D-232F-20A45B6458DA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5651500" y="3201988"/>
            <a:ext cx="127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384433C-52F5-12B1-E1ED-1F298EA1CFA8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0731500" y="3482975"/>
            <a:ext cx="254000" cy="63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D7DB69-52C8-9E90-3445-E73074371636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7683500" y="3279774"/>
            <a:ext cx="254000" cy="63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7BED9F72-BB4B-88D6-47AA-390FC32F89EC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5397500" y="3198813"/>
            <a:ext cx="254000" cy="63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60FC4-8AD7-06D5-A191-27597E3935B8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7302500" y="3276600"/>
            <a:ext cx="254000" cy="31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A5E075-1219-BBCA-DE6A-D209A7F13480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5778500" y="3201988"/>
            <a:ext cx="254000" cy="793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9B89079-EA07-EF73-9AEE-70A346D3587C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9588500" y="3390900"/>
            <a:ext cx="254000" cy="11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graphicFrame>
        <p:nvGraphicFramePr>
          <p:cNvPr id="246" name="Chart 245">
            <a:extLst>
              <a:ext uri="{FF2B5EF4-FFF2-40B4-BE49-F238E27FC236}">
                <a16:creationId xmlns:a16="http://schemas.microsoft.com/office/drawing/2014/main" id="{DAA900F7-D78C-59DC-EBEC-95E5FF3AD135}"/>
              </a:ext>
            </a:extLst>
          </p:cNvPr>
          <p:cNvGraphicFramePr/>
          <p:nvPr>
            <p:custDataLst>
              <p:tags r:id="rId37"/>
            </p:custDataLst>
          </p:nvPr>
        </p:nvGraphicFramePr>
        <p:xfrm>
          <a:off x="-82550" y="711200"/>
          <a:ext cx="12357100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7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A911122C-03DE-DF10-88DE-FA53A5C8E618}"/>
              </a:ext>
            </a:extLst>
          </p:cNvPr>
          <p:cNvGrpSpPr/>
          <p:nvPr/>
        </p:nvGrpSpPr>
        <p:grpSpPr>
          <a:xfrm>
            <a:off x="200025" y="608013"/>
            <a:ext cx="4914900" cy="2454275"/>
            <a:chOff x="200025" y="579438"/>
            <a:chExt cx="4914900" cy="24542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571D55-B8B0-8F45-184D-2A6239489110}"/>
                </a:ext>
              </a:extLst>
            </p:cNvPr>
            <p:cNvCxnSpPr/>
            <p:nvPr>
              <p:custDataLst>
                <p:tags r:id="rId111"/>
              </p:custDataLst>
            </p:nvPr>
          </p:nvCxnSpPr>
          <p:spPr bwMode="auto">
            <a:xfrm flipV="1">
              <a:off x="200025" y="579438"/>
              <a:ext cx="0" cy="7620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F5E9D7-07B2-54FB-5472-E7D278D29BD7}"/>
                </a:ext>
              </a:extLst>
            </p:cNvPr>
            <p:cNvGrpSpPr/>
            <p:nvPr/>
          </p:nvGrpSpPr>
          <p:grpSpPr>
            <a:xfrm>
              <a:off x="200025" y="579438"/>
              <a:ext cx="4914900" cy="2454275"/>
              <a:chOff x="200025" y="579438"/>
              <a:chExt cx="4914900" cy="2454275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FFC1C85-6755-B76D-51A4-77F790754338}"/>
                  </a:ext>
                </a:extLst>
              </p:cNvPr>
              <p:cNvCxnSpPr/>
              <p:nvPr>
                <p:custDataLst>
                  <p:tags r:id="rId112"/>
                </p:custDataLst>
              </p:nvPr>
            </p:nvCxnSpPr>
            <p:spPr bwMode="auto">
              <a:xfrm>
                <a:off x="200025" y="579438"/>
                <a:ext cx="4914900" cy="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41F7F7-4283-C317-F51A-E794A9DBD4FE}"/>
                  </a:ext>
                </a:extLst>
              </p:cNvPr>
              <p:cNvCxnSpPr/>
              <p:nvPr>
                <p:custDataLst>
                  <p:tags r:id="rId113"/>
                </p:custDataLst>
              </p:nvPr>
            </p:nvCxnSpPr>
            <p:spPr bwMode="auto">
              <a:xfrm>
                <a:off x="5114925" y="588963"/>
                <a:ext cx="0" cy="244475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7D28AF-3314-404D-1024-A038D858B273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 bwMode="auto">
          <a:xfrm flipV="1">
            <a:off x="5181600" y="2890838"/>
            <a:ext cx="0" cy="762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D249DB4F-3178-98F5-BE5E-E197EA1BF1E2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5181600" y="2890838"/>
            <a:ext cx="681990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641992-F9DA-3CC3-12CF-BA03757AF35A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12001500" y="2890838"/>
            <a:ext cx="0" cy="55721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671E1507-C2E0-2C19-B59F-39D31A6BE232}"/>
              </a:ext>
            </a:extLst>
          </p:cNvPr>
          <p:cNvCxnSpPr>
            <a:cxnSpLocks/>
          </p:cNvCxnSpPr>
          <p:nvPr>
            <p:custDataLst>
              <p:tags r:id="rId41"/>
            </p:custDataLst>
          </p:nvPr>
        </p:nvCxnSpPr>
        <p:spPr bwMode="auto">
          <a:xfrm flipV="1">
            <a:off x="11239500" y="2890838"/>
            <a:ext cx="0" cy="3635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B78A7F4-D5B3-601F-3763-D32604DD2802}"/>
              </a:ext>
            </a:extLst>
          </p:cNvPr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auto">
          <a:xfrm>
            <a:off x="9612315" y="5932487"/>
            <a:ext cx="225424" cy="5322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AB8C3CCD-CD76-4F5D-99CD-815FE5889308}" type="datetime'''''''''''''''Well''''''''''s: ''''T''''''''''&amp;''''''''I 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Wells: T&amp;I 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918514A-9441-BAB4-5253-78932B0387E0}"/>
              </a:ext>
            </a:extLst>
          </p:cNvPr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10020300" y="3338513"/>
            <a:ext cx="152400" cy="14922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69488B21-86D9-464E-9087-F00B64342A66}" type="datetime'2''''''''''''''''''''''.''''''''0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2.0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4536750-1839-7C34-33C1-82253F9A2E08}"/>
              </a:ext>
            </a:extLst>
          </p:cNvPr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auto">
          <a:xfrm>
            <a:off x="10010775" y="5865813"/>
            <a:ext cx="168275" cy="732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8032E4CE-EAF8-4761-A739-E4C043CA33BF}" type="datetime'''Ow''n''''e''''r''s'' C''''''o''''s''''''''t''''''''''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Owners Cost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4537501-1994-0EC8-5ABC-2CB2EB750477}"/>
              </a:ext>
            </a:extLst>
          </p:cNvPr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10401300" y="3379788"/>
            <a:ext cx="152400" cy="149225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94A10ED3-5D8C-432A-80FF-B86518E72549}" type="datetime'''''''5''''''''.''''''''''0''''''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5.0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A152FF-F17E-8B32-CA8A-E42A5251F1BE}"/>
              </a:ext>
            </a:extLst>
          </p:cNvPr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auto">
          <a:xfrm>
            <a:off x="10377488" y="5942013"/>
            <a:ext cx="220663" cy="732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317421FC-FAFE-4AA9-9759-7C3CEA1568D7}" type="datetime'''''''''''''C''''o''n''''t''''''''i''gen''''ci''es ''''Mgt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Contigencies Mgt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E8A62D-A254-2CD3-F410-C62700227AD8}"/>
              </a:ext>
            </a:extLst>
          </p:cNvPr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10782300" y="3411538"/>
            <a:ext cx="152400" cy="149225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21EA21B9-F5E3-4984-932A-ED972C4E7BC0}" type="datetime'''''0''''''''''''.''''''''''''''''''''''7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0.7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C7FA3E-AA86-21D7-7348-A96FA6232EFB}"/>
              </a:ext>
            </a:extLst>
          </p:cNvPr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auto">
          <a:xfrm>
            <a:off x="10774363" y="5875338"/>
            <a:ext cx="188913" cy="579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5091E6B4-0188-430E-A302-A4B9FE754852}" type="datetime'St''''''''a''''t''''''''u''''t''o''''''r''y''''''''''''''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Statutory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D22F1B-D940-487D-FEA2-AD9A5A963887}"/>
              </a:ext>
            </a:extLst>
          </p:cNvPr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3543300" y="2525713"/>
            <a:ext cx="152400" cy="14922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054D1ABD-EB74-49FD-A45F-EA06393F40A3}" type="datetime'''3''''''''''''''''''''''''''''.''''''''''''''''1''''''''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3.1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36104F-D1C5-E3D8-44E7-F1F559F6FAFF}"/>
              </a:ext>
            </a:extLst>
          </p:cNvPr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auto">
          <a:xfrm>
            <a:off x="11907838" y="6046788"/>
            <a:ext cx="188913" cy="17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4C06E6CA-44A5-48F8-8F82-0CCDD3E40221}" type="datetime'''''B''C''''C''''''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C88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BCC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3C88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7BD2DE7-9A7B-FE81-809F-741868F1D12F}"/>
              </a:ext>
            </a:extLst>
          </p:cNvPr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114300" y="808038"/>
            <a:ext cx="152400" cy="149225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A1F5A16C-DCD0-44A2-B476-FDC4D6870F64}" type="datetime'''''''''7''''''''''.''''''''''''''8''''''''''''''''''''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7.8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6E90BA-57D3-A16F-31D1-48BCF166BB1A}"/>
              </a:ext>
            </a:extLst>
          </p:cNvPr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auto">
          <a:xfrm>
            <a:off x="69850" y="6046788"/>
            <a:ext cx="242888" cy="17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5CB488FB-587A-40A5-B506-479C13665A15}" type="datetime'''''''D''''''''''''''''''G''''''2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C88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DG2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3C88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50AABC-9F12-1C16-AD22-57D800BB2450}"/>
              </a:ext>
            </a:extLst>
          </p:cNvPr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495300" y="741363"/>
            <a:ext cx="152400" cy="149225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F2ABCA3E-FE09-41D9-B82C-95C3EAB7C3E3}" type="datetime'''''''3''''''''''.''''''''''''''''''9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3.9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D29179-8AFF-DBF5-FD8B-05F3D7A3053C}"/>
              </a:ext>
            </a:extLst>
          </p:cNvPr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auto">
          <a:xfrm>
            <a:off x="398463" y="5856287"/>
            <a:ext cx="171451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EA0F8354-AB8E-4415-9342-3B3F1CD22167}" type="datetime'''''L''''a''nd'''''''' Acqu''i''''''''''s''''''ti''o''n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Land Acquistion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5E5AA5-78C2-FCCC-AFE3-A43AAC2EAE65}"/>
              </a:ext>
            </a:extLst>
          </p:cNvPr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auto">
          <a:xfrm>
            <a:off x="814389" y="5846763"/>
            <a:ext cx="156370" cy="5607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F55EC7CA-D509-4D5F-9C42-569B5F81B05D}" type="datetime'''''''''''''Bu''lkl''in''''''''''''''''''''''''''''e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Bulkline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C120EA6-B66E-9F80-CFB3-4B1EECBAF045}"/>
              </a:ext>
            </a:extLst>
          </p:cNvPr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1257300" y="941388"/>
            <a:ext cx="152400" cy="149225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6FE52FA0-5B35-4CE2-8DF7-E107CFCFDB5B}" type="datetime'''''''''''''''''''''''4''''''''''''.''''''''''2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4.2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8D11C3-FF74-3698-8847-2F60788F38E5}"/>
              </a:ext>
            </a:extLst>
          </p:cNvPr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auto">
          <a:xfrm>
            <a:off x="1168400" y="6046788"/>
            <a:ext cx="217488" cy="14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61604D4E-0655-4715-9034-2EA4A69D209B}" type="datetime'''Ti''''e''-''''''''i''''''''''''n''''''''''''''''''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Tie-in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6CD630-532E-97AB-B347-906817D1CE72}"/>
              </a:ext>
            </a:extLst>
          </p:cNvPr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auto">
          <a:xfrm>
            <a:off x="11134725" y="6046788"/>
            <a:ext cx="211138" cy="17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662F3E20-A59B-4A1D-9A42-038F2DEB5AFF}" type="datetime'''O''S''''''''''''''''''''''''D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C88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OSD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3C88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658D3C-C494-916C-AE56-28EDC7AC1E1D}"/>
              </a:ext>
            </a:extLst>
          </p:cNvPr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auto">
          <a:xfrm>
            <a:off x="1528764" y="5980112"/>
            <a:ext cx="261144" cy="4024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6D22B01A-424E-4B14-92C4-EC02AA16E84A}" type="datetime'''''Ac''''''''c''''es''''s'' &amp;'''' Lo''c'' P''r''''''e''p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Access &amp; Loc Prep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25501DF-BDE7-1071-7F4F-9098C94F837D}"/>
              </a:ext>
            </a:extLst>
          </p:cNvPr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auto">
          <a:xfrm>
            <a:off x="2012950" y="5980113"/>
            <a:ext cx="160338" cy="5607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FF48D656-B813-4DBA-9FF4-57F98BE63B18}" type="datetime'''''''EPC'''' ''P''r''''em''''''''''''i''''''''''''u''''m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EPC Premium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5660B49-8FBF-FDC0-3901-3E0B83E2471A}"/>
              </a:ext>
            </a:extLst>
          </p:cNvPr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auto">
          <a:xfrm>
            <a:off x="2363790" y="5875337"/>
            <a:ext cx="179387" cy="732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BB1C8A64-1CA6-4F20-A9F6-494E9F9A6E01}" type="datetime'''P''''o''w''''e''r'''''''''''''''' ''''''C''a''b''le''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Power Cable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0E073E2-2ABE-2C60-68FF-5D33713FC700}"/>
              </a:ext>
            </a:extLst>
          </p:cNvPr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auto">
          <a:xfrm>
            <a:off x="2725738" y="5980113"/>
            <a:ext cx="225425" cy="488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0289397D-B3C3-4942-A354-FF08D5A6CB7E}" type="datetime'''R''''''e''''''''m''o''t''''e'''''''''' ''''Mf''d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Remote Mfd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520DD9E-4FF7-7449-CCAC-1462EE7C6499}"/>
              </a:ext>
            </a:extLst>
          </p:cNvPr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auto">
          <a:xfrm>
            <a:off x="3094039" y="5837238"/>
            <a:ext cx="215900" cy="732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3C6A51C0-612F-4580-A35F-43166E21A94D}" type="datetime'''''''''''''Well''s'''''''''' ''''C''''o''u''n''''''''''t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Wells Count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EA7F0B-E29E-2865-3056-15BEB59B0966}"/>
              </a:ext>
            </a:extLst>
          </p:cNvPr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auto">
          <a:xfrm>
            <a:off x="3522664" y="5799138"/>
            <a:ext cx="153987" cy="732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BC93A09F-3836-4D81-8CD6-D91823E32D94}" type="datetime'''M''''an''''n''''''''''i''''''n''''''''''''''g''''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Manning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FCCAD2-264A-D15B-462C-685FF89B062C}"/>
              </a:ext>
            </a:extLst>
          </p:cNvPr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gray">
          <a:xfrm>
            <a:off x="3924300" y="2474913"/>
            <a:ext cx="152400" cy="149225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8A1C1BE2-4B3F-4B96-8ECF-713A78381141}" type="datetime'''''5''''''''''''''.''''''''''''''''''7''''''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5.7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F07633F-551B-10BF-75D3-A1EF46E32E0C}"/>
              </a:ext>
            </a:extLst>
          </p:cNvPr>
          <p:cNvSpPr>
            <a:spLocks noGrp="1" noChangeArrowheads="1"/>
          </p:cNvSpPr>
          <p:nvPr>
            <p:custDataLst>
              <p:tags r:id="rId66"/>
            </p:custDataLst>
          </p:nvPr>
        </p:nvSpPr>
        <p:spPr bwMode="auto">
          <a:xfrm>
            <a:off x="3871913" y="5913437"/>
            <a:ext cx="231775" cy="5512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287E9D45-68E3-45EA-8015-BC4F94E4D036}" type="datetime'''SP'''''' ''''&amp;'''''' ''N''''''''DDC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SP &amp; NDDC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A235FD9-4342-1650-E27F-D90647739E6B}"/>
              </a:ext>
            </a:extLst>
          </p:cNvPr>
          <p:cNvSpPr>
            <a:spLocks noGrp="1" noChangeArrowheads="1"/>
          </p:cNvSpPr>
          <p:nvPr>
            <p:custDataLst>
              <p:tags r:id="rId67"/>
            </p:custDataLst>
          </p:nvPr>
        </p:nvSpPr>
        <p:spPr bwMode="auto">
          <a:xfrm>
            <a:off x="4224338" y="5846763"/>
            <a:ext cx="165101" cy="732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2D3DD4B7-C0D1-4110-B4E3-B1DCB6522C2A}" type="datetime'''C''''''''''''on''''''''''t''ig''''enc''i''''''''''''es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Contigencies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4E056D-6E98-E640-33EA-3F599F3D54D4}"/>
              </a:ext>
            </a:extLst>
          </p:cNvPr>
          <p:cNvSpPr>
            <a:spLocks noGrp="1" noChangeArrowheads="1"/>
          </p:cNvSpPr>
          <p:nvPr>
            <p:custDataLst>
              <p:tags r:id="rId68"/>
            </p:custDataLst>
          </p:nvPr>
        </p:nvSpPr>
        <p:spPr bwMode="auto">
          <a:xfrm>
            <a:off x="4597400" y="5741988"/>
            <a:ext cx="256383" cy="811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BFEBEC08-885D-49C5-95A1-B172F2E72CC0}" type="datetime'''I''n''fl''''a''tion''/&#10;''''Esc''''''''al''''''ati''o''''n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Inflation/
Escalation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4CD539-0837-3965-4C7C-B12E087BD01C}"/>
              </a:ext>
            </a:extLst>
          </p:cNvPr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auto">
          <a:xfrm>
            <a:off x="5038725" y="6046788"/>
            <a:ext cx="211138" cy="17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56D42980-3521-49AE-95BE-15590735D9C1}" type="datetime'''''''''''''''''''''''D''G''''''3''''''''''''''''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C88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DG3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3C88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369674-8821-B297-9174-45B2BF4F8DED}"/>
              </a:ext>
            </a:extLst>
          </p:cNvPr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gray">
          <a:xfrm>
            <a:off x="5448300" y="3127375"/>
            <a:ext cx="152400" cy="149225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388DD12D-8106-4F16-A87C-FC78703FD4E8}" type="datetime'''''''0''''''.''''''''''''''''''''''''''''''''1''''''''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0.1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5606E0-A32C-D121-6C13-D687DEB1A2CC}"/>
              </a:ext>
            </a:extLst>
          </p:cNvPr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auto">
          <a:xfrm>
            <a:off x="5449889" y="5922962"/>
            <a:ext cx="274638" cy="7322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0B490E52-7838-47AF-BE9F-308F5488703A}" type="datetime'De''''''s''i''''gn'''''''' Re''''''''''''''''''''pl''''ica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Design Replica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9A25C3-A6F7-B43B-F1CB-2D92B98D4300}"/>
              </a:ext>
            </a:extLst>
          </p:cNvPr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gray">
          <a:xfrm>
            <a:off x="5829300" y="3130550"/>
            <a:ext cx="152400" cy="14922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26F82229-9609-4554-8DF0-4EDB712BB2D4}" type="datetime'''''''''''''''0''''''''.''''7''''''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0.7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ECC8DB-A7B0-6EE5-1CC9-033B3A75993C}"/>
              </a:ext>
            </a:extLst>
          </p:cNvPr>
          <p:cNvSpPr>
            <a:spLocks noGrp="1" noChangeArrowheads="1"/>
          </p:cNvSpPr>
          <p:nvPr>
            <p:custDataLst>
              <p:tags r:id="rId73"/>
            </p:custDataLst>
          </p:nvPr>
        </p:nvSpPr>
        <p:spPr bwMode="auto">
          <a:xfrm>
            <a:off x="5751513" y="5875338"/>
            <a:ext cx="336553" cy="732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0A13B311-1DB1-4E6A-87C2-AE32B0CD9AD3}" type="datetime'''''Ow''''ners'''''' Cost'''''' ''''''''Optim''i''z''a''tion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Owners Cost Optimization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CB6D30-A970-56F2-ACA3-BC8AE531B105}"/>
              </a:ext>
            </a:extLst>
          </p:cNvPr>
          <p:cNvSpPr>
            <a:spLocks noGrp="1" noChangeArrowheads="1"/>
          </p:cNvSpPr>
          <p:nvPr>
            <p:custDataLst>
              <p:tags r:id="rId74"/>
            </p:custDataLst>
          </p:nvPr>
        </p:nvSpPr>
        <p:spPr bwMode="gray">
          <a:xfrm>
            <a:off x="6210300" y="3144838"/>
            <a:ext cx="152400" cy="149225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4877A24D-10A0-4B36-A219-4AEBBF3B73D9}" type="datetime'''''1''''''''''''''''''''.''''''''''''8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1.8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511995-9365-8F8F-A73B-336B15D5BA66}"/>
              </a:ext>
            </a:extLst>
          </p:cNvPr>
          <p:cNvSpPr>
            <a:spLocks noGrp="1" noChangeArrowheads="1"/>
          </p:cNvSpPr>
          <p:nvPr>
            <p:custDataLst>
              <p:tags r:id="rId75"/>
            </p:custDataLst>
          </p:nvPr>
        </p:nvSpPr>
        <p:spPr bwMode="auto">
          <a:xfrm>
            <a:off x="6179344" y="5886553"/>
            <a:ext cx="283369" cy="6754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DFF6ED31-2245-405A-9A84-901AAABDED46}" type="datetime'''C''''o''nt''''r''''ac''''t &#10;''''Optimi''''''zat''io''n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Contract 
Optimization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6C756-0914-98EC-F0FB-32618E0590C2}"/>
              </a:ext>
            </a:extLst>
          </p:cNvPr>
          <p:cNvSpPr>
            <a:spLocks noGrp="1" noChangeArrowheads="1"/>
          </p:cNvSpPr>
          <p:nvPr>
            <p:custDataLst>
              <p:tags r:id="rId76"/>
            </p:custDataLst>
          </p:nvPr>
        </p:nvSpPr>
        <p:spPr bwMode="gray">
          <a:xfrm>
            <a:off x="7353300" y="3203575"/>
            <a:ext cx="152400" cy="149225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A23E1E39-08E4-4DE7-96D3-21B8430BD24A}" type="datetime'''''0''''''''''.''''''''''''3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0.3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572DF8-9212-86E2-6836-04095AD9F559}"/>
              </a:ext>
            </a:extLst>
          </p:cNvPr>
          <p:cNvSpPr>
            <a:spLocks noGrp="1" noChangeArrowheads="1"/>
          </p:cNvSpPr>
          <p:nvPr>
            <p:custDataLst>
              <p:tags r:id="rId77"/>
            </p:custDataLst>
          </p:nvPr>
        </p:nvSpPr>
        <p:spPr bwMode="auto">
          <a:xfrm>
            <a:off x="7316789" y="5961063"/>
            <a:ext cx="239712" cy="488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56E1A858-7E83-400B-8919-D10ACCA35027}" type="datetime'''We''''''''''l''''''''''''l''''s'':'' ''''''''''SC''T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Wells: SCT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F93589-2FE2-4D96-0ED0-64A68A351B04}"/>
              </a:ext>
            </a:extLst>
          </p:cNvPr>
          <p:cNvSpPr>
            <a:spLocks noGrp="1" noChangeArrowheads="1"/>
          </p:cNvSpPr>
          <p:nvPr>
            <p:custDataLst>
              <p:tags r:id="rId78"/>
            </p:custDataLst>
          </p:nvPr>
        </p:nvSpPr>
        <p:spPr bwMode="gray">
          <a:xfrm>
            <a:off x="7734300" y="3208338"/>
            <a:ext cx="152400" cy="149225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E16E4DA8-D275-452E-807F-BC7A6D1166C1}" type="datetime'''''''''''''''''''''''0''.''''''''''''''5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0.5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86BB73-D7FA-FE09-6115-36A7CA9D2886}"/>
              </a:ext>
            </a:extLst>
          </p:cNvPr>
          <p:cNvSpPr>
            <a:spLocks noGrp="1" noChangeArrowheads="1"/>
          </p:cNvSpPr>
          <p:nvPr>
            <p:custDataLst>
              <p:tags r:id="rId79"/>
            </p:custDataLst>
          </p:nvPr>
        </p:nvSpPr>
        <p:spPr bwMode="auto">
          <a:xfrm>
            <a:off x="7640638" y="5970588"/>
            <a:ext cx="227013" cy="4214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F61E15D4-94B6-4EB9-AEDC-3566B0D93E29}" type="datetime'''''''S''''t''a''t''''''u''''to''''''''''''''''''''''r''''''y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Statutory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E3E887-CA14-E564-0075-4CF65117201E}"/>
              </a:ext>
            </a:extLst>
          </p:cNvPr>
          <p:cNvSpPr>
            <a:spLocks noGrp="1" noChangeArrowheads="1"/>
          </p:cNvSpPr>
          <p:nvPr>
            <p:custDataLst>
              <p:tags r:id="rId80"/>
            </p:custDataLst>
          </p:nvPr>
        </p:nvSpPr>
        <p:spPr bwMode="gray">
          <a:xfrm>
            <a:off x="8115300" y="3244850"/>
            <a:ext cx="152400" cy="149225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9B0DA1C3-9CE5-4B67-A31A-504B563628A3}" type="datetime'''''''''''''''''''''''''''''''''''''6''''.''0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6.0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20CEE2-F8E9-94C5-15C1-C53252A1F6D5}"/>
              </a:ext>
            </a:extLst>
          </p:cNvPr>
          <p:cNvSpPr>
            <a:spLocks noGrp="1" noChangeArrowheads="1"/>
          </p:cNvSpPr>
          <p:nvPr>
            <p:custDataLst>
              <p:tags r:id="rId81"/>
            </p:custDataLst>
          </p:nvPr>
        </p:nvSpPr>
        <p:spPr bwMode="auto">
          <a:xfrm>
            <a:off x="7967664" y="6027738"/>
            <a:ext cx="209550" cy="335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5AF63076-3711-4E6E-B41A-E2C05B6C7BD8}" type="datetime'''C''''o''''nt''''ig''''''''e''''n''''c''''''y''''''''''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Contigency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BFABE7-A630-DC88-93A3-BECFCD33AB4A}"/>
              </a:ext>
            </a:extLst>
          </p:cNvPr>
          <p:cNvSpPr>
            <a:spLocks noGrp="1" noChangeArrowheads="1"/>
          </p:cNvSpPr>
          <p:nvPr>
            <p:custDataLst>
              <p:tags r:id="rId82"/>
            </p:custDataLst>
          </p:nvPr>
        </p:nvSpPr>
        <p:spPr bwMode="auto">
          <a:xfrm>
            <a:off x="8497888" y="6046788"/>
            <a:ext cx="150813" cy="17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92E3E976-19A5-4B1B-9D6C-253BB8008A50}" type="datetime'''''''''''''''''''''F''''''I''''''''''''''''''''D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3C88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FID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3C88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75076F1-64EA-4838-7838-C4F500EA7884}"/>
              </a:ext>
            </a:extLst>
          </p:cNvPr>
          <p:cNvSpPr>
            <a:spLocks noGrp="1" noChangeArrowheads="1"/>
          </p:cNvSpPr>
          <p:nvPr>
            <p:custDataLst>
              <p:tags r:id="rId83"/>
            </p:custDataLst>
          </p:nvPr>
        </p:nvSpPr>
        <p:spPr bwMode="gray">
          <a:xfrm>
            <a:off x="9258300" y="3309938"/>
            <a:ext cx="152400" cy="149225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C6183D2F-3827-4FCA-83D5-DA734E39DDD1}" type="datetime'''''''''''1''''''.''2''''''''''''''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1.2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D205E2C-509D-AADB-1683-3C6C014C4225}"/>
              </a:ext>
            </a:extLst>
          </p:cNvPr>
          <p:cNvSpPr>
            <a:spLocks noGrp="1" noChangeArrowheads="1"/>
          </p:cNvSpPr>
          <p:nvPr>
            <p:custDataLst>
              <p:tags r:id="rId84"/>
            </p:custDataLst>
          </p:nvPr>
        </p:nvSpPr>
        <p:spPr bwMode="gray">
          <a:xfrm>
            <a:off x="8877300" y="3290888"/>
            <a:ext cx="152400" cy="14922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1E986F85-034C-440C-B4C1-72122BA2060E}" type="datetime'''2''''''.''''''''''0''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2.0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1E3671-34D5-B470-FD19-5D00E41BBD00}"/>
              </a:ext>
            </a:extLst>
          </p:cNvPr>
          <p:cNvSpPr>
            <a:spLocks noGrp="1" noChangeArrowheads="1"/>
          </p:cNvSpPr>
          <p:nvPr>
            <p:custDataLst>
              <p:tags r:id="rId85"/>
            </p:custDataLst>
          </p:nvPr>
        </p:nvSpPr>
        <p:spPr bwMode="gray">
          <a:xfrm>
            <a:off x="50801" y="657226"/>
            <a:ext cx="327025" cy="17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466B1553-B884-4A2E-A692-E6E73B5E7930}" type="datetime'''''''''''''''''''''''''4''''''''''''43''''''.''''''''''''0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443.0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DBB29E-3E6B-E922-2DB6-DB80616CDC7F}"/>
              </a:ext>
            </a:extLst>
          </p:cNvPr>
          <p:cNvSpPr>
            <a:spLocks noGrp="1" noChangeArrowheads="1"/>
          </p:cNvSpPr>
          <p:nvPr>
            <p:custDataLst>
              <p:tags r:id="rId86"/>
            </p:custDataLst>
          </p:nvPr>
        </p:nvSpPr>
        <p:spPr bwMode="gray">
          <a:xfrm>
            <a:off x="4997450" y="3005138"/>
            <a:ext cx="292100" cy="17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6A72E5DB-FB99-489B-8F5B-79DA45343E33}" type="datetime'''''2''3''''''''''''''''''''''''''''''''''''''7.7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237.7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575282-C879-BBFF-2733-D68EFCF6C6D0}"/>
              </a:ext>
            </a:extLst>
          </p:cNvPr>
          <p:cNvSpPr>
            <a:spLocks noGrp="1" noChangeArrowheads="1"/>
          </p:cNvSpPr>
          <p:nvPr>
            <p:custDataLst>
              <p:tags r:id="rId87"/>
            </p:custDataLst>
          </p:nvPr>
        </p:nvSpPr>
        <p:spPr bwMode="gray">
          <a:xfrm>
            <a:off x="8426450" y="3157538"/>
            <a:ext cx="292100" cy="17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C93020B3-0508-4D4C-A4A7-60F6BE53F033}" type="datetime'''''''''''2''''''''''''''''''2''''''''''''''''''''''4''''.4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224.4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D8EF40-AA31-0034-2E27-0CECB152815B}"/>
              </a:ext>
            </a:extLst>
          </p:cNvPr>
          <p:cNvSpPr>
            <a:spLocks noGrp="1" noChangeArrowheads="1"/>
          </p:cNvSpPr>
          <p:nvPr>
            <p:custDataLst>
              <p:tags r:id="rId88"/>
            </p:custDataLst>
          </p:nvPr>
        </p:nvSpPr>
        <p:spPr bwMode="gray">
          <a:xfrm>
            <a:off x="11093450" y="3292475"/>
            <a:ext cx="292100" cy="17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208E3ABB-8387-4E11-8DDD-857C76E7B4E1}" type="datetime'''2''''''''''''12''''''''''''''''.6'''''''''">
              <a:rPr kumimoji="0" lang="en-US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212.6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6FCCD-79BE-2823-88CF-4CE7A9385EC7}"/>
              </a:ext>
            </a:extLst>
          </p:cNvPr>
          <p:cNvSpPr>
            <a:spLocks noGrp="1" noChangeArrowheads="1"/>
          </p:cNvSpPr>
          <p:nvPr>
            <p:custDataLst>
              <p:tags r:id="rId89"/>
            </p:custDataLst>
          </p:nvPr>
        </p:nvSpPr>
        <p:spPr bwMode="auto">
          <a:xfrm>
            <a:off x="6619875" y="5865813"/>
            <a:ext cx="209550" cy="732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8C3890BC-8C1E-4631-87B6-7AEC89F0A932}" type="datetime'''A''c''''c''''''e''''''ss ''''''''R''o''''''''''''ad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Access Road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9EDD8-D8EC-F6CD-0E99-EC615C607932}"/>
              </a:ext>
            </a:extLst>
          </p:cNvPr>
          <p:cNvSpPr>
            <a:spLocks noGrp="1" noChangeArrowheads="1"/>
          </p:cNvSpPr>
          <p:nvPr>
            <p:custDataLst>
              <p:tags r:id="rId90"/>
            </p:custDataLst>
          </p:nvPr>
        </p:nvSpPr>
        <p:spPr bwMode="auto">
          <a:xfrm>
            <a:off x="6940550" y="5932488"/>
            <a:ext cx="260350" cy="732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8E656A91-5C8B-4CF9-86CD-548C75ADF3F2}" type="datetime'L''''''an''''d ''Ac''''''''q''''u''i''''''''''sit''''io''n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Land Acquisition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9FBA5-293C-286F-C21F-C66C53377706}"/>
              </a:ext>
            </a:extLst>
          </p:cNvPr>
          <p:cNvSpPr>
            <a:spLocks noGrp="1" noChangeArrowheads="1"/>
          </p:cNvSpPr>
          <p:nvPr>
            <p:custDataLst>
              <p:tags r:id="rId91"/>
            </p:custDataLst>
          </p:nvPr>
        </p:nvSpPr>
        <p:spPr bwMode="gray">
          <a:xfrm>
            <a:off x="6591300" y="3171825"/>
            <a:ext cx="152400" cy="149225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D5962F3B-0934-4FCA-9818-058A0A3B7C6F}" type="datetime'''''''''''''''''2''''''''''''''''''''''''''''''''.''7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2.7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619793-9CEE-1AA7-D1F4-7618A7B15A21}"/>
              </a:ext>
            </a:extLst>
          </p:cNvPr>
          <p:cNvSpPr>
            <a:spLocks noGrp="1" noChangeArrowheads="1"/>
          </p:cNvSpPr>
          <p:nvPr>
            <p:custDataLst>
              <p:tags r:id="rId92"/>
            </p:custDataLst>
          </p:nvPr>
        </p:nvSpPr>
        <p:spPr bwMode="gray">
          <a:xfrm>
            <a:off x="6972300" y="3194050"/>
            <a:ext cx="152400" cy="149225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E691DB61-4342-4A96-A30E-392C9CD37D78}" type="datetime'''''''''''''1''''''''''''''.''''2''''''''''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1.2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39B6D0-5281-0742-752C-EB1F81FCD009}"/>
              </a:ext>
            </a:extLst>
          </p:cNvPr>
          <p:cNvSpPr>
            <a:spLocks noGrp="1" noChangeArrowheads="1"/>
          </p:cNvSpPr>
          <p:nvPr>
            <p:custDataLst>
              <p:tags r:id="rId93"/>
            </p:custDataLst>
          </p:nvPr>
        </p:nvSpPr>
        <p:spPr bwMode="auto">
          <a:xfrm>
            <a:off x="8901906" y="5953713"/>
            <a:ext cx="184945" cy="532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55923068-EBFC-4219-A284-DBA6BB96F924}" type="datetime'''Fac''''i''l''i''t''i''''''''''''es'''''''''''': EE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Facilities: EE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D1B1046-2810-57D4-53E1-C4B93E049F3D}"/>
              </a:ext>
            </a:extLst>
          </p:cNvPr>
          <p:cNvSpPr>
            <a:spLocks noGrp="1" noChangeArrowheads="1"/>
          </p:cNvSpPr>
          <p:nvPr>
            <p:custDataLst>
              <p:tags r:id="rId94"/>
            </p:custDataLst>
          </p:nvPr>
        </p:nvSpPr>
        <p:spPr bwMode="auto">
          <a:xfrm>
            <a:off x="9239249" y="6037264"/>
            <a:ext cx="455616" cy="2984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74F56DC5-03C3-44AB-B1B2-0DD4C541C26F}" type="datetime'''W''''''''e''''''''''''l''''''l''''''''s'''':'''' ''EE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Wells: EE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17A3B509-E7E1-E9B5-86E7-B6188C5AB102}"/>
              </a:ext>
            </a:extLst>
          </p:cNvPr>
          <p:cNvSpPr>
            <a:spLocks noGrp="1" noChangeArrowheads="1"/>
          </p:cNvSpPr>
          <p:nvPr>
            <p:custDataLst>
              <p:tags r:id="rId95"/>
            </p:custDataLst>
          </p:nvPr>
        </p:nvSpPr>
        <p:spPr bwMode="gray">
          <a:xfrm>
            <a:off x="9639300" y="3321050"/>
            <a:ext cx="152400" cy="149225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12700" tIns="0" rIns="127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5B4FEB1B-BF6B-4D3D-8988-7E9F3201DDF7}" type="datetime'''''''''''''''1''''''''''''''''''''''''''.0'''''''''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1.0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73ABEF2-CC1F-63C9-6770-AB9F286146BD}"/>
              </a:ext>
            </a:extLst>
          </p:cNvPr>
          <p:cNvSpPr>
            <a:spLocks noGrp="1" noChangeArrowheads="1"/>
          </p:cNvSpPr>
          <p:nvPr>
            <p:custDataLst>
              <p:tags r:id="rId96"/>
            </p:custDataLst>
          </p:nvPr>
        </p:nvSpPr>
        <p:spPr bwMode="auto">
          <a:xfrm>
            <a:off x="2508250" y="550863"/>
            <a:ext cx="280988" cy="2111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B19D0839-85FE-48A3-ABD1-4BDEAB11A08A}" type="datetime'''''''''''''''-4''''''''''''''6''''''''''''''''''''%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-46%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CEE21F3-B8FA-15EA-0796-C1B493D9D318}"/>
              </a:ext>
            </a:extLst>
          </p:cNvPr>
          <p:cNvSpPr>
            <a:spLocks noGrp="1" noChangeArrowheads="1"/>
          </p:cNvSpPr>
          <p:nvPr>
            <p:custDataLst>
              <p:tags r:id="rId97"/>
            </p:custDataLst>
          </p:nvPr>
        </p:nvSpPr>
        <p:spPr bwMode="auto">
          <a:xfrm>
            <a:off x="8070850" y="2786063"/>
            <a:ext cx="280988" cy="2111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0DD08F2B-98BF-4B9B-B210-F647ACE7B27A}" type="datetime'''''''''''''''''''-''''''''''''''''1''8''''''''''''''''''''%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-18%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E05C40C-3B67-430C-EF64-6657E47A2E2A}"/>
              </a:ext>
            </a:extLst>
          </p:cNvPr>
          <p:cNvSpPr>
            <a:spLocks noGrp="1" noChangeArrowheads="1"/>
          </p:cNvSpPr>
          <p:nvPr>
            <p:custDataLst>
              <p:tags r:id="rId98"/>
            </p:custDataLst>
          </p:nvPr>
        </p:nvSpPr>
        <p:spPr bwMode="auto">
          <a:xfrm>
            <a:off x="11515725" y="2786063"/>
            <a:ext cx="211138" cy="211138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386CE70C-703E-42F0-9A61-B76077DF6CBB}" type="datetime'''''-''''''''''''8''''''%'''''''''''''''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-8%</a:t>
            </a:fld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9109A9-732B-462B-33C9-655D57706721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1350963" y="3146425"/>
            <a:ext cx="196850" cy="1476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D9BB44-5D8B-34ED-34E3-6828C5E108A4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1350963" y="3432175"/>
            <a:ext cx="196850" cy="14763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0D8E55-2A82-C5AE-4DCD-C77771BD76FB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1350963" y="3717925"/>
            <a:ext cx="196850" cy="147638"/>
          </a:xfrm>
          <a:prstGeom prst="rect">
            <a:avLst/>
          </a:prstGeom>
          <a:solidFill>
            <a:srgbClr val="9DB1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093441-9CB6-9740-0A86-B23C895F35A2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3141663" y="3146425"/>
            <a:ext cx="196850" cy="14763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335255-F445-81FA-D1E8-81DEF51AF874}"/>
              </a:ext>
            </a:extLst>
          </p:cNvPr>
          <p:cNvSpPr/>
          <p:nvPr>
            <p:custDataLst>
              <p:tags r:id="rId103"/>
            </p:custDataLst>
          </p:nvPr>
        </p:nvSpPr>
        <p:spPr bwMode="auto">
          <a:xfrm>
            <a:off x="3141663" y="3432175"/>
            <a:ext cx="196850" cy="14763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9958D91-BC0E-23B1-9E25-0F566353C1EB}"/>
              </a:ext>
            </a:extLst>
          </p:cNvPr>
          <p:cNvSpPr/>
          <p:nvPr>
            <p:custDataLst>
              <p:tags r:id="rId104"/>
            </p:custDataLst>
          </p:nvPr>
        </p:nvSpPr>
        <p:spPr bwMode="auto">
          <a:xfrm>
            <a:off x="3141663" y="3717925"/>
            <a:ext cx="196850" cy="1476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D07C6B8-BCC0-C3B2-7AC8-A1CB7022E1B2}"/>
              </a:ext>
            </a:extLst>
          </p:cNvPr>
          <p:cNvSpPr>
            <a:spLocks noGrp="1" noChangeArrowheads="1"/>
          </p:cNvSpPr>
          <p:nvPr>
            <p:custDataLst>
              <p:tags r:id="rId105"/>
            </p:custDataLst>
          </p:nvPr>
        </p:nvSpPr>
        <p:spPr bwMode="auto">
          <a:xfrm>
            <a:off x="1598613" y="3092450"/>
            <a:ext cx="1441450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60059C7B-E2C7-4782-BCC5-5F2F0B771C1D}" type="datetime'''S''pe''''''c''ial C''''o''st'' ''''(Fix''e''''''d %'')'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Special Cost (Fixed %)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7FADA2-A0BC-1EB5-BED3-3EDD89F57B4F}"/>
              </a:ext>
            </a:extLst>
          </p:cNvPr>
          <p:cNvSpPr>
            <a:spLocks noGrp="1" noChangeArrowheads="1"/>
          </p:cNvSpPr>
          <p:nvPr>
            <p:custDataLst>
              <p:tags r:id="rId106"/>
            </p:custDataLst>
          </p:nvPr>
        </p:nvSpPr>
        <p:spPr bwMode="auto">
          <a:xfrm>
            <a:off x="1598613" y="3378200"/>
            <a:ext cx="793750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A84E565E-FF91-4393-826B-69A68480B67F}" type="datetime'''C''o''''''n''''t''i''''''n''''''''''genc''''''''y'''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Contingency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583C37-8159-8D1E-4FB3-3B0F59613F55}"/>
              </a:ext>
            </a:extLst>
          </p:cNvPr>
          <p:cNvSpPr>
            <a:spLocks noGrp="1" noChangeArrowheads="1"/>
          </p:cNvSpPr>
          <p:nvPr>
            <p:custDataLst>
              <p:tags r:id="rId107"/>
            </p:custDataLst>
          </p:nvPr>
        </p:nvSpPr>
        <p:spPr bwMode="auto">
          <a:xfrm>
            <a:off x="1598613" y="3663950"/>
            <a:ext cx="896938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4D314D16-8EAA-479A-9DBE-0335F80CCADC}" type="datetime'Ma''r''''ke''''''t'''''''''''''''''''' Fa''ct''''o''''r'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Market Factor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0C433B-1706-529D-BE76-6AA199ED92FE}"/>
              </a:ext>
            </a:extLst>
          </p:cNvPr>
          <p:cNvSpPr>
            <a:spLocks noGrp="1" noChangeArrowheads="1"/>
          </p:cNvSpPr>
          <p:nvPr>
            <p:custDataLst>
              <p:tags r:id="rId108"/>
            </p:custDataLst>
          </p:nvPr>
        </p:nvSpPr>
        <p:spPr bwMode="auto">
          <a:xfrm>
            <a:off x="3389313" y="3092450"/>
            <a:ext cx="819150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223A4FB2-19B0-452D-BFD9-086C494B265F}" type="datetime'''''''''''Ow''''''''''''''n''''''e''''r''s'' Co''''s''t'''''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Owners Cost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7937C1-22E5-2447-9B0F-D8831299A4C5}"/>
              </a:ext>
            </a:extLst>
          </p:cNvPr>
          <p:cNvSpPr>
            <a:spLocks noGrp="1" noChangeArrowheads="1"/>
          </p:cNvSpPr>
          <p:nvPr>
            <p:custDataLst>
              <p:tags r:id="rId109"/>
            </p:custDataLst>
          </p:nvPr>
        </p:nvSpPr>
        <p:spPr bwMode="auto">
          <a:xfrm>
            <a:off x="3389313" y="3378200"/>
            <a:ext cx="252413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FEE0F160-104C-4CEC-AABC-49B56450FF4B}" type="datetime'''''''''''''''''''''''''''''''''EP''''''''''''C'''''''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EPC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D06B71-42C4-3067-7225-E03133CD625E}"/>
              </a:ext>
            </a:extLst>
          </p:cNvPr>
          <p:cNvSpPr>
            <a:spLocks noGrp="1" noChangeArrowheads="1"/>
          </p:cNvSpPr>
          <p:nvPr>
            <p:custDataLst>
              <p:tags r:id="rId110"/>
            </p:custDataLst>
          </p:nvPr>
        </p:nvSpPr>
        <p:spPr bwMode="auto">
          <a:xfrm>
            <a:off x="3389313" y="3663950"/>
            <a:ext cx="35242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863BB3E2-EC10-4CB5-90C7-069604AFE8F7}" type="datetime'''''''''''W''''''''''''''e''''''''''''l''l''''s'''''''''''''''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Wells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5F0206-B6A2-3E53-B22F-C0B7EFA6B7BE}"/>
              </a:ext>
            </a:extLst>
          </p:cNvPr>
          <p:cNvSpPr/>
          <p:nvPr/>
        </p:nvSpPr>
        <p:spPr>
          <a:xfrm>
            <a:off x="7777572" y="2707428"/>
            <a:ext cx="833028" cy="389502"/>
          </a:xfrm>
          <a:prstGeom prst="ellipse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GtP</a:t>
            </a:r>
            <a:endParaRPr kumimoji="0" lang="en-GB" sz="11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-18%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89DBB-92F9-ED52-F58F-37B58A0B0664}"/>
              </a:ext>
            </a:extLst>
          </p:cNvPr>
          <p:cNvSpPr/>
          <p:nvPr/>
        </p:nvSpPr>
        <p:spPr>
          <a:xfrm>
            <a:off x="30164" y="6263482"/>
            <a:ext cx="311149" cy="271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UDC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5.6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AF1697-62DF-A59C-FD3B-A5454575D9E5}"/>
              </a:ext>
            </a:extLst>
          </p:cNvPr>
          <p:cNvSpPr/>
          <p:nvPr/>
        </p:nvSpPr>
        <p:spPr>
          <a:xfrm>
            <a:off x="4982370" y="6257131"/>
            <a:ext cx="311149" cy="271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UDC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3.0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CF0F06-976A-393A-FEF5-E210B43BE48A}"/>
              </a:ext>
            </a:extLst>
          </p:cNvPr>
          <p:cNvSpPr/>
          <p:nvPr/>
        </p:nvSpPr>
        <p:spPr>
          <a:xfrm>
            <a:off x="8420100" y="6230143"/>
            <a:ext cx="311149" cy="271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UDC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2.9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4B6678-E862-D87A-61E7-29B24448321F}"/>
              </a:ext>
            </a:extLst>
          </p:cNvPr>
          <p:cNvSpPr/>
          <p:nvPr/>
        </p:nvSpPr>
        <p:spPr>
          <a:xfrm>
            <a:off x="11096625" y="6249193"/>
            <a:ext cx="311149" cy="271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UDC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2.7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CB8223-62E2-D8D8-3328-D289B566DD18}"/>
              </a:ext>
            </a:extLst>
          </p:cNvPr>
          <p:cNvSpPr/>
          <p:nvPr/>
        </p:nvSpPr>
        <p:spPr>
          <a:xfrm>
            <a:off x="11849100" y="6249193"/>
            <a:ext cx="311149" cy="271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UDC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CC84A-6BB3-0E40-E18F-2C81FED3D3CE}"/>
              </a:ext>
            </a:extLst>
          </p:cNvPr>
          <p:cNvSpPr txBox="1"/>
          <p:nvPr/>
        </p:nvSpPr>
        <p:spPr bwMode="auto">
          <a:xfrm>
            <a:off x="4789490" y="947738"/>
            <a:ext cx="5876224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EE opportunities from previous slide implemented in this staircase.</a:t>
            </a:r>
          </a:p>
        </p:txBody>
      </p:sp>
    </p:spTree>
    <p:extLst>
      <p:ext uri="{BB962C8B-B14F-4D97-AF65-F5344CB8AC3E}">
        <p14:creationId xmlns:p14="http://schemas.microsoft.com/office/powerpoint/2010/main" val="62515671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_AliqY36KhVzTmt.0ka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y61Wm2k2UAe4UTJybb8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TY1WNu3AGPJvU_XvWB8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WctRNU6WKfZm1L8ovE.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nT7SAoCet5YzR12Ru_1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XAr7Phkdk2xTC.L2OEk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dQuEEm8dVdqhJPWvi8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ZOErCFuBgfeScmz2qHmU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33Ttgx3S2C1M7uY2O5b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Y0.p1Rt3ozUowf3yWqs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7WQ8S1UzaDrprJAhq61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Xto8Drkj9NRPefJ4dEm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LNDGGkvefLCl8UemmOh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DM5iBHOiTcnpsgbdU43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n0Z9OVnHBKZCqYQfnsP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.dW2gUvjK4Mp0Uazpk9z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fONFrCv8DkVgLcwmnHe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8R7.EB0wevxVt7t.ekT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V75Z3PciOrJW6AcnhG0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fgl5HUkc6TBOCJ3uSUX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6FAeBZndJTStpUcppEp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KnebafkBQrc.xrqQ951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6K6R05AQlpwpeaJ7pgcE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oQ5_mqlFS8SikqO6CDZ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s6C5bajNR3ts5zwrK1w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lJ5OqbDu33_GznA0zYS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ux1B5gmAWmAmC9zTjzL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0Ll2Dw3avzI7XDR_Un0D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c5DErwMu_3Rj2A7OAkl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iSjYVIbIAgMPkPiGSc9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jmfm3kSGgUernxuz6LS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g_CLkxkPXW6S2fMFJB2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6OFp7Td50A1VS5d3I3q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DYPQWLjJ9oPltbqjwFR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isVALaIEOV2X6JD69N6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mT1EnF8hD9NlisLfWmm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6mIAfoZJN9r5XMImtotV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WgfXKq5RkDN8xV972k8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Sl_Rvl5YzbPF_g86nD9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sRQkeLVvidljxDWYxnU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wNVeQuudkzDkfT4sSaZ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Qlw_Gsxn5OvL8g3JX9w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79cay38iMEs3LneVR2t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kU4FCqUndR.Nuy0ebxG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XjrvaOFoEjLjUOGw8as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5DzmY.VHGygmgkKtfmh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gRCzT_6yo_0benEPLcZ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RQfGjSqpBWHaJtF1LmU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3Ri1YF_UWMVT27nB80Y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Sy.DGTkdy.WuMCO.GDc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GUcVMenDgJFuwyTcJ2C5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WUxMJtoF2KXUQBRtGrm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dB0dxNlpGScoKrfyNHA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.oSpaq6t0cQjJiqSbfJ0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2J_r2IdCzW3pgmMUEr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QWY892L3uEbK_ixH5Kw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JDFSxRsPpdKz2PHc45.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ejrSNA2WUUdCObUsP_W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LYvK7P4gOymplE7AL3p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9Zv1Nf0L2g9KRLvV5FY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rWSAb95MUcy2hRYwxv6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Q7k8x1dR..dzcRltfV2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b_VRAtM9b_YnYGLuGnn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q4lvXdKcQAd1.d8ufi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WLxnla5m4iNL.h9C_70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eHex5AP8xRCk0aCyNXT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KBuSUh1VR_hh0cSk6Yw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PhnzjDOQacHjmmyVQxF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qLK1xFvLaX_MYNG8Dg2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7RP_fczxuqqcZAjPbR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._B_X0q4HJprbLWO_Gf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PVvjjD0J.XWR9lxj57_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LEy.K8KnrogvY4V6FTE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jFIPxwilAmZ2IQISZks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GyXRKqVGeE6kJFEp1s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McC_CvedaYBG2XIeA9w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QpLTivwDBiaxkNZtCR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8oWOWWsZQ1gy_9lnWsp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CwGPIvdqvpD4.9r3eU2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BWiW2NebzV0kqDRyh79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IkO7LAFpj_s4f1KN_wB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MfEhGJsvyQuqbYzzPF3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FP3jP7MMX3261L3XMi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6E6toCwPOPxm_iImNwB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cp7SPBmGSS.da9hBgN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BsHLdRFjNoK7GJStGL0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XlHqOQAgJmYGPT1tMF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bzsiWvIhsSObSzIYTAp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hs5EPP6a9fL.UMvKIWW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bzsiWvIhsSObSzIYTAp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BsHLdRFjNoK7GJStGL0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gwFu3cVpYZtoCzI3Y89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L2Vl00bqX9Rdo6hMZ6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UDnC_exFFG1qSXJieLg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_FUfeCcY5DR0vTNkORw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dVfMwOT5BxRntqAMlCT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_V2uiWGyuwDH_fEmzGQ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Ef9ljPgJK0Hv7RRd4nx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keqYM7ODWj_cX6gzdZTr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bJWv1sFSOS9s3t93NZU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.yNaeMdq7Fyj9wWPR9g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IUAItAt.m1eQncpI7pi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CvTU0Du8caDalObNoT7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ZHKi4G3Y3gUInWQOWYo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ZmLfrYNFkWVMjiYzuUk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raNT.G.OmEfApXHDufF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ogFh0_SDzVw9ldxq6p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Oh8aLsn9GJIlDBfsj1R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RaIDLAChCsscqL3BFdB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hxBhMweJdPfzQ0PtOru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h9mMiFO39mrgkWFz5OR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GAsofSlzcG6owJEJURh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uirK4lc_i2_MsQybyrM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8f23x.pQb0Mp2SoWDLU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XK3gk2zfvXOo3SacZbE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C1U1Kdz3v2i1f5Okchx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omnv_H2TEQNhwQgACXp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EyMt7jJHabLJyzKMy6k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gB03ZsVOeVUoN1jroV_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hHZsikRqMyjkEitAdt3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O3yG7klrNKu35TO_x4q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TgMD9onkm9NbT2VldgD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4AL1kqbTxFkR40RqbvN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IeXg3US_pJvrEAxpwXR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w9Ad2v_hshfB7DMZCcC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8NFNPtagA6yqKSyBMud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45MYZ6p.zd_1y0rDT1d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4yA61cKWDQvcGICKzH30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pmjYXzYfQVJljBFuS8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jbGc8KK32BnSmKWeKx1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NUcm1aCPeH4GTwNgzR7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ZtheiC5B3RWU5GgHuzZ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R_oxHw9.dRFNU3hDwir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c2l0algnjn27GYTYuMM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AMyKlhldnDgJM3SXN3RH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HWPM7OdjvwfhN4KyENm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5FDdh_zJXhJ8.S2b4xC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rH6.0M1lJqQb.5X4N9n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a4SSFdiKPkh_948l.uZ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e73XQX.oHAD9XR3UjN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kaz7A7tCiR8SDh4TT5e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ZV28QiHd.PQNc0nI.sU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ZQKsJq7eYzxYvIgtxpa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O0wNWue91TX0Qzefvi0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zv3NLl00jpxmCq8vY8j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vpVG0B1tCDfS0TtJEsd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Ty7qahb3Tte9qYscNv3f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3y_BmXwEihBkMbxBHD5T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TZnXwaUB7Y4uFjP.yV4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bJ1hf4IfuhluZnGvlcR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VVcmsiCc69KZO844tFjg"/>
</p:tagLst>
</file>

<file path=ppt/theme/theme1.xml><?xml version="1.0" encoding="utf-8"?>
<a:theme xmlns:a="http://schemas.openxmlformats.org/drawingml/2006/main" name="Main presentation titl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1_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526</Words>
  <Application>Microsoft Office PowerPoint</Application>
  <PresentationFormat>Widescreen</PresentationFormat>
  <Paragraphs>165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Futura Bold</vt:lpstr>
      <vt:lpstr>Futura Light</vt:lpstr>
      <vt:lpstr>Futura Medium</vt:lpstr>
      <vt:lpstr>ShellBold</vt:lpstr>
      <vt:lpstr>ShellMedium</vt:lpstr>
      <vt:lpstr>Wingdings</vt:lpstr>
      <vt:lpstr>Main presentation title</vt:lpstr>
      <vt:lpstr>1_Shell layouts with footer</vt:lpstr>
      <vt:lpstr>think-cell Slide</vt:lpstr>
      <vt:lpstr>Enabler charter | Component level Competitive Scoping For Epu 3 &amp; Kolobiri</vt:lpstr>
      <vt:lpstr>10) Cost Evolution and Improvement Staircase (MOD mln $ 100%)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Osadjere, Peter M SPDC-PTD/C/N</dc:creator>
  <cp:lastModifiedBy>Festus, Olami SPDC-IUV/C/NF</cp:lastModifiedBy>
  <cp:revision>34</cp:revision>
  <dcterms:created xsi:type="dcterms:W3CDTF">2020-12-03T12:11:10Z</dcterms:created>
  <dcterms:modified xsi:type="dcterms:W3CDTF">2023-10-10T13:04:26Z</dcterms:modified>
</cp:coreProperties>
</file>