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"/>
  </p:notesMasterIdLst>
  <p:sldIdLst>
    <p:sldId id="358" r:id="rId2"/>
    <p:sldId id="359" r:id="rId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100" d="100"/>
          <a:sy n="100" d="100"/>
        </p:scale>
        <p:origin x="-1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42CD-8954-4B49-B8DB-3A84AEE22BE2}" type="datetimeFigureOut">
              <a:rPr lang="en-US" smtClean="0">
                <a:latin typeface="Futura Medium" panose="00000400000000000000" pitchFamily="2" charset="0"/>
              </a:rPr>
              <a:t>2/18/2021</a:t>
            </a:fld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D0155-1D26-499F-B80B-05A134766EF2}" type="slidenum">
              <a:rPr lang="en-US" smtClean="0">
                <a:latin typeface="Futura Medium" panose="00000400000000000000" pitchFamily="2" charset="0"/>
              </a:rPr>
              <a:t>‹#›</a:t>
            </a:fld>
            <a:endParaRPr lang="en-US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9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1226661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07085424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37423932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997719048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3065703343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58493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128328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697171399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006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175824270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19254265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9564878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39537052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6565628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26646986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8626608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73661788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864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BF6115-9D5E-4AED-8F32-426FFC209FC9}"/>
              </a:ext>
            </a:extLst>
          </p:cNvPr>
          <p:cNvSpPr/>
          <p:nvPr/>
        </p:nvSpPr>
        <p:spPr>
          <a:xfrm>
            <a:off x="194405" y="924319"/>
            <a:ext cx="731520" cy="8736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Opportunity Framing Workshop incl. OAP, PCAP creation</a:t>
            </a:r>
          </a:p>
          <a:p>
            <a:pPr algn="ctr"/>
            <a:r>
              <a:rPr lang="en-US" sz="600" b="1" dirty="0">
                <a:solidFill>
                  <a:srgbClr val="00B0F0"/>
                </a:solidFill>
                <a:latin typeface="Futura Light" panose="00000400000000000000" pitchFamily="2" charset="0"/>
              </a:rPr>
              <a:t>(Adopt from Scaled OAP, PCAP for Infills)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AA875-4DFD-4CBD-ABF7-05DAADF5A855}"/>
              </a:ext>
            </a:extLst>
          </p:cNvPr>
          <p:cNvSpPr/>
          <p:nvPr/>
        </p:nvSpPr>
        <p:spPr>
          <a:xfrm>
            <a:off x="194405" y="2027299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Project Mandate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FD308-49B6-4EEF-A564-1E981A2703FA}"/>
              </a:ext>
            </a:extLst>
          </p:cNvPr>
          <p:cNvSpPr/>
          <p:nvPr/>
        </p:nvSpPr>
        <p:spPr>
          <a:xfrm>
            <a:off x="197280" y="2618274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OAP, PCAP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6BA15-ADEF-442D-A1B9-C99BD1889701}"/>
              </a:ext>
            </a:extLst>
          </p:cNvPr>
          <p:cNvSpPr/>
          <p:nvPr/>
        </p:nvSpPr>
        <p:spPr>
          <a:xfrm>
            <a:off x="196387" y="3169209"/>
            <a:ext cx="731520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Volume Assurance </a:t>
            </a:r>
            <a:r>
              <a:rPr lang="en-US" sz="600" b="1" dirty="0">
                <a:solidFill>
                  <a:srgbClr val="00B0F0"/>
                </a:solidFill>
                <a:latin typeface="Futura Light" panose="00000400000000000000" pitchFamily="2" charset="0"/>
              </a:rPr>
              <a:t>(from NNS, ERCR, history matching)</a:t>
            </a:r>
            <a:endParaRPr lang="en-US" sz="700" b="1" dirty="0">
              <a:solidFill>
                <a:srgbClr val="00B0F0"/>
              </a:solidFill>
              <a:latin typeface="Futura Light" panose="000004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E14B8-2016-4E5B-9352-F3F7D1B3A022}"/>
              </a:ext>
            </a:extLst>
          </p:cNvPr>
          <p:cNvSpPr/>
          <p:nvPr/>
        </p:nvSpPr>
        <p:spPr>
          <a:xfrm>
            <a:off x="194405" y="3903994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Stakeholder Management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3E2D3E-BDEE-4AE0-A283-55FF068CCAB3}"/>
              </a:ext>
            </a:extLst>
          </p:cNvPr>
          <p:cNvSpPr/>
          <p:nvPr/>
        </p:nvSpPr>
        <p:spPr>
          <a:xfrm>
            <a:off x="194405" y="5185604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HSSE &amp; SP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CA77B-C430-4960-8DE9-F18595A2BEA4}"/>
              </a:ext>
            </a:extLst>
          </p:cNvPr>
          <p:cNvSpPr/>
          <p:nvPr/>
        </p:nvSpPr>
        <p:spPr>
          <a:xfrm>
            <a:off x="196387" y="4499079"/>
            <a:ext cx="73152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Risk Register &amp; Risk Management Plan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3412BE-CD03-48B2-99E7-EBCA3E798125}"/>
              </a:ext>
            </a:extLst>
          </p:cNvPr>
          <p:cNvSpPr/>
          <p:nvPr/>
        </p:nvSpPr>
        <p:spPr>
          <a:xfrm>
            <a:off x="1001410" y="5791311"/>
            <a:ext cx="548640" cy="36576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PPD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B361E-541F-434F-A9B1-4F8226C0D5A0}"/>
              </a:ext>
            </a:extLst>
          </p:cNvPr>
          <p:cNvSpPr/>
          <p:nvPr/>
        </p:nvSpPr>
        <p:spPr>
          <a:xfrm>
            <a:off x="194405" y="5780689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L0 Schedule &amp; T0 Estimate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DB7E4C9-4CBA-488C-B916-F79BB61FBCDF}"/>
              </a:ext>
            </a:extLst>
          </p:cNvPr>
          <p:cNvSpPr/>
          <p:nvPr/>
        </p:nvSpPr>
        <p:spPr>
          <a:xfrm>
            <a:off x="864250" y="1766599"/>
            <a:ext cx="822960" cy="27432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DG1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46B41B-3D61-4F25-8E4F-1B80102B8F3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60165" y="1797974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15E442-9FE9-48C7-A83C-FE7FBCE16E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0165" y="2393059"/>
            <a:ext cx="2875" cy="22521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1C2DF9-8027-4558-8DB3-676498AFF4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62147" y="2984034"/>
            <a:ext cx="893" cy="1851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C211D-C768-472C-9038-C1C4050BC17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0165" y="3717849"/>
            <a:ext cx="1982" cy="1861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DD4F04-7344-45F0-9739-584C3B2963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60165" y="4269754"/>
            <a:ext cx="1982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F8D448-F13B-4BEF-8311-C127B425712E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60165" y="4956279"/>
            <a:ext cx="1982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5E66DB-A926-4C63-B191-2C1530D9240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60165" y="5551364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18F1D1A3-54EC-42F1-AD9B-EE7E50D90A07}"/>
              </a:ext>
            </a:extLst>
          </p:cNvPr>
          <p:cNvSpPr/>
          <p:nvPr/>
        </p:nvSpPr>
        <p:spPr>
          <a:xfrm>
            <a:off x="87348" y="69851"/>
            <a:ext cx="1306336" cy="27432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/>
              <a:t>IDENTIFY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58BDCB-E4DC-48BD-93FC-F2D80578268C}"/>
              </a:ext>
            </a:extLst>
          </p:cNvPr>
          <p:cNvSpPr/>
          <p:nvPr/>
        </p:nvSpPr>
        <p:spPr>
          <a:xfrm>
            <a:off x="2262185" y="650359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Competitive Concept Identification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9FD883-94B5-4526-9EBE-76FBB5588D14}"/>
              </a:ext>
            </a:extLst>
          </p:cNvPr>
          <p:cNvSpPr/>
          <p:nvPr/>
        </p:nvSpPr>
        <p:spPr>
          <a:xfrm>
            <a:off x="3184945" y="604639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Select Subsurface Design Archetype </a:t>
            </a:r>
            <a:r>
              <a:rPr lang="en-US" sz="600" b="1" dirty="0">
                <a:solidFill>
                  <a:srgbClr val="00B0F0"/>
                </a:solidFill>
                <a:latin typeface="Futura Light" panose="00000400000000000000" pitchFamily="2" charset="0"/>
              </a:rPr>
              <a:t>(incl. model framing event)</a:t>
            </a:r>
            <a:endParaRPr lang="en-US" sz="700" b="1" dirty="0">
              <a:solidFill>
                <a:srgbClr val="00B0F0"/>
              </a:solidFill>
              <a:latin typeface="Futura Light" panose="000004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5985D8-2216-4357-9BC3-B211FEFBBCD1}"/>
              </a:ext>
            </a:extLst>
          </p:cNvPr>
          <p:cNvSpPr/>
          <p:nvPr/>
        </p:nvSpPr>
        <p:spPr>
          <a:xfrm>
            <a:off x="4296956" y="1277289"/>
            <a:ext cx="91440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Assured Well Design Parameters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C42F01-6E09-43B3-A831-C75DBEACBA97}"/>
              </a:ext>
            </a:extLst>
          </p:cNvPr>
          <p:cNvSpPr/>
          <p:nvPr/>
        </p:nvSpPr>
        <p:spPr>
          <a:xfrm>
            <a:off x="3184945" y="1277973"/>
            <a:ext cx="91440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Assured Facilities Design Parameters (SSDS)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827D84-3C4F-4397-B6D6-D7C817A0D152}"/>
              </a:ext>
            </a:extLst>
          </p:cNvPr>
          <p:cNvSpPr/>
          <p:nvPr/>
        </p:nvSpPr>
        <p:spPr>
          <a:xfrm>
            <a:off x="2261401" y="128357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Static Peer Assist (TPA1 + TPA2)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C3100C-80ED-4B5C-8A78-0B0E75E48ECB}"/>
              </a:ext>
            </a:extLst>
          </p:cNvPr>
          <p:cNvSpPr/>
          <p:nvPr/>
        </p:nvSpPr>
        <p:spPr>
          <a:xfrm>
            <a:off x="4299164" y="1802777"/>
            <a:ext cx="914400" cy="274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Select Well Design Archetype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28A574-1D50-4EE7-8658-A002463305DC}"/>
              </a:ext>
            </a:extLst>
          </p:cNvPr>
          <p:cNvSpPr/>
          <p:nvPr/>
        </p:nvSpPr>
        <p:spPr>
          <a:xfrm>
            <a:off x="3184774" y="1807152"/>
            <a:ext cx="914400" cy="274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Select Facilities Design Archetype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21568C-E3E8-4D37-841A-6A997BAF0795}"/>
              </a:ext>
            </a:extLst>
          </p:cNvPr>
          <p:cNvSpPr/>
          <p:nvPr/>
        </p:nvSpPr>
        <p:spPr>
          <a:xfrm>
            <a:off x="2259170" y="1812750"/>
            <a:ext cx="736379" cy="274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Dynamic Peer Assist (TPA3)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4AFE2D-DBA7-43AC-A97F-647E7C425944}"/>
              </a:ext>
            </a:extLst>
          </p:cNvPr>
          <p:cNvSpPr/>
          <p:nvPr/>
        </p:nvSpPr>
        <p:spPr>
          <a:xfrm>
            <a:off x="3050413" y="2374436"/>
            <a:ext cx="1188720" cy="36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Competitive Concept Selection </a:t>
            </a:r>
          </a:p>
          <a:p>
            <a:pPr algn="ctr"/>
            <a:r>
              <a:rPr lang="en-US" sz="600" b="1" dirty="0">
                <a:solidFill>
                  <a:srgbClr val="00B050"/>
                </a:solidFill>
                <a:latin typeface="Futura Light" panose="00000400000000000000" pitchFamily="2" charset="0"/>
              </a:rPr>
              <a:t>(incl. Carbon Competitiveness)</a:t>
            </a:r>
            <a:endParaRPr lang="en-US" sz="800" b="1" dirty="0">
              <a:solidFill>
                <a:srgbClr val="00B050"/>
              </a:solidFill>
              <a:latin typeface="Futura Light" panose="00000400000000000000" pitchFamily="2" charset="0"/>
            </a:endParaRP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4BA1A8B6-8CAF-428F-BD00-3F66EE7E7C3A}"/>
              </a:ext>
            </a:extLst>
          </p:cNvPr>
          <p:cNvSpPr/>
          <p:nvPr/>
        </p:nvSpPr>
        <p:spPr>
          <a:xfrm>
            <a:off x="1393684" y="63500"/>
            <a:ext cx="5694588" cy="274320"/>
          </a:xfrm>
          <a:prstGeom prst="chevron">
            <a:avLst/>
          </a:prstGeom>
          <a:gradFill>
            <a:gsLst>
              <a:gs pos="48000">
                <a:schemeClr val="accent6"/>
              </a:gs>
              <a:gs pos="51000">
                <a:srgbClr val="FFFF00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ASSESS / SELECT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54D492-2C1A-491D-9964-630114DF652E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3642145" y="1061839"/>
            <a:ext cx="0" cy="216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9F32CE8-DAE8-4A7A-82E9-61719CF53B36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rot="5400000">
            <a:off x="3023787" y="665213"/>
            <a:ext cx="221732" cy="101498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8502C40-E65C-4BB8-BCB2-9CE3E9C0DC24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16200000" flipH="1">
            <a:off x="4090425" y="613558"/>
            <a:ext cx="215450" cy="11120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A4FA92-072B-4B94-A0F7-6F9B2E07562F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4754156" y="1643049"/>
            <a:ext cx="2208" cy="15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4DB1A6-8CBB-41F0-BFFD-F099F0917C64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>
            <a:off x="2627161" y="1649331"/>
            <a:ext cx="199" cy="1634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EB9F084-E44B-4CA8-8558-448044F16B3A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flipH="1">
            <a:off x="3641974" y="1643733"/>
            <a:ext cx="171" cy="1634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9265C6-5928-431D-93B7-0419A6662B71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2993705" y="833239"/>
            <a:ext cx="191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8C826BF-0EA9-40FF-B6DF-92544FF065AA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16200000" flipH="1">
            <a:off x="2992383" y="1722046"/>
            <a:ext cx="287366" cy="101741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687A002-7D21-4E31-9941-B71083AAD3A0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5400000">
            <a:off x="4051900" y="1669971"/>
            <a:ext cx="297339" cy="1111591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185F0F-3DA9-4A01-B1E1-23DC13E5ADD4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3641974" y="2081472"/>
            <a:ext cx="2799" cy="2929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88E132-2788-4A0E-90C9-B68A7EFFF94D}"/>
              </a:ext>
            </a:extLst>
          </p:cNvPr>
          <p:cNvSpPr/>
          <p:nvPr/>
        </p:nvSpPr>
        <p:spPr>
          <a:xfrm>
            <a:off x="4107563" y="2984665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Well Location &amp; Trajectory Review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13B1FEA-FD9C-4FC4-B637-645F78698CEF}"/>
              </a:ext>
            </a:extLst>
          </p:cNvPr>
          <p:cNvSpPr/>
          <p:nvPr/>
        </p:nvSpPr>
        <p:spPr>
          <a:xfrm>
            <a:off x="5936698" y="2985122"/>
            <a:ext cx="64008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HSSE &amp; SP Plan Update incl. NTR-Q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7D9EB7-D072-4B66-8116-9B3C38C8F77C}"/>
              </a:ext>
            </a:extLst>
          </p:cNvPr>
          <p:cNvSpPr/>
          <p:nvPr/>
        </p:nvSpPr>
        <p:spPr>
          <a:xfrm>
            <a:off x="4107563" y="357002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Subsurface DEP requirements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CA89C0-7E0C-42EB-A995-3A3AB1F343DC}"/>
              </a:ext>
            </a:extLst>
          </p:cNvPr>
          <p:cNvSpPr/>
          <p:nvPr/>
        </p:nvSpPr>
        <p:spPr>
          <a:xfrm>
            <a:off x="4155869" y="4637138"/>
            <a:ext cx="640080" cy="274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Wells CDE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D7CD20B-BB75-46EA-920E-24804D8869D4}"/>
              </a:ext>
            </a:extLst>
          </p:cNvPr>
          <p:cNvSpPr/>
          <p:nvPr/>
        </p:nvSpPr>
        <p:spPr>
          <a:xfrm>
            <a:off x="4155869" y="4173312"/>
            <a:ext cx="640080" cy="274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dWFS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DC1579-3EB7-4030-9E53-3D2B19CD20CD}"/>
              </a:ext>
            </a:extLst>
          </p:cNvPr>
          <p:cNvSpPr/>
          <p:nvPr/>
        </p:nvSpPr>
        <p:spPr>
          <a:xfrm>
            <a:off x="3926357" y="5406952"/>
            <a:ext cx="82296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T2 Estimate, L2 Schedule, CSRA, Benchmarking, Economics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A45629-4572-4561-A193-0DB632634442}"/>
              </a:ext>
            </a:extLst>
          </p:cNvPr>
          <p:cNvCxnSpPr>
            <a:stCxn id="100" idx="2"/>
            <a:endCxn id="104" idx="0"/>
          </p:cNvCxnSpPr>
          <p:nvPr/>
        </p:nvCxnSpPr>
        <p:spPr>
          <a:xfrm>
            <a:off x="4473323" y="3350425"/>
            <a:ext cx="0" cy="2195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15D9263-F935-4ECF-BCA6-D01C7505D23D}"/>
              </a:ext>
            </a:extLst>
          </p:cNvPr>
          <p:cNvCxnSpPr>
            <a:cxnSpLocks/>
            <a:stCxn id="65" idx="2"/>
            <a:endCxn id="100" idx="0"/>
          </p:cNvCxnSpPr>
          <p:nvPr/>
        </p:nvCxnSpPr>
        <p:spPr>
          <a:xfrm rot="16200000" flipH="1">
            <a:off x="3936814" y="2448155"/>
            <a:ext cx="244469" cy="82855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3026DEA-DDC2-4BCA-82A0-DAA398B14B04}"/>
              </a:ext>
            </a:extLst>
          </p:cNvPr>
          <p:cNvCxnSpPr>
            <a:stCxn id="65" idx="2"/>
            <a:endCxn id="103" idx="0"/>
          </p:cNvCxnSpPr>
          <p:nvPr/>
        </p:nvCxnSpPr>
        <p:spPr>
          <a:xfrm rot="16200000" flipH="1">
            <a:off x="4828292" y="1556676"/>
            <a:ext cx="244926" cy="2611965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913B21-E11F-477C-8407-B7714BF55504}"/>
              </a:ext>
            </a:extLst>
          </p:cNvPr>
          <p:cNvSpPr/>
          <p:nvPr/>
        </p:nvSpPr>
        <p:spPr>
          <a:xfrm>
            <a:off x="3103556" y="2991388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Coarse HAZID / HAZOP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DA8283-9B52-4989-9D6A-8711A5A738D4}"/>
              </a:ext>
            </a:extLst>
          </p:cNvPr>
          <p:cNvSpPr/>
          <p:nvPr/>
        </p:nvSpPr>
        <p:spPr>
          <a:xfrm>
            <a:off x="3105461" y="4587608"/>
            <a:ext cx="731520" cy="36576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BfD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Futura Medium" panose="00000400000000000000" pitchFamily="2" charset="0"/>
              </a:rPr>
              <a:t>(in Polarion)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8A786F-3E0C-4584-8FB8-549EAD259668}"/>
              </a:ext>
            </a:extLst>
          </p:cNvPr>
          <p:cNvSpPr/>
          <p:nvPr/>
        </p:nvSpPr>
        <p:spPr>
          <a:xfrm>
            <a:off x="3103556" y="3603160"/>
            <a:ext cx="731520" cy="36576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Futura Light" panose="00000400000000000000" pitchFamily="2" charset="0"/>
              </a:rPr>
              <a:t>CP Strategy Endorsement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683C812-3D56-48BF-958B-802E1B5D6FA0}"/>
              </a:ext>
            </a:extLst>
          </p:cNvPr>
          <p:cNvCxnSpPr>
            <a:stCxn id="125" idx="2"/>
            <a:endCxn id="127" idx="0"/>
          </p:cNvCxnSpPr>
          <p:nvPr/>
        </p:nvCxnSpPr>
        <p:spPr>
          <a:xfrm>
            <a:off x="3469316" y="3357148"/>
            <a:ext cx="0" cy="24601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41C73E-663F-4438-9555-E5CB39693FB7}"/>
              </a:ext>
            </a:extLst>
          </p:cNvPr>
          <p:cNvSpPr/>
          <p:nvPr/>
        </p:nvSpPr>
        <p:spPr>
          <a:xfrm>
            <a:off x="5936697" y="3567227"/>
            <a:ext cx="640081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EIA LOI, Screening Workshop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56F953-48C1-4C03-B2A1-7240BB73B66C}"/>
              </a:ext>
            </a:extLst>
          </p:cNvPr>
          <p:cNvSpPr/>
          <p:nvPr/>
        </p:nvSpPr>
        <p:spPr>
          <a:xfrm>
            <a:off x="5941857" y="4731435"/>
            <a:ext cx="629759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Issue PO for EIA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2B6510-F654-457E-9506-868AB6B86D75}"/>
              </a:ext>
            </a:extLst>
          </p:cNvPr>
          <p:cNvSpPr/>
          <p:nvPr/>
        </p:nvSpPr>
        <p:spPr>
          <a:xfrm>
            <a:off x="5941856" y="4175534"/>
            <a:ext cx="629759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EIA </a:t>
            </a:r>
            <a:r>
              <a:rPr lang="en-US" sz="700" dirty="0" err="1">
                <a:solidFill>
                  <a:schemeClr val="tx1"/>
                </a:solidFill>
                <a:latin typeface="Futura Light" panose="00000400000000000000" pitchFamily="2" charset="0"/>
              </a:rPr>
              <a:t>ToR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 approval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3C48888-527E-4841-8FCD-C4C178C1ED44}"/>
              </a:ext>
            </a:extLst>
          </p:cNvPr>
          <p:cNvSpPr/>
          <p:nvPr/>
        </p:nvSpPr>
        <p:spPr>
          <a:xfrm>
            <a:off x="4976672" y="3569707"/>
            <a:ext cx="737246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Operations Readiness Review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062AF0-30FB-4ADB-9FEE-D673EE30BFCB}"/>
              </a:ext>
            </a:extLst>
          </p:cNvPr>
          <p:cNvSpPr/>
          <p:nvPr/>
        </p:nvSpPr>
        <p:spPr>
          <a:xfrm>
            <a:off x="2181119" y="2987095"/>
            <a:ext cx="64008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PO for Survey </a:t>
            </a:r>
            <a:r>
              <a:rPr lang="en-US" sz="700" dirty="0" err="1">
                <a:solidFill>
                  <a:schemeClr val="tx1"/>
                </a:solidFill>
                <a:latin typeface="Futura Light" panose="00000400000000000000" pitchFamily="2" charset="0"/>
              </a:rPr>
              <a:t>RoW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, Well Locations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A916471-4935-459D-A52E-C8163C5B8D38}"/>
              </a:ext>
            </a:extLst>
          </p:cNvPr>
          <p:cNvSpPr/>
          <p:nvPr/>
        </p:nvSpPr>
        <p:spPr>
          <a:xfrm>
            <a:off x="4890915" y="4910315"/>
            <a:ext cx="914400" cy="36576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FDP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Futura Medium" panose="00000400000000000000" pitchFamily="2" charset="0"/>
              </a:rPr>
              <a:t>(incl. feasible options)</a:t>
            </a:r>
            <a:endParaRPr lang="en-US" sz="800" dirty="0">
              <a:solidFill>
                <a:schemeClr val="tx1"/>
              </a:solidFill>
              <a:latin typeface="Futura Medium" panose="00000400000000000000" pitchFamily="2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1781C1B-F3ED-48C0-B8EA-1B3C79B20B6A}"/>
              </a:ext>
            </a:extLst>
          </p:cNvPr>
          <p:cNvSpPr/>
          <p:nvPr/>
        </p:nvSpPr>
        <p:spPr>
          <a:xfrm>
            <a:off x="5074509" y="5406092"/>
            <a:ext cx="548640" cy="27432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PP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CCEAF74-DE81-44F5-83CE-229D69F26C3F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3469316" y="3968920"/>
            <a:ext cx="1905" cy="6186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3504BB-3DB2-4283-BEB1-AD286F27679E}"/>
              </a:ext>
            </a:extLst>
          </p:cNvPr>
          <p:cNvCxnSpPr>
            <a:stCxn id="104" idx="2"/>
            <a:endCxn id="106" idx="0"/>
          </p:cNvCxnSpPr>
          <p:nvPr/>
        </p:nvCxnSpPr>
        <p:spPr>
          <a:xfrm>
            <a:off x="4473323" y="3935781"/>
            <a:ext cx="2586" cy="237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81B3168-0F3F-4090-95E4-40A24D379D2A}"/>
              </a:ext>
            </a:extLst>
          </p:cNvPr>
          <p:cNvCxnSpPr>
            <a:stCxn id="106" idx="2"/>
            <a:endCxn id="105" idx="0"/>
          </p:cNvCxnSpPr>
          <p:nvPr/>
        </p:nvCxnSpPr>
        <p:spPr>
          <a:xfrm>
            <a:off x="4475909" y="4447632"/>
            <a:ext cx="0" cy="189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6FC191F-CC87-4E4E-8A01-8ECA4961F478}"/>
              </a:ext>
            </a:extLst>
          </p:cNvPr>
          <p:cNvCxnSpPr>
            <a:cxnSpLocks/>
            <a:stCxn id="103" idx="2"/>
            <a:endCxn id="132" idx="0"/>
          </p:cNvCxnSpPr>
          <p:nvPr/>
        </p:nvCxnSpPr>
        <p:spPr>
          <a:xfrm>
            <a:off x="6256738" y="3350882"/>
            <a:ext cx="0" cy="2163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599D5E9-2BD4-4179-9842-9DACD0CC7E4B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 flipH="1">
            <a:off x="6256736" y="3932987"/>
            <a:ext cx="2" cy="2425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520D781-6ED6-4D7A-9E4A-9E56B6CDD847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>
            <a:off x="6256736" y="4541294"/>
            <a:ext cx="1" cy="1901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A7BDB046-6A7E-43C3-A503-EF94DB4A7CE9}"/>
              </a:ext>
            </a:extLst>
          </p:cNvPr>
          <p:cNvSpPr/>
          <p:nvPr/>
        </p:nvSpPr>
        <p:spPr>
          <a:xfrm>
            <a:off x="3197536" y="5295731"/>
            <a:ext cx="548640" cy="27432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PES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0F8814F-83AA-4D8C-9722-33C7885D47B6}"/>
              </a:ext>
            </a:extLst>
          </p:cNvPr>
          <p:cNvSpPr/>
          <p:nvPr/>
        </p:nvSpPr>
        <p:spPr>
          <a:xfrm>
            <a:off x="3867812" y="6186118"/>
            <a:ext cx="940328" cy="54864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utura Medium" panose="00000400000000000000" pitchFamily="2" charset="0"/>
              </a:rPr>
              <a:t>ITR3 / SAR3</a:t>
            </a:r>
          </a:p>
          <a:p>
            <a:pPr algn="ctr"/>
            <a:r>
              <a:rPr lang="en-US" sz="600" b="1" dirty="0">
                <a:solidFill>
                  <a:schemeClr val="accent2"/>
                </a:solidFill>
                <a:latin typeface="Futura Medium" panose="00000400000000000000" pitchFamily="2" charset="0"/>
              </a:rPr>
              <a:t>(Do we have feasible, competitive &amp; economically viable concept at hand)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27E0745-5F5E-40ED-9FC4-5193AAF553D4}"/>
              </a:ext>
            </a:extLst>
          </p:cNvPr>
          <p:cNvSpPr/>
          <p:nvPr/>
        </p:nvSpPr>
        <p:spPr>
          <a:xfrm>
            <a:off x="5199593" y="6319892"/>
            <a:ext cx="822960" cy="27432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Futura Medium" panose="00000400000000000000" pitchFamily="2" charset="0"/>
              </a:rPr>
              <a:t>Competitiveness Review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FD8FB7-127F-4A6A-B298-B76607D16431}"/>
              </a:ext>
            </a:extLst>
          </p:cNvPr>
          <p:cNvCxnSpPr>
            <a:stCxn id="126" idx="4"/>
            <a:endCxn id="170" idx="0"/>
          </p:cNvCxnSpPr>
          <p:nvPr/>
        </p:nvCxnSpPr>
        <p:spPr>
          <a:xfrm>
            <a:off x="3471221" y="4953368"/>
            <a:ext cx="635" cy="3423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F3B22A1F-4B8E-470D-8743-8C6E563024EC}"/>
              </a:ext>
            </a:extLst>
          </p:cNvPr>
          <p:cNvCxnSpPr>
            <a:cxnSpLocks/>
            <a:stCxn id="170" idx="4"/>
            <a:endCxn id="107" idx="1"/>
          </p:cNvCxnSpPr>
          <p:nvPr/>
        </p:nvCxnSpPr>
        <p:spPr>
          <a:xfrm rot="16200000" flipH="1">
            <a:off x="3666356" y="5375550"/>
            <a:ext cx="65501" cy="45450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D30DA55-20BE-45D5-A2F9-752BB59270CD}"/>
              </a:ext>
            </a:extLst>
          </p:cNvPr>
          <p:cNvCxnSpPr>
            <a:cxnSpLocks/>
            <a:stCxn id="107" idx="2"/>
            <a:endCxn id="171" idx="0"/>
          </p:cNvCxnSpPr>
          <p:nvPr/>
        </p:nvCxnSpPr>
        <p:spPr>
          <a:xfrm>
            <a:off x="4337837" y="5864152"/>
            <a:ext cx="139" cy="3219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917214C-07A1-48B3-884C-CF4A43B4D5FD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 flipV="1">
            <a:off x="4808140" y="6457052"/>
            <a:ext cx="391453" cy="33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FA44638-0C45-4F6D-BAE0-B6CDDD595908}"/>
              </a:ext>
            </a:extLst>
          </p:cNvPr>
          <p:cNvCxnSpPr>
            <a:cxnSpLocks/>
            <a:stCxn id="133" idx="2"/>
            <a:endCxn id="171" idx="0"/>
          </p:cNvCxnSpPr>
          <p:nvPr/>
        </p:nvCxnSpPr>
        <p:spPr>
          <a:xfrm rot="5400000">
            <a:off x="4752896" y="4682276"/>
            <a:ext cx="1088923" cy="1918761"/>
          </a:xfrm>
          <a:prstGeom prst="bentConnector3">
            <a:avLst>
              <a:gd name="adj1" fmla="val 8965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>
            <a:extLst>
              <a:ext uri="{FF2B5EF4-FFF2-40B4-BE49-F238E27FC236}">
                <a16:creationId xmlns:a16="http://schemas.microsoft.com/office/drawing/2014/main" id="{2F79C7D1-2632-4E24-A0C7-5161E43FB3E4}"/>
              </a:ext>
            </a:extLst>
          </p:cNvPr>
          <p:cNvSpPr/>
          <p:nvPr/>
        </p:nvSpPr>
        <p:spPr>
          <a:xfrm>
            <a:off x="6265311" y="651629"/>
            <a:ext cx="822960" cy="27432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DG3</a:t>
            </a:r>
          </a:p>
        </p:txBody>
      </p:sp>
      <p:sp>
        <p:nvSpPr>
          <p:cNvPr id="213" name="Arrow: Chevron 212">
            <a:extLst>
              <a:ext uri="{FF2B5EF4-FFF2-40B4-BE49-F238E27FC236}">
                <a16:creationId xmlns:a16="http://schemas.microsoft.com/office/drawing/2014/main" id="{337B9C9A-7194-4428-88C4-4C5F64775D88}"/>
              </a:ext>
            </a:extLst>
          </p:cNvPr>
          <p:cNvSpPr/>
          <p:nvPr/>
        </p:nvSpPr>
        <p:spPr>
          <a:xfrm>
            <a:off x="7088271" y="63500"/>
            <a:ext cx="4984811" cy="274320"/>
          </a:xfrm>
          <a:prstGeom prst="chevron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DEFINE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1C69300-28AE-4ED4-AA36-2176D60BA7DC}"/>
              </a:ext>
            </a:extLst>
          </p:cNvPr>
          <p:cNvSpPr/>
          <p:nvPr/>
        </p:nvSpPr>
        <p:spPr>
          <a:xfrm>
            <a:off x="7316918" y="971668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PCP Lite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A192CC5-9398-4AE3-BFA6-98BBE605EF2F}"/>
              </a:ext>
            </a:extLst>
          </p:cNvPr>
          <p:cNvSpPr/>
          <p:nvPr/>
        </p:nvSpPr>
        <p:spPr>
          <a:xfrm>
            <a:off x="7316918" y="156116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Pre-FID release for LLI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64DA6F3-EA62-4670-A30A-A19EF0616D70}"/>
              </a:ext>
            </a:extLst>
          </p:cNvPr>
          <p:cNvSpPr/>
          <p:nvPr/>
        </p:nvSpPr>
        <p:spPr>
          <a:xfrm>
            <a:off x="7316918" y="2099772"/>
            <a:ext cx="73152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Bid Evaluations for LLI </a:t>
            </a:r>
          </a:p>
          <a:p>
            <a:pPr algn="ctr"/>
            <a:r>
              <a:rPr lang="en-US" sz="600" b="1" dirty="0">
                <a:solidFill>
                  <a:srgbClr val="00B0F0"/>
                </a:solidFill>
                <a:latin typeface="Futura Light" panose="00000400000000000000" pitchFamily="2" charset="0"/>
              </a:rPr>
              <a:t>(Maximize EFA)</a:t>
            </a:r>
            <a:endParaRPr lang="en-US" sz="800" b="1" dirty="0">
              <a:solidFill>
                <a:srgbClr val="00B0F0"/>
              </a:solidFill>
              <a:latin typeface="Futura Light" panose="00000400000000000000" pitchFamily="2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31C5464-F77C-4DDB-A7E9-3AAF449805AC}"/>
              </a:ext>
            </a:extLst>
          </p:cNvPr>
          <p:cNvSpPr/>
          <p:nvPr/>
        </p:nvSpPr>
        <p:spPr>
          <a:xfrm>
            <a:off x="7316918" y="2737867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PO for LLI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08563C2-7707-4F39-8AD5-777A3B820E08}"/>
              </a:ext>
            </a:extLst>
          </p:cNvPr>
          <p:cNvCxnSpPr>
            <a:stCxn id="221" idx="2"/>
            <a:endCxn id="222" idx="0"/>
          </p:cNvCxnSpPr>
          <p:nvPr/>
        </p:nvCxnSpPr>
        <p:spPr>
          <a:xfrm>
            <a:off x="7682678" y="1337428"/>
            <a:ext cx="0" cy="2237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D62B27-9ACE-44B3-8243-5CB5AA330291}"/>
              </a:ext>
            </a:extLst>
          </p:cNvPr>
          <p:cNvCxnSpPr>
            <a:stCxn id="222" idx="2"/>
            <a:endCxn id="223" idx="0"/>
          </p:cNvCxnSpPr>
          <p:nvPr/>
        </p:nvCxnSpPr>
        <p:spPr>
          <a:xfrm>
            <a:off x="7682678" y="1926921"/>
            <a:ext cx="0" cy="1728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CCF9AA-32B5-494C-97DC-9A9DC3971528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7682678" y="2556972"/>
            <a:ext cx="0" cy="1808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E99A1A1-AFD5-410E-A1D6-4813EEB5572C}"/>
              </a:ext>
            </a:extLst>
          </p:cNvPr>
          <p:cNvSpPr/>
          <p:nvPr/>
        </p:nvSpPr>
        <p:spPr>
          <a:xfrm>
            <a:off x="8327825" y="971668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Retrieve Analog FEED Design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85FEB83-8970-4ECA-A974-18787D6B1FED}"/>
              </a:ext>
            </a:extLst>
          </p:cNvPr>
          <p:cNvSpPr/>
          <p:nvPr/>
        </p:nvSpPr>
        <p:spPr>
          <a:xfrm>
            <a:off x="8327825" y="156116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30% Model Review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B8B2DD6-B0DC-4908-9F07-CD127173539D}"/>
              </a:ext>
            </a:extLst>
          </p:cNvPr>
          <p:cNvSpPr/>
          <p:nvPr/>
        </p:nvSpPr>
        <p:spPr>
          <a:xfrm>
            <a:off x="8330378" y="2150570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Preliminary ICCS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789947F-7CAF-4F36-A5C1-5363AD36E840}"/>
              </a:ext>
            </a:extLst>
          </p:cNvPr>
          <p:cNvSpPr/>
          <p:nvPr/>
        </p:nvSpPr>
        <p:spPr>
          <a:xfrm>
            <a:off x="8328981" y="2737867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Vendor Documents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7F58926-E0CA-4E2A-97E8-1268764B8C9E}"/>
              </a:ext>
            </a:extLst>
          </p:cNvPr>
          <p:cNvSpPr/>
          <p:nvPr/>
        </p:nvSpPr>
        <p:spPr>
          <a:xfrm>
            <a:off x="8330378" y="3327515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60% Model Review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3765E33-2C2A-4253-8629-A1B7224FFD1A}"/>
              </a:ext>
            </a:extLst>
          </p:cNvPr>
          <p:cNvSpPr/>
          <p:nvPr/>
        </p:nvSpPr>
        <p:spPr>
          <a:xfrm>
            <a:off x="8330378" y="3914573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Construction HAZID / SIMOPS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A4B6135-A992-401F-887C-9686CBADADD3}"/>
              </a:ext>
            </a:extLst>
          </p:cNvPr>
          <p:cNvSpPr/>
          <p:nvPr/>
        </p:nvSpPr>
        <p:spPr>
          <a:xfrm>
            <a:off x="8330378" y="4509472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90% Model Review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34C26CF-E9A9-4513-87ED-BE492EB1C7B9}"/>
              </a:ext>
            </a:extLst>
          </p:cNvPr>
          <p:cNvSpPr/>
          <p:nvPr/>
        </p:nvSpPr>
        <p:spPr>
          <a:xfrm>
            <a:off x="8330378" y="510437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Key Drawing Approvals by TAs (KDA)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ED44518-E679-4CBD-B4F8-5F88478EB352}"/>
              </a:ext>
            </a:extLst>
          </p:cNvPr>
          <p:cNvSpPr/>
          <p:nvPr/>
        </p:nvSpPr>
        <p:spPr>
          <a:xfrm>
            <a:off x="8330550" y="5699270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AFC Design Packages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520F3B3-42DC-426C-9A38-799989DD6F5A}"/>
              </a:ext>
            </a:extLst>
          </p:cNvPr>
          <p:cNvSpPr/>
          <p:nvPr/>
        </p:nvSpPr>
        <p:spPr>
          <a:xfrm>
            <a:off x="8330550" y="6294169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Approved Final ICCS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E9BD0CC-E709-4F6F-B6B9-F239CCA77EA9}"/>
              </a:ext>
            </a:extLst>
          </p:cNvPr>
          <p:cNvSpPr/>
          <p:nvPr/>
        </p:nvSpPr>
        <p:spPr>
          <a:xfrm>
            <a:off x="9326032" y="969669"/>
            <a:ext cx="733293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PP/FG Update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FA7B721-5558-40D6-AC05-B19072833200}"/>
              </a:ext>
            </a:extLst>
          </p:cNvPr>
          <p:cNvSpPr/>
          <p:nvPr/>
        </p:nvSpPr>
        <p:spPr>
          <a:xfrm>
            <a:off x="9326032" y="1561161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SS/WE Alignment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44EE0D6-6584-4D16-B6FF-DE92E9C67D35}"/>
              </a:ext>
            </a:extLst>
          </p:cNvPr>
          <p:cNvSpPr/>
          <p:nvPr/>
        </p:nvSpPr>
        <p:spPr>
          <a:xfrm>
            <a:off x="9326032" y="2147079"/>
            <a:ext cx="731519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Retrieve Analog Well Design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A590C46-ABBC-4253-8173-57747A960B69}"/>
              </a:ext>
            </a:extLst>
          </p:cNvPr>
          <p:cNvSpPr/>
          <p:nvPr/>
        </p:nvSpPr>
        <p:spPr>
          <a:xfrm>
            <a:off x="9326032" y="2740195"/>
            <a:ext cx="730921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Well Detailed Design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638F586-1BB7-426A-8E24-16FA61B2C2AA}"/>
              </a:ext>
            </a:extLst>
          </p:cNvPr>
          <p:cNvSpPr/>
          <p:nvPr/>
        </p:nvSpPr>
        <p:spPr>
          <a:xfrm>
            <a:off x="9326032" y="3327515"/>
            <a:ext cx="730921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Well Technical Specification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B159BF5-E404-4922-9726-A33B656BFCEC}"/>
              </a:ext>
            </a:extLst>
          </p:cNvPr>
          <p:cNvSpPr/>
          <p:nvPr/>
        </p:nvSpPr>
        <p:spPr>
          <a:xfrm>
            <a:off x="9326032" y="3914573"/>
            <a:ext cx="730921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Well Technical Review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9D63A07-40F4-4AF7-90A0-CE64048FBA4C}"/>
              </a:ext>
            </a:extLst>
          </p:cNvPr>
          <p:cNvSpPr/>
          <p:nvPr/>
        </p:nvSpPr>
        <p:spPr>
          <a:xfrm>
            <a:off x="9324137" y="4509472"/>
            <a:ext cx="730921" cy="36576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Futura Light" panose="00000400000000000000" pitchFamily="2" charset="0"/>
              </a:rPr>
              <a:t>Approved Well Proposal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46ED16A-C1C3-4523-A8E3-557C13E67DAF}"/>
              </a:ext>
            </a:extLst>
          </p:cNvPr>
          <p:cNvSpPr/>
          <p:nvPr/>
        </p:nvSpPr>
        <p:spPr>
          <a:xfrm>
            <a:off x="10331845" y="1564567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EIA </a:t>
            </a:r>
            <a:r>
              <a:rPr lang="en-US" sz="700" dirty="0" err="1">
                <a:solidFill>
                  <a:schemeClr val="tx1"/>
                </a:solidFill>
                <a:latin typeface="Futura Light" panose="00000400000000000000" pitchFamily="2" charset="0"/>
              </a:rPr>
              <a:t>ToR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 Approval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075A756-E602-4CE0-9421-58E86D37E8E2}"/>
              </a:ext>
            </a:extLst>
          </p:cNvPr>
          <p:cNvSpPr/>
          <p:nvPr/>
        </p:nvSpPr>
        <p:spPr>
          <a:xfrm>
            <a:off x="10331845" y="2144582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EIA 1</a:t>
            </a:r>
            <a:r>
              <a:rPr lang="en-US" sz="700" baseline="30000" dirty="0">
                <a:solidFill>
                  <a:schemeClr val="tx1"/>
                </a:solidFill>
                <a:latin typeface="Futura Light" panose="00000400000000000000" pitchFamily="2" charset="0"/>
              </a:rPr>
              <a:t>st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 season sampling &amp; Report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6616B87-6985-4ACF-AE95-14BBDA6E667A}"/>
              </a:ext>
            </a:extLst>
          </p:cNvPr>
          <p:cNvSpPr/>
          <p:nvPr/>
        </p:nvSpPr>
        <p:spPr>
          <a:xfrm>
            <a:off x="10331845" y="2739480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EIA 2</a:t>
            </a:r>
            <a:r>
              <a:rPr lang="en-US" sz="700" baseline="30000" dirty="0">
                <a:solidFill>
                  <a:schemeClr val="tx1"/>
                </a:solidFill>
                <a:latin typeface="Futura Light" panose="00000400000000000000" pitchFamily="2" charset="0"/>
              </a:rPr>
              <a:t>nd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 season sampling &amp; Report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EA48C32-4D86-44CF-8250-BFEFF6C220DE}"/>
              </a:ext>
            </a:extLst>
          </p:cNvPr>
          <p:cNvSpPr/>
          <p:nvPr/>
        </p:nvSpPr>
        <p:spPr>
          <a:xfrm>
            <a:off x="10334608" y="3322002"/>
            <a:ext cx="822960" cy="36576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Futura Light" panose="00000400000000000000" pitchFamily="2" charset="0"/>
              </a:rPr>
              <a:t>Final EIA Report &amp; Endorsement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1BA1B5F-37E4-45CF-80A0-66B611B51C2D}"/>
              </a:ext>
            </a:extLst>
          </p:cNvPr>
          <p:cNvSpPr/>
          <p:nvPr/>
        </p:nvSpPr>
        <p:spPr>
          <a:xfrm>
            <a:off x="7316918" y="4486816"/>
            <a:ext cx="731520" cy="36576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Futura Light" panose="00000400000000000000" pitchFamily="2" charset="0"/>
              </a:rPr>
              <a:t>CP Tactics &amp; Plan Endorsement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EE9A221-19D2-42F8-8AC3-3A23C69A2516}"/>
              </a:ext>
            </a:extLst>
          </p:cNvPr>
          <p:cNvSpPr/>
          <p:nvPr/>
        </p:nvSpPr>
        <p:spPr>
          <a:xfrm>
            <a:off x="7315044" y="4990378"/>
            <a:ext cx="731520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Prepare &amp; Issue SOW Packages for Call Off Contracts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4EFAF40-AB6C-4A48-9A52-BDCDDE7A45E5}"/>
              </a:ext>
            </a:extLst>
          </p:cNvPr>
          <p:cNvSpPr/>
          <p:nvPr/>
        </p:nvSpPr>
        <p:spPr>
          <a:xfrm>
            <a:off x="7316918" y="5699270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Call Off Contractor Selection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929581B-82BB-4B11-9E20-11896C819C37}"/>
              </a:ext>
            </a:extLst>
          </p:cNvPr>
          <p:cNvSpPr/>
          <p:nvPr/>
        </p:nvSpPr>
        <p:spPr>
          <a:xfrm>
            <a:off x="7316918" y="6294169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Contract Award Endorsement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73A5B3EC-B9EB-4DF4-A029-73DFA758902F}"/>
              </a:ext>
            </a:extLst>
          </p:cNvPr>
          <p:cNvSpPr/>
          <p:nvPr/>
        </p:nvSpPr>
        <p:spPr>
          <a:xfrm>
            <a:off x="9333759" y="5744194"/>
            <a:ext cx="731520" cy="27432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AFC Report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D5976A53-C86D-4EA6-8FBB-EDE4472863BB}"/>
              </a:ext>
            </a:extLst>
          </p:cNvPr>
          <p:cNvSpPr/>
          <p:nvPr/>
        </p:nvSpPr>
        <p:spPr>
          <a:xfrm>
            <a:off x="9425199" y="6338720"/>
            <a:ext cx="548640" cy="27432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utura Medium" panose="00000400000000000000" pitchFamily="2" charset="0"/>
              </a:rPr>
              <a:t>PEP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C2046C7-A319-4570-85E8-040D81F27AD5}"/>
              </a:ext>
            </a:extLst>
          </p:cNvPr>
          <p:cNvCxnSpPr>
            <a:cxnSpLocks/>
            <a:stCxn id="241" idx="3"/>
            <a:endCxn id="258" idx="2"/>
          </p:cNvCxnSpPr>
          <p:nvPr/>
        </p:nvCxnSpPr>
        <p:spPr>
          <a:xfrm flipV="1">
            <a:off x="9062070" y="5881354"/>
            <a:ext cx="271689" cy="7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410B906-4F84-491C-A543-F409830F5B4F}"/>
              </a:ext>
            </a:extLst>
          </p:cNvPr>
          <p:cNvCxnSpPr>
            <a:cxnSpLocks/>
            <a:stCxn id="242" idx="3"/>
            <a:endCxn id="261" idx="2"/>
          </p:cNvCxnSpPr>
          <p:nvPr/>
        </p:nvCxnSpPr>
        <p:spPr>
          <a:xfrm flipV="1">
            <a:off x="9062070" y="6475880"/>
            <a:ext cx="363129" cy="11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9FD3695-CAD0-414C-8E41-A990FBDDA2E2}"/>
              </a:ext>
            </a:extLst>
          </p:cNvPr>
          <p:cNvSpPr/>
          <p:nvPr/>
        </p:nvSpPr>
        <p:spPr>
          <a:xfrm>
            <a:off x="10334121" y="5106742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T3 Estimate, L3 Schedule, CSRA, Benchmarking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5CA4E09-7430-4E4B-8189-DDCACEBF59F9}"/>
              </a:ext>
            </a:extLst>
          </p:cNvPr>
          <p:cNvSpPr/>
          <p:nvPr/>
        </p:nvSpPr>
        <p:spPr>
          <a:xfrm>
            <a:off x="11213085" y="4431144"/>
            <a:ext cx="731520" cy="54864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utura Medium" panose="00000400000000000000" pitchFamily="2" charset="0"/>
              </a:rPr>
              <a:t>PAR4/SAR4</a:t>
            </a:r>
          </a:p>
          <a:p>
            <a:pPr algn="ctr"/>
            <a:r>
              <a:rPr lang="en-US" sz="600" b="1" dirty="0">
                <a:solidFill>
                  <a:schemeClr val="accent2"/>
                </a:solidFill>
                <a:latin typeface="Futura Medium" panose="00000400000000000000" pitchFamily="2" charset="0"/>
              </a:rPr>
              <a:t>(Is everything in place to ensure successful execution)</a:t>
            </a:r>
          </a:p>
        </p:txBody>
      </p:sp>
      <p:sp>
        <p:nvSpPr>
          <p:cNvPr id="268" name="Diamond 267">
            <a:extLst>
              <a:ext uri="{FF2B5EF4-FFF2-40B4-BE49-F238E27FC236}">
                <a16:creationId xmlns:a16="http://schemas.microsoft.com/office/drawing/2014/main" id="{426D8B34-26B4-40A9-BF81-6556009A57E5}"/>
              </a:ext>
            </a:extLst>
          </p:cNvPr>
          <p:cNvSpPr/>
          <p:nvPr/>
        </p:nvSpPr>
        <p:spPr>
          <a:xfrm>
            <a:off x="11185109" y="649999"/>
            <a:ext cx="788695" cy="27432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Futura Medium" panose="00000400000000000000" pitchFamily="2" charset="0"/>
              </a:rPr>
              <a:t>FID</a:t>
            </a:r>
            <a:endParaRPr lang="en-US" sz="700" dirty="0">
              <a:solidFill>
                <a:schemeClr val="bg1"/>
              </a:solidFill>
              <a:latin typeface="Futura Medium" panose="00000400000000000000" pitchFamily="2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5CA2F29-9EE1-4924-BABA-95BD545A5F96}"/>
              </a:ext>
            </a:extLst>
          </p:cNvPr>
          <p:cNvSpPr/>
          <p:nvPr/>
        </p:nvSpPr>
        <p:spPr>
          <a:xfrm>
            <a:off x="11212662" y="3734859"/>
            <a:ext cx="731520" cy="36576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Futura Medium" panose="00000400000000000000" pitchFamily="2" charset="0"/>
              </a:rPr>
              <a:t>Competitive Execution Framework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2CA068AF-302A-43B6-835D-D466266B7C6D}"/>
              </a:ext>
            </a:extLst>
          </p:cNvPr>
          <p:cNvCxnSpPr>
            <a:stCxn id="233" idx="2"/>
            <a:endCxn id="234" idx="0"/>
          </p:cNvCxnSpPr>
          <p:nvPr/>
        </p:nvCxnSpPr>
        <p:spPr>
          <a:xfrm>
            <a:off x="8693585" y="1337428"/>
            <a:ext cx="0" cy="2237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140EABFB-81B7-4BB4-9025-FB9BA8F10BC3}"/>
              </a:ext>
            </a:extLst>
          </p:cNvPr>
          <p:cNvCxnSpPr>
            <a:stCxn id="243" idx="2"/>
            <a:endCxn id="244" idx="0"/>
          </p:cNvCxnSpPr>
          <p:nvPr/>
        </p:nvCxnSpPr>
        <p:spPr>
          <a:xfrm flipH="1">
            <a:off x="9691792" y="1335429"/>
            <a:ext cx="887" cy="2257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85EC1F4-DDC6-40EA-88A9-FFF3CA267BD2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>
            <a:off x="10743325" y="1930327"/>
            <a:ext cx="0" cy="214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5B8B9BA-C8F6-4FF9-B6D4-4DB87566BAED}"/>
              </a:ext>
            </a:extLst>
          </p:cNvPr>
          <p:cNvCxnSpPr>
            <a:stCxn id="251" idx="2"/>
            <a:endCxn id="252" idx="0"/>
          </p:cNvCxnSpPr>
          <p:nvPr/>
        </p:nvCxnSpPr>
        <p:spPr>
          <a:xfrm>
            <a:off x="10743325" y="2510342"/>
            <a:ext cx="0" cy="2291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24EB0A0-DF1A-4FF4-8138-8570F0B54103}"/>
              </a:ext>
            </a:extLst>
          </p:cNvPr>
          <p:cNvCxnSpPr>
            <a:stCxn id="234" idx="2"/>
            <a:endCxn id="235" idx="0"/>
          </p:cNvCxnSpPr>
          <p:nvPr/>
        </p:nvCxnSpPr>
        <p:spPr>
          <a:xfrm>
            <a:off x="8693585" y="1926921"/>
            <a:ext cx="2553" cy="2236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F4E9AA5-2878-44C4-9C06-FED5562ADA74}"/>
              </a:ext>
            </a:extLst>
          </p:cNvPr>
          <p:cNvCxnSpPr>
            <a:stCxn id="244" idx="2"/>
            <a:endCxn id="245" idx="0"/>
          </p:cNvCxnSpPr>
          <p:nvPr/>
        </p:nvCxnSpPr>
        <p:spPr>
          <a:xfrm>
            <a:off x="9691792" y="1926921"/>
            <a:ext cx="0" cy="2201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C1277B3-32E9-4C27-8B25-6E12998062C1}"/>
              </a:ext>
            </a:extLst>
          </p:cNvPr>
          <p:cNvCxnSpPr>
            <a:stCxn id="235" idx="2"/>
            <a:endCxn id="236" idx="0"/>
          </p:cNvCxnSpPr>
          <p:nvPr/>
        </p:nvCxnSpPr>
        <p:spPr>
          <a:xfrm flipH="1">
            <a:off x="8694741" y="2516330"/>
            <a:ext cx="1397" cy="2215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C358F7C7-CCDA-4548-89C3-7F9F449FF93E}"/>
              </a:ext>
            </a:extLst>
          </p:cNvPr>
          <p:cNvCxnSpPr>
            <a:stCxn id="245" idx="2"/>
            <a:endCxn id="246" idx="0"/>
          </p:cNvCxnSpPr>
          <p:nvPr/>
        </p:nvCxnSpPr>
        <p:spPr>
          <a:xfrm flipH="1">
            <a:off x="9691493" y="2512839"/>
            <a:ext cx="299" cy="2273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9C149DD-F658-4703-BFD1-015509B55970}"/>
              </a:ext>
            </a:extLst>
          </p:cNvPr>
          <p:cNvCxnSpPr>
            <a:cxnSpLocks/>
            <a:stCxn id="252" idx="2"/>
            <a:endCxn id="253" idx="0"/>
          </p:cNvCxnSpPr>
          <p:nvPr/>
        </p:nvCxnSpPr>
        <p:spPr>
          <a:xfrm>
            <a:off x="10743325" y="3105240"/>
            <a:ext cx="2763" cy="2167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7AF3341B-15B0-452A-8069-E2F99304C066}"/>
              </a:ext>
            </a:extLst>
          </p:cNvPr>
          <p:cNvCxnSpPr>
            <a:cxnSpLocks/>
            <a:stCxn id="205" idx="3"/>
            <a:endCxn id="221" idx="0"/>
          </p:cNvCxnSpPr>
          <p:nvPr/>
        </p:nvCxnSpPr>
        <p:spPr>
          <a:xfrm>
            <a:off x="7088271" y="788789"/>
            <a:ext cx="594407" cy="1828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FE49C48D-7E95-42D3-A37A-5FF7CB7A70B8}"/>
              </a:ext>
            </a:extLst>
          </p:cNvPr>
          <p:cNvCxnSpPr>
            <a:cxnSpLocks/>
            <a:stCxn id="205" idx="3"/>
            <a:endCxn id="233" idx="0"/>
          </p:cNvCxnSpPr>
          <p:nvPr/>
        </p:nvCxnSpPr>
        <p:spPr>
          <a:xfrm>
            <a:off x="7088271" y="788789"/>
            <a:ext cx="1605314" cy="1828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BC476CC9-AD20-4967-BC1C-A3D454C6E163}"/>
              </a:ext>
            </a:extLst>
          </p:cNvPr>
          <p:cNvCxnSpPr>
            <a:stCxn id="205" idx="3"/>
            <a:endCxn id="243" idx="0"/>
          </p:cNvCxnSpPr>
          <p:nvPr/>
        </p:nvCxnSpPr>
        <p:spPr>
          <a:xfrm>
            <a:off x="7088271" y="788789"/>
            <a:ext cx="2604408" cy="1808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EA7AD2DC-B669-4C70-8522-C150114639E9}"/>
              </a:ext>
            </a:extLst>
          </p:cNvPr>
          <p:cNvCxnSpPr>
            <a:stCxn id="224" idx="3"/>
            <a:endCxn id="236" idx="1"/>
          </p:cNvCxnSpPr>
          <p:nvPr/>
        </p:nvCxnSpPr>
        <p:spPr>
          <a:xfrm>
            <a:off x="8048438" y="2920747"/>
            <a:ext cx="28054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4038ACA1-8824-427B-8232-5EC31A2A67C2}"/>
              </a:ext>
            </a:extLst>
          </p:cNvPr>
          <p:cNvCxnSpPr>
            <a:stCxn id="236" idx="2"/>
            <a:endCxn id="237" idx="0"/>
          </p:cNvCxnSpPr>
          <p:nvPr/>
        </p:nvCxnSpPr>
        <p:spPr>
          <a:xfrm>
            <a:off x="8694741" y="3103627"/>
            <a:ext cx="1397" cy="2238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08BC7DE-27A9-427D-ADDD-5DF8A9FBA2B0}"/>
              </a:ext>
            </a:extLst>
          </p:cNvPr>
          <p:cNvCxnSpPr>
            <a:stCxn id="246" idx="2"/>
            <a:endCxn id="247" idx="0"/>
          </p:cNvCxnSpPr>
          <p:nvPr/>
        </p:nvCxnSpPr>
        <p:spPr>
          <a:xfrm>
            <a:off x="9691493" y="3105955"/>
            <a:ext cx="0" cy="2215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460B4181-8EF8-4969-A65A-C5C6FB2DE7CB}"/>
              </a:ext>
            </a:extLst>
          </p:cNvPr>
          <p:cNvCxnSpPr>
            <a:stCxn id="247" idx="2"/>
            <a:endCxn id="248" idx="0"/>
          </p:cNvCxnSpPr>
          <p:nvPr/>
        </p:nvCxnSpPr>
        <p:spPr>
          <a:xfrm>
            <a:off x="9691493" y="3693275"/>
            <a:ext cx="0" cy="221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D1B6458-07C8-4594-B254-4B16AFAD33B6}"/>
              </a:ext>
            </a:extLst>
          </p:cNvPr>
          <p:cNvCxnSpPr>
            <a:stCxn id="237" idx="2"/>
            <a:endCxn id="238" idx="0"/>
          </p:cNvCxnSpPr>
          <p:nvPr/>
        </p:nvCxnSpPr>
        <p:spPr>
          <a:xfrm>
            <a:off x="8696138" y="3693275"/>
            <a:ext cx="0" cy="221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8EF19CD-8959-4A5F-AF0B-31BB767A0086}"/>
              </a:ext>
            </a:extLst>
          </p:cNvPr>
          <p:cNvCxnSpPr>
            <a:stCxn id="238" idx="2"/>
            <a:endCxn id="239" idx="0"/>
          </p:cNvCxnSpPr>
          <p:nvPr/>
        </p:nvCxnSpPr>
        <p:spPr>
          <a:xfrm>
            <a:off x="8696138" y="4280333"/>
            <a:ext cx="0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1EA9FBC-074F-4CB1-A627-A4A1E2BF4A94}"/>
              </a:ext>
            </a:extLst>
          </p:cNvPr>
          <p:cNvCxnSpPr>
            <a:stCxn id="254" idx="2"/>
            <a:endCxn id="255" idx="0"/>
          </p:cNvCxnSpPr>
          <p:nvPr/>
        </p:nvCxnSpPr>
        <p:spPr>
          <a:xfrm flipH="1">
            <a:off x="7680804" y="4852576"/>
            <a:ext cx="1874" cy="13780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B70617B-71F9-45BB-B808-9C6D630F7DDC}"/>
              </a:ext>
            </a:extLst>
          </p:cNvPr>
          <p:cNvCxnSpPr>
            <a:stCxn id="255" idx="2"/>
            <a:endCxn id="256" idx="0"/>
          </p:cNvCxnSpPr>
          <p:nvPr/>
        </p:nvCxnSpPr>
        <p:spPr>
          <a:xfrm>
            <a:off x="7680804" y="5539018"/>
            <a:ext cx="1874" cy="1602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1210723-9B26-4CDC-B72E-36B827A7FF7E}"/>
              </a:ext>
            </a:extLst>
          </p:cNvPr>
          <p:cNvCxnSpPr>
            <a:stCxn id="256" idx="2"/>
            <a:endCxn id="257" idx="0"/>
          </p:cNvCxnSpPr>
          <p:nvPr/>
        </p:nvCxnSpPr>
        <p:spPr>
          <a:xfrm>
            <a:off x="7682678" y="6065030"/>
            <a:ext cx="0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57EBBFF-80C3-4C1B-AA55-06A676895E9B}"/>
              </a:ext>
            </a:extLst>
          </p:cNvPr>
          <p:cNvCxnSpPr>
            <a:stCxn id="239" idx="2"/>
            <a:endCxn id="240" idx="0"/>
          </p:cNvCxnSpPr>
          <p:nvPr/>
        </p:nvCxnSpPr>
        <p:spPr>
          <a:xfrm>
            <a:off x="8696138" y="4875232"/>
            <a:ext cx="0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EDEEEDB-AB45-49CF-9EEC-305A0E690800}"/>
              </a:ext>
            </a:extLst>
          </p:cNvPr>
          <p:cNvCxnSpPr>
            <a:stCxn id="240" idx="2"/>
            <a:endCxn id="241" idx="0"/>
          </p:cNvCxnSpPr>
          <p:nvPr/>
        </p:nvCxnSpPr>
        <p:spPr>
          <a:xfrm>
            <a:off x="8696138" y="5470131"/>
            <a:ext cx="172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011D7B7C-5AD7-49A3-B629-36493AA4CD9B}"/>
              </a:ext>
            </a:extLst>
          </p:cNvPr>
          <p:cNvCxnSpPr>
            <a:stCxn id="241" idx="2"/>
            <a:endCxn id="242" idx="0"/>
          </p:cNvCxnSpPr>
          <p:nvPr/>
        </p:nvCxnSpPr>
        <p:spPr>
          <a:xfrm>
            <a:off x="8696310" y="6065030"/>
            <a:ext cx="0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16A92E0F-A368-4219-AF12-5C8E1BE0450A}"/>
              </a:ext>
            </a:extLst>
          </p:cNvPr>
          <p:cNvCxnSpPr>
            <a:cxnSpLocks/>
            <a:stCxn id="241" idx="1"/>
            <a:endCxn id="255" idx="3"/>
          </p:cNvCxnSpPr>
          <p:nvPr/>
        </p:nvCxnSpPr>
        <p:spPr>
          <a:xfrm rot="10800000">
            <a:off x="8046564" y="5264698"/>
            <a:ext cx="283986" cy="61745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13E56D51-36FD-4842-9FA3-F8BC61F604BD}"/>
              </a:ext>
            </a:extLst>
          </p:cNvPr>
          <p:cNvCxnSpPr>
            <a:cxnSpLocks/>
            <a:stCxn id="258" idx="6"/>
            <a:endCxn id="266" idx="2"/>
          </p:cNvCxnSpPr>
          <p:nvPr/>
        </p:nvCxnSpPr>
        <p:spPr>
          <a:xfrm flipV="1">
            <a:off x="10065279" y="5472502"/>
            <a:ext cx="680322" cy="40885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3542F9E1-B713-400C-9E48-F1B3E77A612E}"/>
              </a:ext>
            </a:extLst>
          </p:cNvPr>
          <p:cNvCxnSpPr>
            <a:cxnSpLocks/>
            <a:stCxn id="261" idx="6"/>
            <a:endCxn id="266" idx="2"/>
          </p:cNvCxnSpPr>
          <p:nvPr/>
        </p:nvCxnSpPr>
        <p:spPr>
          <a:xfrm flipV="1">
            <a:off x="9973839" y="5472502"/>
            <a:ext cx="771762" cy="10033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FC70142C-76E3-4B59-8425-9D63A15FC19C}"/>
              </a:ext>
            </a:extLst>
          </p:cNvPr>
          <p:cNvCxnSpPr>
            <a:stCxn id="257" idx="2"/>
            <a:endCxn id="266" idx="2"/>
          </p:cNvCxnSpPr>
          <p:nvPr/>
        </p:nvCxnSpPr>
        <p:spPr>
          <a:xfrm rot="5400000" flipH="1" flipV="1">
            <a:off x="8620425" y="4534754"/>
            <a:ext cx="1187427" cy="3062923"/>
          </a:xfrm>
          <a:prstGeom prst="bentConnector3">
            <a:avLst>
              <a:gd name="adj1" fmla="val -1140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56D231E-CD43-412E-9D05-8144576D59A6}"/>
              </a:ext>
            </a:extLst>
          </p:cNvPr>
          <p:cNvCxnSpPr>
            <a:cxnSpLocks/>
            <a:stCxn id="253" idx="2"/>
            <a:endCxn id="266" idx="0"/>
          </p:cNvCxnSpPr>
          <p:nvPr/>
        </p:nvCxnSpPr>
        <p:spPr>
          <a:xfrm flipH="1">
            <a:off x="10745601" y="3687762"/>
            <a:ext cx="487" cy="1418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607CE495-8F8E-4E23-A8C0-BB455B28F4B6}"/>
              </a:ext>
            </a:extLst>
          </p:cNvPr>
          <p:cNvCxnSpPr>
            <a:stCxn id="266" idx="3"/>
            <a:endCxn id="267" idx="2"/>
          </p:cNvCxnSpPr>
          <p:nvPr/>
        </p:nvCxnSpPr>
        <p:spPr>
          <a:xfrm flipV="1">
            <a:off x="11157081" y="4979784"/>
            <a:ext cx="421764" cy="3098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D24689E1-397D-45CA-81C4-C8D249AE3F37}"/>
              </a:ext>
            </a:extLst>
          </p:cNvPr>
          <p:cNvSpPr/>
          <p:nvPr/>
        </p:nvSpPr>
        <p:spPr>
          <a:xfrm>
            <a:off x="7316918" y="3771304"/>
            <a:ext cx="731520" cy="36576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Futura Light" panose="00000400000000000000" pitchFamily="2" charset="0"/>
              </a:rPr>
              <a:t>Permit Approvals</a:t>
            </a:r>
          </a:p>
        </p:txBody>
      </p: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1997759-3E80-4ED2-BC09-2A77580E26E8}"/>
              </a:ext>
            </a:extLst>
          </p:cNvPr>
          <p:cNvCxnSpPr>
            <a:cxnSpLocks/>
            <a:stCxn id="238" idx="1"/>
            <a:endCxn id="401" idx="3"/>
          </p:cNvCxnSpPr>
          <p:nvPr/>
        </p:nvCxnSpPr>
        <p:spPr>
          <a:xfrm rot="10800000">
            <a:off x="8048438" y="3426351"/>
            <a:ext cx="281940" cy="67110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099D3EBF-D1B1-40A3-9073-F7EC85FEF015}"/>
              </a:ext>
            </a:extLst>
          </p:cNvPr>
          <p:cNvCxnSpPr>
            <a:stCxn id="249" idx="2"/>
            <a:endCxn id="266" idx="1"/>
          </p:cNvCxnSpPr>
          <p:nvPr/>
        </p:nvCxnSpPr>
        <p:spPr>
          <a:xfrm rot="16200000" flipH="1">
            <a:off x="9804664" y="4760165"/>
            <a:ext cx="414390" cy="64452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E94C8C6-1EC0-4A64-93DE-6E626ACC07CB}"/>
              </a:ext>
            </a:extLst>
          </p:cNvPr>
          <p:cNvCxnSpPr>
            <a:stCxn id="248" idx="2"/>
            <a:endCxn id="249" idx="0"/>
          </p:cNvCxnSpPr>
          <p:nvPr/>
        </p:nvCxnSpPr>
        <p:spPr>
          <a:xfrm flipH="1">
            <a:off x="9689598" y="4280333"/>
            <a:ext cx="1895" cy="2291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759982-0D12-4717-9A35-A4851D8BE7E3}"/>
              </a:ext>
            </a:extLst>
          </p:cNvPr>
          <p:cNvSpPr/>
          <p:nvPr/>
        </p:nvSpPr>
        <p:spPr>
          <a:xfrm>
            <a:off x="7316918" y="3243470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Risk Register Update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662675EB-5CBA-4B24-AE08-6526F1FD20ED}"/>
              </a:ext>
            </a:extLst>
          </p:cNvPr>
          <p:cNvCxnSpPr>
            <a:stCxn id="401" idx="2"/>
            <a:endCxn id="377" idx="0"/>
          </p:cNvCxnSpPr>
          <p:nvPr/>
        </p:nvCxnSpPr>
        <p:spPr>
          <a:xfrm>
            <a:off x="7682678" y="3609230"/>
            <a:ext cx="0" cy="1620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85B6DAFE-FFD3-42EA-B86C-D5DB22E08AB6}"/>
              </a:ext>
            </a:extLst>
          </p:cNvPr>
          <p:cNvCxnSpPr>
            <a:cxnSpLocks/>
            <a:stCxn id="238" idx="2"/>
            <a:endCxn id="254" idx="0"/>
          </p:cNvCxnSpPr>
          <p:nvPr/>
        </p:nvCxnSpPr>
        <p:spPr>
          <a:xfrm rot="5400000">
            <a:off x="8086167" y="3876844"/>
            <a:ext cx="206483" cy="1013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EB277183-5FC1-4AE3-A988-3DA3CE8AA129}"/>
              </a:ext>
            </a:extLst>
          </p:cNvPr>
          <p:cNvCxnSpPr>
            <a:cxnSpLocks/>
            <a:stCxn id="377" idx="2"/>
            <a:endCxn id="255" idx="1"/>
          </p:cNvCxnSpPr>
          <p:nvPr/>
        </p:nvCxnSpPr>
        <p:spPr>
          <a:xfrm rot="5400000">
            <a:off x="6935044" y="4517064"/>
            <a:ext cx="1127634" cy="367634"/>
          </a:xfrm>
          <a:prstGeom prst="bentConnector4">
            <a:avLst>
              <a:gd name="adj1" fmla="val 14560"/>
              <a:gd name="adj2" fmla="val 1276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2B66B96B-5BEC-43BD-BD60-CB8D57D30F87}"/>
              </a:ext>
            </a:extLst>
          </p:cNvPr>
          <p:cNvCxnSpPr>
            <a:stCxn id="241" idx="2"/>
            <a:endCxn id="261" idx="0"/>
          </p:cNvCxnSpPr>
          <p:nvPr/>
        </p:nvCxnSpPr>
        <p:spPr>
          <a:xfrm rot="16200000" flipH="1">
            <a:off x="9061069" y="5700270"/>
            <a:ext cx="273690" cy="1003209"/>
          </a:xfrm>
          <a:prstGeom prst="bentConnector3">
            <a:avLst>
              <a:gd name="adj1" fmla="val 3453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F718476C-F92D-4F8E-9BBF-9D4BAC654157}"/>
              </a:ext>
            </a:extLst>
          </p:cNvPr>
          <p:cNvCxnSpPr>
            <a:stCxn id="257" idx="2"/>
            <a:endCxn id="261" idx="4"/>
          </p:cNvCxnSpPr>
          <p:nvPr/>
        </p:nvCxnSpPr>
        <p:spPr>
          <a:xfrm rot="5400000" flipH="1" flipV="1">
            <a:off x="8667653" y="5628064"/>
            <a:ext cx="46889" cy="2016841"/>
          </a:xfrm>
          <a:prstGeom prst="bentConnector3">
            <a:avLst>
              <a:gd name="adj1" fmla="val -28891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F9252FF8-61AA-4830-8B52-55666853251C}"/>
              </a:ext>
            </a:extLst>
          </p:cNvPr>
          <p:cNvSpPr/>
          <p:nvPr/>
        </p:nvSpPr>
        <p:spPr>
          <a:xfrm>
            <a:off x="10331845" y="969669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HSSE &amp; SP Plan Update</a:t>
            </a:r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D6FB166F-A2BD-4277-AAC2-853138DD0BE1}"/>
              </a:ext>
            </a:extLst>
          </p:cNvPr>
          <p:cNvCxnSpPr>
            <a:cxnSpLocks/>
            <a:stCxn id="428" idx="2"/>
            <a:endCxn id="250" idx="0"/>
          </p:cNvCxnSpPr>
          <p:nvPr/>
        </p:nvCxnSpPr>
        <p:spPr>
          <a:xfrm>
            <a:off x="10743325" y="1335429"/>
            <a:ext cx="0" cy="2291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or: Elbow 432">
            <a:extLst>
              <a:ext uri="{FF2B5EF4-FFF2-40B4-BE49-F238E27FC236}">
                <a16:creationId xmlns:a16="http://schemas.microsoft.com/office/drawing/2014/main" id="{23B69069-0124-4C91-A93C-5431EA726870}"/>
              </a:ext>
            </a:extLst>
          </p:cNvPr>
          <p:cNvCxnSpPr>
            <a:stCxn id="205" idx="3"/>
            <a:endCxn id="428" idx="0"/>
          </p:cNvCxnSpPr>
          <p:nvPr/>
        </p:nvCxnSpPr>
        <p:spPr>
          <a:xfrm>
            <a:off x="7088271" y="788789"/>
            <a:ext cx="3655054" cy="1808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DEA5A693-6395-458C-B173-85C08096D087}"/>
              </a:ext>
            </a:extLst>
          </p:cNvPr>
          <p:cNvSpPr/>
          <p:nvPr/>
        </p:nvSpPr>
        <p:spPr>
          <a:xfrm>
            <a:off x="4980052" y="2985880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WRFM &amp; Technology Plan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0FE5142-DB8A-440C-9E2B-F968F46667CE}"/>
              </a:ext>
            </a:extLst>
          </p:cNvPr>
          <p:cNvSpPr/>
          <p:nvPr/>
        </p:nvSpPr>
        <p:spPr>
          <a:xfrm>
            <a:off x="4977189" y="4171323"/>
            <a:ext cx="737246" cy="548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Final Resource Volume &amp; Production Profile</a:t>
            </a:r>
          </a:p>
        </p:txBody>
      </p: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308C571A-E6E9-4EFE-AD08-92A737522941}"/>
              </a:ext>
            </a:extLst>
          </p:cNvPr>
          <p:cNvCxnSpPr>
            <a:cxnSpLocks/>
            <a:stCxn id="65" idx="2"/>
            <a:endCxn id="125" idx="0"/>
          </p:cNvCxnSpPr>
          <p:nvPr/>
        </p:nvCxnSpPr>
        <p:spPr>
          <a:xfrm rot="5400000">
            <a:off x="3431449" y="2778064"/>
            <a:ext cx="251192" cy="175457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C750B03B-0876-4CEB-9C5A-37F9CC96300F}"/>
              </a:ext>
            </a:extLst>
          </p:cNvPr>
          <p:cNvCxnSpPr>
            <a:stCxn id="65" idx="2"/>
            <a:endCxn id="141" idx="0"/>
          </p:cNvCxnSpPr>
          <p:nvPr/>
        </p:nvCxnSpPr>
        <p:spPr>
          <a:xfrm rot="5400000">
            <a:off x="2949517" y="2291838"/>
            <a:ext cx="246899" cy="114361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9883C5E4-9A76-45A5-A92F-5527B746AE94}"/>
              </a:ext>
            </a:extLst>
          </p:cNvPr>
          <p:cNvCxnSpPr>
            <a:stCxn id="447" idx="2"/>
            <a:endCxn id="138" idx="0"/>
          </p:cNvCxnSpPr>
          <p:nvPr/>
        </p:nvCxnSpPr>
        <p:spPr>
          <a:xfrm flipH="1">
            <a:off x="5345295" y="3351640"/>
            <a:ext cx="517" cy="2180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3B24692-7D62-4AA8-9A3E-4F15EEE8EBF5}"/>
              </a:ext>
            </a:extLst>
          </p:cNvPr>
          <p:cNvCxnSpPr>
            <a:stCxn id="138" idx="2"/>
            <a:endCxn id="448" idx="0"/>
          </p:cNvCxnSpPr>
          <p:nvPr/>
        </p:nvCxnSpPr>
        <p:spPr>
          <a:xfrm>
            <a:off x="5345295" y="3935467"/>
            <a:ext cx="517" cy="2358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01596BCE-59FF-4BA8-8FD2-09E7DC47AC6D}"/>
              </a:ext>
            </a:extLst>
          </p:cNvPr>
          <p:cNvCxnSpPr>
            <a:stCxn id="105" idx="2"/>
            <a:endCxn id="107" idx="0"/>
          </p:cNvCxnSpPr>
          <p:nvPr/>
        </p:nvCxnSpPr>
        <p:spPr>
          <a:xfrm rot="5400000">
            <a:off x="4159126" y="5090169"/>
            <a:ext cx="495494" cy="13807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0874C916-31AD-4854-A159-34D5D1688400}"/>
              </a:ext>
            </a:extLst>
          </p:cNvPr>
          <p:cNvCxnSpPr>
            <a:cxnSpLocks/>
            <a:stCxn id="126" idx="4"/>
            <a:endCxn id="107" idx="0"/>
          </p:cNvCxnSpPr>
          <p:nvPr/>
        </p:nvCxnSpPr>
        <p:spPr>
          <a:xfrm rot="16200000" flipH="1">
            <a:off x="3677737" y="4746852"/>
            <a:ext cx="453584" cy="866616"/>
          </a:xfrm>
          <a:prstGeom prst="bentConnector3">
            <a:avLst>
              <a:gd name="adj1" fmla="val 458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6FB61B53-9562-453D-8AF8-BAD9079B7FA6}"/>
              </a:ext>
            </a:extLst>
          </p:cNvPr>
          <p:cNvCxnSpPr>
            <a:cxnSpLocks/>
            <a:stCxn id="448" idx="2"/>
            <a:endCxn id="146" idx="0"/>
          </p:cNvCxnSpPr>
          <p:nvPr/>
        </p:nvCxnSpPr>
        <p:spPr>
          <a:xfrm>
            <a:off x="5345812" y="4719963"/>
            <a:ext cx="2303" cy="1903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5938291-AC6E-4FDD-B129-5680F5B0D279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>
            <a:off x="5348115" y="5276075"/>
            <a:ext cx="714" cy="1300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nector: Elbow 500">
            <a:extLst>
              <a:ext uri="{FF2B5EF4-FFF2-40B4-BE49-F238E27FC236}">
                <a16:creationId xmlns:a16="http://schemas.microsoft.com/office/drawing/2014/main" id="{3DCFFDBF-3D9F-47D4-8428-380B9D1E599F}"/>
              </a:ext>
            </a:extLst>
          </p:cNvPr>
          <p:cNvCxnSpPr>
            <a:cxnSpLocks/>
            <a:stCxn id="105" idx="3"/>
            <a:endCxn id="146" idx="0"/>
          </p:cNvCxnSpPr>
          <p:nvPr/>
        </p:nvCxnSpPr>
        <p:spPr>
          <a:xfrm>
            <a:off x="4795949" y="4774298"/>
            <a:ext cx="552166" cy="13601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2CF2BA9-48DD-40F3-A774-2C9401CCA949}"/>
              </a:ext>
            </a:extLst>
          </p:cNvPr>
          <p:cNvSpPr/>
          <p:nvPr/>
        </p:nvSpPr>
        <p:spPr>
          <a:xfrm>
            <a:off x="2136219" y="3748722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Survey Report  </a:t>
            </a:r>
            <a:r>
              <a:rPr lang="en-US" sz="700" dirty="0" err="1">
                <a:solidFill>
                  <a:schemeClr val="tx1"/>
                </a:solidFill>
                <a:latin typeface="Futura Light" panose="00000400000000000000" pitchFamily="2" charset="0"/>
              </a:rPr>
              <a:t>RoW</a:t>
            </a:r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, Well Locations</a:t>
            </a:r>
          </a:p>
        </p:txBody>
      </p: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CD2D4A92-8D82-4679-B433-78C0EA63A56A}"/>
              </a:ext>
            </a:extLst>
          </p:cNvPr>
          <p:cNvCxnSpPr>
            <a:stCxn id="141" idx="2"/>
            <a:endCxn id="505" idx="0"/>
          </p:cNvCxnSpPr>
          <p:nvPr/>
        </p:nvCxnSpPr>
        <p:spPr>
          <a:xfrm>
            <a:off x="2501159" y="3444295"/>
            <a:ext cx="820" cy="3044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nector: Elbow 510">
            <a:extLst>
              <a:ext uri="{FF2B5EF4-FFF2-40B4-BE49-F238E27FC236}">
                <a16:creationId xmlns:a16="http://schemas.microsoft.com/office/drawing/2014/main" id="{39EE9377-D567-471B-938D-237D5C0282C4}"/>
              </a:ext>
            </a:extLst>
          </p:cNvPr>
          <p:cNvCxnSpPr>
            <a:stCxn id="505" idx="2"/>
            <a:endCxn id="126" idx="2"/>
          </p:cNvCxnSpPr>
          <p:nvPr/>
        </p:nvCxnSpPr>
        <p:spPr>
          <a:xfrm rot="16200000" flipH="1">
            <a:off x="2475717" y="4140744"/>
            <a:ext cx="656006" cy="6034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or: Elbow 513">
            <a:extLst>
              <a:ext uri="{FF2B5EF4-FFF2-40B4-BE49-F238E27FC236}">
                <a16:creationId xmlns:a16="http://schemas.microsoft.com/office/drawing/2014/main" id="{4DD563DC-4DC8-4B8F-8F39-4F8347DEA213}"/>
              </a:ext>
            </a:extLst>
          </p:cNvPr>
          <p:cNvCxnSpPr>
            <a:stCxn id="65" idx="2"/>
            <a:endCxn id="447" idx="0"/>
          </p:cNvCxnSpPr>
          <p:nvPr/>
        </p:nvCxnSpPr>
        <p:spPr>
          <a:xfrm rot="16200000" flipH="1">
            <a:off x="4372450" y="2012518"/>
            <a:ext cx="245684" cy="17010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669A7228-47D9-4191-BB91-A22F091D87B5}"/>
              </a:ext>
            </a:extLst>
          </p:cNvPr>
          <p:cNvSpPr/>
          <p:nvPr/>
        </p:nvSpPr>
        <p:spPr>
          <a:xfrm>
            <a:off x="6406670" y="5681897"/>
            <a:ext cx="548640" cy="36576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Futura Medium" panose="00000400000000000000" pitchFamily="2" charset="0"/>
              </a:rPr>
              <a:t>ESFS Sign Off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77173CDB-31E6-42C9-8988-CD850772932C}"/>
              </a:ext>
            </a:extLst>
          </p:cNvPr>
          <p:cNvSpPr/>
          <p:nvPr/>
        </p:nvSpPr>
        <p:spPr>
          <a:xfrm>
            <a:off x="5077437" y="5844319"/>
            <a:ext cx="548640" cy="18288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Futura Medium" panose="00000400000000000000" pitchFamily="2" charset="0"/>
              </a:rPr>
              <a:t>SSFS</a:t>
            </a:r>
          </a:p>
        </p:txBody>
      </p: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305AF21E-3ADA-4B77-8668-C0DA02814DF9}"/>
              </a:ext>
            </a:extLst>
          </p:cNvPr>
          <p:cNvCxnSpPr>
            <a:stCxn id="147" idx="4"/>
            <a:endCxn id="519" idx="0"/>
          </p:cNvCxnSpPr>
          <p:nvPr/>
        </p:nvCxnSpPr>
        <p:spPr>
          <a:xfrm>
            <a:off x="5348829" y="5680412"/>
            <a:ext cx="2928" cy="1639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ctor: Elbow 523">
            <a:extLst>
              <a:ext uri="{FF2B5EF4-FFF2-40B4-BE49-F238E27FC236}">
                <a16:creationId xmlns:a16="http://schemas.microsoft.com/office/drawing/2014/main" id="{B9AE9D02-C353-4E8A-8C18-4718B9730FD2}"/>
              </a:ext>
            </a:extLst>
          </p:cNvPr>
          <p:cNvCxnSpPr>
            <a:stCxn id="519" idx="1"/>
            <a:endCxn id="171" idx="0"/>
          </p:cNvCxnSpPr>
          <p:nvPr/>
        </p:nvCxnSpPr>
        <p:spPr>
          <a:xfrm rot="10800000" flipV="1">
            <a:off x="4337977" y="5935758"/>
            <a:ext cx="739461" cy="2503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A0188095-6052-4F3A-9BFE-EC9B4BF4669D}"/>
              </a:ext>
            </a:extLst>
          </p:cNvPr>
          <p:cNvCxnSpPr>
            <a:stCxn id="172" idx="3"/>
            <a:endCxn id="518" idx="2"/>
          </p:cNvCxnSpPr>
          <p:nvPr/>
        </p:nvCxnSpPr>
        <p:spPr>
          <a:xfrm flipV="1">
            <a:off x="6022553" y="6047657"/>
            <a:ext cx="658437" cy="4093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>
            <a:extLst>
              <a:ext uri="{FF2B5EF4-FFF2-40B4-BE49-F238E27FC236}">
                <a16:creationId xmlns:a16="http://schemas.microsoft.com/office/drawing/2014/main" id="{C5C9729A-AB87-4C2A-AC6F-EDDC1327199C}"/>
              </a:ext>
            </a:extLst>
          </p:cNvPr>
          <p:cNvSpPr/>
          <p:nvPr/>
        </p:nvSpPr>
        <p:spPr>
          <a:xfrm>
            <a:off x="11303122" y="2866986"/>
            <a:ext cx="548640" cy="36576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Futura Medium" panose="00000400000000000000" pitchFamily="2" charset="0"/>
              </a:rPr>
              <a:t>ESFS Sign Off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A6D1200F-2FA2-46D1-A53A-43F472A88666}"/>
              </a:ext>
            </a:extLst>
          </p:cNvPr>
          <p:cNvSpPr/>
          <p:nvPr/>
        </p:nvSpPr>
        <p:spPr>
          <a:xfrm>
            <a:off x="11305136" y="1830466"/>
            <a:ext cx="54864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Prepare GIP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213677B7-DA36-4990-879C-942DBB6F913F}"/>
              </a:ext>
            </a:extLst>
          </p:cNvPr>
          <p:cNvCxnSpPr>
            <a:cxnSpLocks/>
            <a:stCxn id="532" idx="0"/>
            <a:endCxn id="538" idx="2"/>
          </p:cNvCxnSpPr>
          <p:nvPr/>
        </p:nvCxnSpPr>
        <p:spPr>
          <a:xfrm flipV="1">
            <a:off x="11577442" y="2196226"/>
            <a:ext cx="2014" cy="67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9AB355E-A3C9-4CFB-B778-3F4089626A9D}"/>
              </a:ext>
            </a:extLst>
          </p:cNvPr>
          <p:cNvCxnSpPr>
            <a:stCxn id="538" idx="0"/>
            <a:endCxn id="268" idx="2"/>
          </p:cNvCxnSpPr>
          <p:nvPr/>
        </p:nvCxnSpPr>
        <p:spPr>
          <a:xfrm flipV="1">
            <a:off x="11579456" y="924319"/>
            <a:ext cx="1" cy="90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B32AE3FA-CD3E-421C-9D68-654143B72A07}"/>
              </a:ext>
            </a:extLst>
          </p:cNvPr>
          <p:cNvCxnSpPr>
            <a:cxnSpLocks/>
            <a:stCxn id="269" idx="0"/>
            <a:endCxn id="532" idx="2"/>
          </p:cNvCxnSpPr>
          <p:nvPr/>
        </p:nvCxnSpPr>
        <p:spPr>
          <a:xfrm flipH="1" flipV="1">
            <a:off x="11577442" y="3232746"/>
            <a:ext cx="980" cy="502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F9529F0F-3C12-4D38-9EA0-E31F9A823CCA}"/>
              </a:ext>
            </a:extLst>
          </p:cNvPr>
          <p:cNvSpPr/>
          <p:nvPr/>
        </p:nvSpPr>
        <p:spPr>
          <a:xfrm>
            <a:off x="6402531" y="2244547"/>
            <a:ext cx="54864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Prepare PCP Lite</a:t>
            </a:r>
          </a:p>
        </p:txBody>
      </p: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35A2D04B-FB77-4D1E-8F1B-BE6A7DAD8755}"/>
              </a:ext>
            </a:extLst>
          </p:cNvPr>
          <p:cNvCxnSpPr>
            <a:stCxn id="518" idx="0"/>
            <a:endCxn id="550" idx="2"/>
          </p:cNvCxnSpPr>
          <p:nvPr/>
        </p:nvCxnSpPr>
        <p:spPr>
          <a:xfrm flipH="1" flipV="1">
            <a:off x="6676851" y="2610307"/>
            <a:ext cx="4139" cy="3071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8D0D050A-2A1C-470C-B6B6-95057C8DB8FD}"/>
              </a:ext>
            </a:extLst>
          </p:cNvPr>
          <p:cNvCxnSpPr>
            <a:stCxn id="267" idx="0"/>
            <a:endCxn id="269" idx="2"/>
          </p:cNvCxnSpPr>
          <p:nvPr/>
        </p:nvCxnSpPr>
        <p:spPr>
          <a:xfrm flipH="1" flipV="1">
            <a:off x="11578422" y="4100619"/>
            <a:ext cx="423" cy="33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or: Elbow 565">
            <a:extLst>
              <a:ext uri="{FF2B5EF4-FFF2-40B4-BE49-F238E27FC236}">
                <a16:creationId xmlns:a16="http://schemas.microsoft.com/office/drawing/2014/main" id="{11E22864-C17F-400A-8410-5C08FC46CD1C}"/>
              </a:ext>
            </a:extLst>
          </p:cNvPr>
          <p:cNvCxnSpPr>
            <a:stCxn id="106" idx="3"/>
            <a:endCxn id="448" idx="1"/>
          </p:cNvCxnSpPr>
          <p:nvPr/>
        </p:nvCxnSpPr>
        <p:spPr>
          <a:xfrm>
            <a:off x="4795949" y="4310472"/>
            <a:ext cx="181240" cy="1351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1C9B49B-FB98-45CE-B4FE-BCB6377B75AE}"/>
              </a:ext>
            </a:extLst>
          </p:cNvPr>
          <p:cNvSpPr/>
          <p:nvPr/>
        </p:nvSpPr>
        <p:spPr>
          <a:xfrm>
            <a:off x="194405" y="6375332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Assured Economics Assessment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544323-7C22-4DB2-A636-906478C3EFB9}"/>
              </a:ext>
            </a:extLst>
          </p:cNvPr>
          <p:cNvCxnSpPr>
            <a:stCxn id="11" idx="2"/>
            <a:endCxn id="207" idx="0"/>
          </p:cNvCxnSpPr>
          <p:nvPr/>
        </p:nvCxnSpPr>
        <p:spPr>
          <a:xfrm>
            <a:off x="560165" y="6146449"/>
            <a:ext cx="0" cy="228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705E67-D475-4D1A-9E0D-F498D156FC3B}"/>
              </a:ext>
            </a:extLst>
          </p:cNvPr>
          <p:cNvCxnSpPr>
            <a:stCxn id="207" idx="3"/>
            <a:endCxn id="10" idx="4"/>
          </p:cNvCxnSpPr>
          <p:nvPr/>
        </p:nvCxnSpPr>
        <p:spPr>
          <a:xfrm flipV="1">
            <a:off x="925925" y="6157071"/>
            <a:ext cx="349805" cy="401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ADA6D-DCAB-4585-BD60-69E93E63F18F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1275730" y="2040919"/>
            <a:ext cx="0" cy="375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51D8D6-D48E-4214-8B35-95FA43F24CCF}"/>
              </a:ext>
            </a:extLst>
          </p:cNvPr>
          <p:cNvSpPr/>
          <p:nvPr/>
        </p:nvSpPr>
        <p:spPr>
          <a:xfrm>
            <a:off x="1366163" y="603792"/>
            <a:ext cx="73152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Preliminary Subsurface data gathering &amp; analysis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30B3596-47FC-4E85-8030-9A887088CB11}"/>
              </a:ext>
            </a:extLst>
          </p:cNvPr>
          <p:cNvSpPr/>
          <p:nvPr/>
        </p:nvSpPr>
        <p:spPr>
          <a:xfrm>
            <a:off x="4598183" y="2372566"/>
            <a:ext cx="886997" cy="36576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CSR</a:t>
            </a:r>
          </a:p>
          <a:p>
            <a:pPr algn="ctr"/>
            <a:r>
              <a:rPr lang="en-US" sz="600" dirty="0">
                <a:solidFill>
                  <a:schemeClr val="bg1"/>
                </a:solidFill>
                <a:latin typeface="Futura Medium" panose="00000400000000000000" pitchFamily="2" charset="0"/>
              </a:rPr>
              <a:t>(pdf of slide pack)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438D4B-47CA-4F0B-A3ED-0FFFCDAFBEBE}"/>
              </a:ext>
            </a:extLst>
          </p:cNvPr>
          <p:cNvCxnSpPr>
            <a:stCxn id="65" idx="3"/>
            <a:endCxn id="225" idx="2"/>
          </p:cNvCxnSpPr>
          <p:nvPr/>
        </p:nvCxnSpPr>
        <p:spPr>
          <a:xfrm flipV="1">
            <a:off x="4239133" y="2555446"/>
            <a:ext cx="359050" cy="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5B2720-098E-4A4E-B2E4-23552C1D4374}"/>
              </a:ext>
            </a:extLst>
          </p:cNvPr>
          <p:cNvCxnSpPr>
            <a:stCxn id="35" idx="3"/>
            <a:endCxn id="57" idx="1"/>
          </p:cNvCxnSpPr>
          <p:nvPr/>
        </p:nvCxnSpPr>
        <p:spPr>
          <a:xfrm>
            <a:off x="2097683" y="832392"/>
            <a:ext cx="164502" cy="8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DF81363-367D-4D4B-B273-13CECCF4E6A9}"/>
              </a:ext>
            </a:extLst>
          </p:cNvPr>
          <p:cNvCxnSpPr>
            <a:stCxn id="13" idx="0"/>
            <a:endCxn id="35" idx="2"/>
          </p:cNvCxnSpPr>
          <p:nvPr/>
        </p:nvCxnSpPr>
        <p:spPr>
          <a:xfrm rot="5400000" flipH="1" flipV="1">
            <a:off x="1151023" y="1185700"/>
            <a:ext cx="705607" cy="45619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E3710A68-5C3C-48FD-A105-08392E553553}"/>
              </a:ext>
            </a:extLst>
          </p:cNvPr>
          <p:cNvSpPr/>
          <p:nvPr/>
        </p:nvSpPr>
        <p:spPr>
          <a:xfrm>
            <a:off x="6218805" y="1338112"/>
            <a:ext cx="914400" cy="45720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Approved FDP from Regulators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FD5EEF-739E-4C76-AE65-58AA19E801F7}"/>
              </a:ext>
            </a:extLst>
          </p:cNvPr>
          <p:cNvCxnSpPr>
            <a:stCxn id="550" idx="0"/>
            <a:endCxn id="212" idx="4"/>
          </p:cNvCxnSpPr>
          <p:nvPr/>
        </p:nvCxnSpPr>
        <p:spPr>
          <a:xfrm flipH="1" flipV="1">
            <a:off x="6676005" y="1795312"/>
            <a:ext cx="846" cy="449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A677FC-4B74-4814-8DA6-626CAB5BE1DA}"/>
              </a:ext>
            </a:extLst>
          </p:cNvPr>
          <p:cNvCxnSpPr>
            <a:stCxn id="212" idx="0"/>
            <a:endCxn id="205" idx="2"/>
          </p:cNvCxnSpPr>
          <p:nvPr/>
        </p:nvCxnSpPr>
        <p:spPr>
          <a:xfrm flipV="1">
            <a:off x="6676005" y="925949"/>
            <a:ext cx="786" cy="412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42751A12-C9D6-4C0C-BF44-FABC26997513}"/>
              </a:ext>
            </a:extLst>
          </p:cNvPr>
          <p:cNvSpPr/>
          <p:nvPr/>
        </p:nvSpPr>
        <p:spPr>
          <a:xfrm>
            <a:off x="194405" y="340995"/>
            <a:ext cx="11920984" cy="32004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INTEGRATED &amp; FOCUSED RISK AND STAKEHOLDER MANAGEMENT ACROSS ORS PHASES</a:t>
            </a:r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51CC772D-80C3-4E7A-8B5E-01379D8342BF}"/>
              </a:ext>
            </a:extLst>
          </p:cNvPr>
          <p:cNvSpPr/>
          <p:nvPr/>
        </p:nvSpPr>
        <p:spPr>
          <a:xfrm>
            <a:off x="5563936" y="1847236"/>
            <a:ext cx="822960" cy="834432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latin typeface="Futura Medium" panose="00000400000000000000" pitchFamily="2" charset="0"/>
              </a:rPr>
              <a:t>Pause/Stop </a:t>
            </a:r>
            <a:r>
              <a:rPr lang="en-US" sz="600" b="1" dirty="0" err="1">
                <a:solidFill>
                  <a:schemeClr val="bg1"/>
                </a:solidFill>
                <a:latin typeface="Futura Medium" panose="00000400000000000000" pitchFamily="2" charset="0"/>
              </a:rPr>
              <a:t>Checkping</a:t>
            </a:r>
            <a:endParaRPr lang="en-US" sz="600" b="1" dirty="0">
              <a:solidFill>
                <a:schemeClr val="bg1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755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Rectangle 572">
            <a:extLst>
              <a:ext uri="{FF2B5EF4-FFF2-40B4-BE49-F238E27FC236}">
                <a16:creationId xmlns:a16="http://schemas.microsoft.com/office/drawing/2014/main" id="{FC8D4561-2104-4561-8928-74CBF35ABA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952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 err="1">
              <a:solidFill>
                <a:schemeClr val="tx1"/>
              </a:solidFill>
              <a:latin typeface="Futura Light" panose="000004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F6115-9D5E-4AED-8F32-426FFC209FC9}"/>
              </a:ext>
            </a:extLst>
          </p:cNvPr>
          <p:cNvSpPr/>
          <p:nvPr/>
        </p:nvSpPr>
        <p:spPr>
          <a:xfrm>
            <a:off x="194405" y="1610148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GIP Endorsement &amp; Funds Release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AA875-4DFD-4CBD-ABF7-05DAADF5A855}"/>
              </a:ext>
            </a:extLst>
          </p:cNvPr>
          <p:cNvSpPr/>
          <p:nvPr/>
        </p:nvSpPr>
        <p:spPr>
          <a:xfrm>
            <a:off x="194405" y="2205233"/>
            <a:ext cx="73152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Non LLI Procurement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FD308-49B6-4EEF-A564-1E981A2703FA}"/>
              </a:ext>
            </a:extLst>
          </p:cNvPr>
          <p:cNvSpPr/>
          <p:nvPr/>
        </p:nvSpPr>
        <p:spPr>
          <a:xfrm>
            <a:off x="194405" y="2800318"/>
            <a:ext cx="73152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Free Issue of LLI and Non LLI to Construction Contractor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7E9AA-BFAC-4FDA-89F8-B4A3792D97A8}"/>
              </a:ext>
            </a:extLst>
          </p:cNvPr>
          <p:cNvSpPr/>
          <p:nvPr/>
        </p:nvSpPr>
        <p:spPr>
          <a:xfrm>
            <a:off x="3295669" y="1519434"/>
            <a:ext cx="812627" cy="548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utura Medium" panose="00000400000000000000" pitchFamily="2" charset="0"/>
              </a:rPr>
              <a:t>Statement of Fitness</a:t>
            </a:r>
          </a:p>
          <a:p>
            <a:pPr algn="ctr"/>
            <a:r>
              <a:rPr lang="en-US" sz="600" b="1" dirty="0">
                <a:solidFill>
                  <a:schemeClr val="accent2"/>
                </a:solidFill>
                <a:latin typeface="Futura Medium" panose="00000400000000000000" pitchFamily="2" charset="0"/>
              </a:rPr>
              <a:t>(Are we ready for a Flawless Start Up)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DB7E4C9-4CBA-488C-B916-F79BB61FBCDF}"/>
              </a:ext>
            </a:extLst>
          </p:cNvPr>
          <p:cNvSpPr/>
          <p:nvPr/>
        </p:nvSpPr>
        <p:spPr>
          <a:xfrm>
            <a:off x="3290503" y="1015789"/>
            <a:ext cx="822960" cy="27432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1</a:t>
            </a:r>
            <a:r>
              <a:rPr lang="en-US" sz="800" b="1" baseline="30000" dirty="0">
                <a:solidFill>
                  <a:schemeClr val="bg1"/>
                </a:solidFill>
                <a:latin typeface="Futura Medium" panose="00000400000000000000" pitchFamily="2" charset="0"/>
              </a:rPr>
              <a:t>st</a:t>
            </a:r>
            <a:r>
              <a:rPr lang="en-US" sz="800" b="1" dirty="0">
                <a:solidFill>
                  <a:schemeClr val="bg1"/>
                </a:solidFill>
                <a:latin typeface="Futura Medium" panose="00000400000000000000" pitchFamily="2" charset="0"/>
              </a:rPr>
              <a:t> HC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46B41B-3D61-4F25-8E4F-1B80102B8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60165" y="1975908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15E442-9FE9-48C7-A83C-FE7FBCE16E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0165" y="2570993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85F29C-B6B4-4ADC-B06C-647EE1CFFD1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3701983" y="1290109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804B5F0-9984-4365-B5F1-C3963E96B253}"/>
              </a:ext>
            </a:extLst>
          </p:cNvPr>
          <p:cNvCxnSpPr>
            <a:cxnSpLocks/>
            <a:stCxn id="13" idx="3"/>
            <a:endCxn id="225" idx="1"/>
          </p:cNvCxnSpPr>
          <p:nvPr/>
        </p:nvCxnSpPr>
        <p:spPr>
          <a:xfrm>
            <a:off x="4113463" y="1152949"/>
            <a:ext cx="2955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29B542B-0043-4AAB-A54F-42B0873D3E45}"/>
              </a:ext>
            </a:extLst>
          </p:cNvPr>
          <p:cNvSpPr/>
          <p:nvPr/>
        </p:nvSpPr>
        <p:spPr>
          <a:xfrm>
            <a:off x="1291685" y="2205233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Facilities Construction Contract Award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564D42E-67E0-4586-9CD6-A8624773C17B}"/>
              </a:ext>
            </a:extLst>
          </p:cNvPr>
          <p:cNvSpPr/>
          <p:nvPr/>
        </p:nvSpPr>
        <p:spPr>
          <a:xfrm>
            <a:off x="1291685" y="2800318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Final Alignment Engineering by Contractor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6438CBC-0B20-4566-8B78-3C7263F7E3AE}"/>
              </a:ext>
            </a:extLst>
          </p:cNvPr>
          <p:cNvSpPr/>
          <p:nvPr/>
        </p:nvSpPr>
        <p:spPr>
          <a:xfrm>
            <a:off x="1292338" y="3401318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Bulk Procurement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5AA9ABF-0D7E-41E9-8FDE-DBFE1F13A2F2}"/>
              </a:ext>
            </a:extLst>
          </p:cNvPr>
          <p:cNvSpPr/>
          <p:nvPr/>
        </p:nvSpPr>
        <p:spPr>
          <a:xfrm>
            <a:off x="2478423" y="2205233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Dredging Contract Award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9AC8455-3461-43FA-80E7-A9EF46BFC687}"/>
              </a:ext>
            </a:extLst>
          </p:cNvPr>
          <p:cNvSpPr/>
          <p:nvPr/>
        </p:nvSpPr>
        <p:spPr>
          <a:xfrm>
            <a:off x="2478423" y="2800318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Construction Readiness Review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65157CA-0A61-4A81-8CA8-FDD5D5F66556}"/>
              </a:ext>
            </a:extLst>
          </p:cNvPr>
          <p:cNvSpPr/>
          <p:nvPr/>
        </p:nvSpPr>
        <p:spPr>
          <a:xfrm>
            <a:off x="2478423" y="3395403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Dredging &amp; Site Preparation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B6BD3F0-C0AD-474F-93A0-2DE3D0A50BA2}"/>
              </a:ext>
            </a:extLst>
          </p:cNvPr>
          <p:cNvSpPr/>
          <p:nvPr/>
        </p:nvSpPr>
        <p:spPr>
          <a:xfrm>
            <a:off x="1291685" y="4002317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Fabrication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17C7F13-577B-4B8D-B983-AF6D6FD25374}"/>
              </a:ext>
            </a:extLst>
          </p:cNvPr>
          <p:cNvSpPr/>
          <p:nvPr/>
        </p:nvSpPr>
        <p:spPr>
          <a:xfrm>
            <a:off x="1291685" y="4599268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Transportation to Site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E926D85-4FF0-4F07-A0B5-9976D38D0702}"/>
              </a:ext>
            </a:extLst>
          </p:cNvPr>
          <p:cNvSpPr/>
          <p:nvPr/>
        </p:nvSpPr>
        <p:spPr>
          <a:xfrm>
            <a:off x="1291685" y="5199409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Pre-Drill &amp; Advance Tie Ins Installation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C08F22F-1ECB-4D58-A711-5D67CC4B0BDD}"/>
              </a:ext>
            </a:extLst>
          </p:cNvPr>
          <p:cNvSpPr/>
          <p:nvPr/>
        </p:nvSpPr>
        <p:spPr>
          <a:xfrm>
            <a:off x="2472709" y="5194351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Rig Mobilization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A34CEF9-59A7-4AF7-9F63-8AE69B0D8AC5}"/>
              </a:ext>
            </a:extLst>
          </p:cNvPr>
          <p:cNvSpPr/>
          <p:nvPr/>
        </p:nvSpPr>
        <p:spPr>
          <a:xfrm>
            <a:off x="1291685" y="6398445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Post Drill Installation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D6EDE87-6EF2-4090-8532-FC917B198C64}"/>
              </a:ext>
            </a:extLst>
          </p:cNvPr>
          <p:cNvSpPr/>
          <p:nvPr/>
        </p:nvSpPr>
        <p:spPr>
          <a:xfrm>
            <a:off x="2472709" y="6398445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Hook Up &amp; CSU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BF2DE87-57AC-4969-84CA-C742F71F54E2}"/>
              </a:ext>
            </a:extLst>
          </p:cNvPr>
          <p:cNvSpPr/>
          <p:nvPr/>
        </p:nvSpPr>
        <p:spPr>
          <a:xfrm>
            <a:off x="2472709" y="5798927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End of Well Report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FE10122-21A7-4C44-AB38-4C37A720B1A9}"/>
              </a:ext>
            </a:extLst>
          </p:cNvPr>
          <p:cNvSpPr/>
          <p:nvPr/>
        </p:nvSpPr>
        <p:spPr>
          <a:xfrm>
            <a:off x="4409041" y="924349"/>
            <a:ext cx="82296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utura Medium" panose="00000400000000000000" pitchFamily="2" charset="0"/>
              </a:rPr>
              <a:t>Post Investment Review (PIR)</a:t>
            </a:r>
          </a:p>
          <a:p>
            <a:pPr algn="ctr"/>
            <a:r>
              <a:rPr lang="en-US" sz="600" b="1" dirty="0">
                <a:solidFill>
                  <a:schemeClr val="accent2"/>
                </a:solidFill>
                <a:latin typeface="Futura Medium" panose="00000400000000000000" pitchFamily="2" charset="0"/>
              </a:rPr>
              <a:t>(Are we delivering on our promise)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59BA6B4-FD5D-4402-B7BA-AC9E65B99A1F}"/>
              </a:ext>
            </a:extLst>
          </p:cNvPr>
          <p:cNvSpPr/>
          <p:nvPr/>
        </p:nvSpPr>
        <p:spPr>
          <a:xfrm>
            <a:off x="1291685" y="5798927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Drilling &amp; Completion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EE176DA-82E5-43E3-818D-89BA6F679B04}"/>
              </a:ext>
            </a:extLst>
          </p:cNvPr>
          <p:cNvCxnSpPr>
            <a:stCxn id="5" idx="2"/>
            <a:endCxn id="211" idx="1"/>
          </p:cNvCxnSpPr>
          <p:nvPr/>
        </p:nvCxnSpPr>
        <p:spPr>
          <a:xfrm rot="16200000" flipH="1">
            <a:off x="462086" y="3355597"/>
            <a:ext cx="927679" cy="73152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0B8E03-ECBD-464C-A777-586C7FBD0E84}"/>
              </a:ext>
            </a:extLst>
          </p:cNvPr>
          <p:cNvCxnSpPr>
            <a:stCxn id="3" idx="2"/>
            <a:endCxn id="203" idx="0"/>
          </p:cNvCxnSpPr>
          <p:nvPr/>
        </p:nvCxnSpPr>
        <p:spPr>
          <a:xfrm rot="16200000" flipH="1">
            <a:off x="1017003" y="1519070"/>
            <a:ext cx="229325" cy="1143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06B9EB-82E3-48CE-B8C8-603E7CE88582}"/>
              </a:ext>
            </a:extLst>
          </p:cNvPr>
          <p:cNvCxnSpPr>
            <a:stCxn id="3" idx="2"/>
            <a:endCxn id="207" idx="0"/>
          </p:cNvCxnSpPr>
          <p:nvPr/>
        </p:nvCxnSpPr>
        <p:spPr>
          <a:xfrm rot="16200000" flipH="1">
            <a:off x="1610372" y="925701"/>
            <a:ext cx="229325" cy="232973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BCC01-3320-4F2B-A599-543064ABA75C}"/>
              </a:ext>
            </a:extLst>
          </p:cNvPr>
          <p:cNvCxnSpPr>
            <a:stCxn id="203" idx="2"/>
            <a:endCxn id="204" idx="0"/>
          </p:cNvCxnSpPr>
          <p:nvPr/>
        </p:nvCxnSpPr>
        <p:spPr>
          <a:xfrm>
            <a:off x="1703165" y="2570993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866F31-34DF-4771-839F-4E24C2302CEC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2889903" y="2570993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AEA3BF-EF39-4313-9955-1BD9B1D4D79A}"/>
              </a:ext>
            </a:extLst>
          </p:cNvPr>
          <p:cNvCxnSpPr>
            <a:stCxn id="204" idx="3"/>
            <a:endCxn id="208" idx="1"/>
          </p:cNvCxnSpPr>
          <p:nvPr/>
        </p:nvCxnSpPr>
        <p:spPr>
          <a:xfrm>
            <a:off x="2114645" y="2983198"/>
            <a:ext cx="363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6AF13-A159-4675-8B1D-6578338B5FB0}"/>
              </a:ext>
            </a:extLst>
          </p:cNvPr>
          <p:cNvCxnSpPr>
            <a:stCxn id="208" idx="2"/>
            <a:endCxn id="210" idx="0"/>
          </p:cNvCxnSpPr>
          <p:nvPr/>
        </p:nvCxnSpPr>
        <p:spPr>
          <a:xfrm>
            <a:off x="2889903" y="3166078"/>
            <a:ext cx="0" cy="2293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E84F84-C1DD-416C-8A89-44B6C4D7EF4E}"/>
              </a:ext>
            </a:extLst>
          </p:cNvPr>
          <p:cNvCxnSpPr>
            <a:stCxn id="204" idx="2"/>
            <a:endCxn id="206" idx="0"/>
          </p:cNvCxnSpPr>
          <p:nvPr/>
        </p:nvCxnSpPr>
        <p:spPr>
          <a:xfrm>
            <a:off x="1703165" y="3166078"/>
            <a:ext cx="653" cy="2352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A3F71F-0071-43A1-867A-8B005E67AC84}"/>
              </a:ext>
            </a:extLst>
          </p:cNvPr>
          <p:cNvCxnSpPr>
            <a:stCxn id="206" idx="2"/>
            <a:endCxn id="211" idx="0"/>
          </p:cNvCxnSpPr>
          <p:nvPr/>
        </p:nvCxnSpPr>
        <p:spPr>
          <a:xfrm flipH="1">
            <a:off x="1703165" y="3767078"/>
            <a:ext cx="653" cy="2352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EDCE45-14FC-4B12-B1BB-D8C15684283C}"/>
              </a:ext>
            </a:extLst>
          </p:cNvPr>
          <p:cNvCxnSpPr>
            <a:stCxn id="210" idx="2"/>
            <a:endCxn id="212" idx="0"/>
          </p:cNvCxnSpPr>
          <p:nvPr/>
        </p:nvCxnSpPr>
        <p:spPr>
          <a:xfrm rot="5400000">
            <a:off x="1877482" y="3586846"/>
            <a:ext cx="838105" cy="1186738"/>
          </a:xfrm>
          <a:prstGeom prst="bentConnector3">
            <a:avLst>
              <a:gd name="adj1" fmla="val 833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A9AE33-D120-4448-81DC-18CD7DEF7C71}"/>
              </a:ext>
            </a:extLst>
          </p:cNvPr>
          <p:cNvCxnSpPr>
            <a:cxnSpLocks/>
            <a:stCxn id="211" idx="2"/>
            <a:endCxn id="212" idx="0"/>
          </p:cNvCxnSpPr>
          <p:nvPr/>
        </p:nvCxnSpPr>
        <p:spPr>
          <a:xfrm>
            <a:off x="1703165" y="4368077"/>
            <a:ext cx="0" cy="2311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0EBEB3-4FF1-4610-9EEF-1486C3A2D12B}"/>
              </a:ext>
            </a:extLst>
          </p:cNvPr>
          <p:cNvCxnSpPr>
            <a:stCxn id="212" idx="2"/>
            <a:endCxn id="214" idx="0"/>
          </p:cNvCxnSpPr>
          <p:nvPr/>
        </p:nvCxnSpPr>
        <p:spPr>
          <a:xfrm>
            <a:off x="1703165" y="4965028"/>
            <a:ext cx="0" cy="234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ABDE51-B532-412D-8829-875F9883972A}"/>
              </a:ext>
            </a:extLst>
          </p:cNvPr>
          <p:cNvCxnSpPr>
            <a:stCxn id="214" idx="2"/>
            <a:endCxn id="227" idx="0"/>
          </p:cNvCxnSpPr>
          <p:nvPr/>
        </p:nvCxnSpPr>
        <p:spPr>
          <a:xfrm>
            <a:off x="1703165" y="5565169"/>
            <a:ext cx="0" cy="2337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8F12B-3493-43AE-92FF-82465571FCBF}"/>
              </a:ext>
            </a:extLst>
          </p:cNvPr>
          <p:cNvCxnSpPr>
            <a:stCxn id="227" idx="2"/>
            <a:endCxn id="216" idx="0"/>
          </p:cNvCxnSpPr>
          <p:nvPr/>
        </p:nvCxnSpPr>
        <p:spPr>
          <a:xfrm>
            <a:off x="1703165" y="6164687"/>
            <a:ext cx="0" cy="2337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FC40E5-9CDE-4927-94D2-0F541A858F8C}"/>
              </a:ext>
            </a:extLst>
          </p:cNvPr>
          <p:cNvCxnSpPr>
            <a:stCxn id="216" idx="3"/>
            <a:endCxn id="217" idx="1"/>
          </p:cNvCxnSpPr>
          <p:nvPr/>
        </p:nvCxnSpPr>
        <p:spPr>
          <a:xfrm>
            <a:off x="2114645" y="6581325"/>
            <a:ext cx="3580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606797-8514-46D5-852A-0F66D5CBC328}"/>
              </a:ext>
            </a:extLst>
          </p:cNvPr>
          <p:cNvCxnSpPr>
            <a:stCxn id="227" idx="3"/>
            <a:endCxn id="218" idx="1"/>
          </p:cNvCxnSpPr>
          <p:nvPr/>
        </p:nvCxnSpPr>
        <p:spPr>
          <a:xfrm>
            <a:off x="2114645" y="5981807"/>
            <a:ext cx="3580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882CFA4-AC40-485A-BF67-C6D433B0881F}"/>
              </a:ext>
            </a:extLst>
          </p:cNvPr>
          <p:cNvCxnSpPr>
            <a:stCxn id="215" idx="2"/>
            <a:endCxn id="227" idx="0"/>
          </p:cNvCxnSpPr>
          <p:nvPr/>
        </p:nvCxnSpPr>
        <p:spPr>
          <a:xfrm rot="5400000">
            <a:off x="2174269" y="5089007"/>
            <a:ext cx="238816" cy="1181024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EA993D-88B5-4C0E-9958-A63E1EEDF7ED}"/>
              </a:ext>
            </a:extLst>
          </p:cNvPr>
          <p:cNvCxnSpPr>
            <a:cxnSpLocks/>
            <a:stCxn id="210" idx="2"/>
            <a:endCxn id="215" idx="0"/>
          </p:cNvCxnSpPr>
          <p:nvPr/>
        </p:nvCxnSpPr>
        <p:spPr>
          <a:xfrm flipH="1">
            <a:off x="2884189" y="3761163"/>
            <a:ext cx="5714" cy="14331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BA55DED-A952-47BE-8A15-C364EC8EA201}"/>
              </a:ext>
            </a:extLst>
          </p:cNvPr>
          <p:cNvCxnSpPr>
            <a:stCxn id="218" idx="3"/>
            <a:endCxn id="12" idx="2"/>
          </p:cNvCxnSpPr>
          <p:nvPr/>
        </p:nvCxnSpPr>
        <p:spPr>
          <a:xfrm flipV="1">
            <a:off x="3295669" y="2068074"/>
            <a:ext cx="406314" cy="391373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414995C-5D9E-4A1A-908E-44080AEF0E96}"/>
              </a:ext>
            </a:extLst>
          </p:cNvPr>
          <p:cNvCxnSpPr>
            <a:stCxn id="217" idx="3"/>
            <a:endCxn id="12" idx="2"/>
          </p:cNvCxnSpPr>
          <p:nvPr/>
        </p:nvCxnSpPr>
        <p:spPr>
          <a:xfrm flipV="1">
            <a:off x="3295669" y="2068074"/>
            <a:ext cx="406314" cy="451325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Arrow: Chevron 279">
            <a:extLst>
              <a:ext uri="{FF2B5EF4-FFF2-40B4-BE49-F238E27FC236}">
                <a16:creationId xmlns:a16="http://schemas.microsoft.com/office/drawing/2014/main" id="{B03CEB48-599E-46CB-A13A-A07E7D2AD3FE}"/>
              </a:ext>
            </a:extLst>
          </p:cNvPr>
          <p:cNvSpPr/>
          <p:nvPr/>
        </p:nvSpPr>
        <p:spPr>
          <a:xfrm>
            <a:off x="4202146" y="63500"/>
            <a:ext cx="1463040" cy="329184"/>
          </a:xfrm>
          <a:prstGeom prst="chevron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OPERATE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840A237-C859-4AB6-A974-E11D7ECF582C}"/>
              </a:ext>
            </a:extLst>
          </p:cNvPr>
          <p:cNvSpPr/>
          <p:nvPr/>
        </p:nvSpPr>
        <p:spPr>
          <a:xfrm>
            <a:off x="4409041" y="1610148"/>
            <a:ext cx="822960" cy="36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Futura Light" panose="00000400000000000000" pitchFamily="2" charset="0"/>
              </a:rPr>
              <a:t>As Build Handover to Asset</a:t>
            </a:r>
          </a:p>
        </p:txBody>
      </p:sp>
      <p:sp>
        <p:nvSpPr>
          <p:cNvPr id="285" name="Arrow: Chevron 284">
            <a:extLst>
              <a:ext uri="{FF2B5EF4-FFF2-40B4-BE49-F238E27FC236}">
                <a16:creationId xmlns:a16="http://schemas.microsoft.com/office/drawing/2014/main" id="{7DFE560E-DC09-4CB8-9566-E6980B7AB9CF}"/>
              </a:ext>
            </a:extLst>
          </p:cNvPr>
          <p:cNvSpPr/>
          <p:nvPr/>
        </p:nvSpPr>
        <p:spPr>
          <a:xfrm>
            <a:off x="113957" y="63500"/>
            <a:ext cx="4055871" cy="329184"/>
          </a:xfrm>
          <a:prstGeom prst="chevron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EXECUTE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E2A8296-E1F7-40DE-B0E1-839C8023207C}"/>
              </a:ext>
            </a:extLst>
          </p:cNvPr>
          <p:cNvCxnSpPr>
            <a:stCxn id="13" idx="3"/>
            <a:endCxn id="284" idx="1"/>
          </p:cNvCxnSpPr>
          <p:nvPr/>
        </p:nvCxnSpPr>
        <p:spPr>
          <a:xfrm>
            <a:off x="4113463" y="1152949"/>
            <a:ext cx="295578" cy="640079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Striped Right 53">
            <a:extLst>
              <a:ext uri="{FF2B5EF4-FFF2-40B4-BE49-F238E27FC236}">
                <a16:creationId xmlns:a16="http://schemas.microsoft.com/office/drawing/2014/main" id="{E96F9D37-20E2-418C-9B41-14E0B6324F2D}"/>
              </a:ext>
            </a:extLst>
          </p:cNvPr>
          <p:cNvSpPr/>
          <p:nvPr/>
        </p:nvSpPr>
        <p:spPr>
          <a:xfrm>
            <a:off x="194405" y="379495"/>
            <a:ext cx="5577840" cy="640080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INTEGRATED &amp; FOCUSED RISK AND STAKEHOLDER MANAGEMENT ACROSS ORS PHASES</a:t>
            </a:r>
          </a:p>
        </p:txBody>
      </p:sp>
    </p:spTree>
    <p:extLst>
      <p:ext uri="{BB962C8B-B14F-4D97-AF65-F5344CB8AC3E}">
        <p14:creationId xmlns:p14="http://schemas.microsoft.com/office/powerpoint/2010/main" val="1980071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8" id="{7807F698-B164-4046-B168-A53BC967E965}" vid="{DF6F3440-A5F3-4795-B3E7-9FAADB0BA7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1411</TotalTime>
  <Words>546</Words>
  <Application>Microsoft Office PowerPoint</Application>
  <PresentationFormat>Widescreen</PresentationFormat>
  <Paragraphs>128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Futura Light</vt:lpstr>
      <vt:lpstr>Futura Medium</vt:lpstr>
      <vt:lpstr>ShellBold</vt:lpstr>
      <vt:lpstr>ShellMedium</vt:lpstr>
      <vt:lpstr>Wingdings</vt:lpstr>
      <vt:lpstr>Shell layouts with footer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Ganesh SPDC-PTD/C/NE</dc:creator>
  <cp:lastModifiedBy>Subramanian, Ganesh SPDC-PTD/C/NE</cp:lastModifiedBy>
  <cp:revision>105</cp:revision>
  <dcterms:created xsi:type="dcterms:W3CDTF">2021-02-10T07:58:59Z</dcterms:created>
  <dcterms:modified xsi:type="dcterms:W3CDTF">2021-02-18T11:09:25Z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